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71" r:id="rId5"/>
    <p:sldId id="375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sb.no/statbank/table/1046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B73AE-9A3E-43FA-8463-3C940D86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04170"/>
            <a:ext cx="6060930" cy="754254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23 - Statistikk og «</a:t>
            </a:r>
            <a:r>
              <a:rPr lang="nb-NO" dirty="0" err="1"/>
              <a:t>fake</a:t>
            </a:r>
            <a:r>
              <a:rPr lang="nb-NO" dirty="0"/>
              <a:t> </a:t>
            </a:r>
            <a:r>
              <a:rPr lang="nb-NO" dirty="0" err="1"/>
              <a:t>news</a:t>
            </a:r>
            <a:r>
              <a:rPr lang="nb-NO" dirty="0"/>
              <a:t>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CF529F-8231-49CF-B3BA-78425C100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6" y="1883214"/>
            <a:ext cx="5915025" cy="1868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1200" b="1" dirty="0"/>
              <a:t>Kutte </a:t>
            </a:r>
            <a:r>
              <a:rPr lang="nb-NO" sz="1200" b="1" dirty="0" err="1"/>
              <a:t>aksar</a:t>
            </a:r>
            <a:r>
              <a:rPr lang="nb-NO" sz="1200" b="1" dirty="0"/>
              <a:t> – </a:t>
            </a:r>
            <a:r>
              <a:rPr lang="nb-NO" sz="1200" dirty="0"/>
              <a:t>fører til </a:t>
            </a:r>
            <a:r>
              <a:rPr lang="nb-NO" sz="1200" dirty="0" err="1"/>
              <a:t>overdrivne</a:t>
            </a:r>
            <a:r>
              <a:rPr lang="nb-NO" sz="1200" dirty="0"/>
              <a:t> skilnader om </a:t>
            </a:r>
            <a:r>
              <a:rPr lang="nb-NO" sz="1200" dirty="0" err="1"/>
              <a:t>ein</a:t>
            </a:r>
            <a:r>
              <a:rPr lang="nb-NO" sz="1200" dirty="0"/>
              <a:t> </a:t>
            </a:r>
            <a:r>
              <a:rPr lang="nb-NO" sz="1200" dirty="0" err="1"/>
              <a:t>kuttar</a:t>
            </a:r>
            <a:r>
              <a:rPr lang="nb-NO" sz="1200" dirty="0"/>
              <a:t> på loddrett akse og feil inntrykk av utviklinga om </a:t>
            </a:r>
            <a:r>
              <a:rPr lang="nb-NO" sz="1200" dirty="0" err="1"/>
              <a:t>ein</a:t>
            </a:r>
            <a:r>
              <a:rPr lang="nb-NO" sz="1200" dirty="0"/>
              <a:t>  </a:t>
            </a:r>
            <a:r>
              <a:rPr lang="nb-NO" sz="1200" dirty="0" err="1"/>
              <a:t>kuttar</a:t>
            </a:r>
            <a:r>
              <a:rPr lang="nb-NO" sz="1200" dirty="0"/>
              <a:t> på vassrett akse.</a:t>
            </a:r>
          </a:p>
          <a:p>
            <a:pPr marL="0" indent="0">
              <a:buNone/>
            </a:pPr>
            <a:r>
              <a:rPr lang="nb-NO" sz="1200" b="1" dirty="0"/>
              <a:t>Kutte ut </a:t>
            </a:r>
            <a:r>
              <a:rPr lang="nb-NO" sz="1200" b="1" dirty="0" err="1"/>
              <a:t>einskilde</a:t>
            </a:r>
            <a:r>
              <a:rPr lang="nb-NO" sz="1200" b="1" dirty="0"/>
              <a:t> </a:t>
            </a:r>
            <a:r>
              <a:rPr lang="nb-NO" sz="1200" b="1" dirty="0" err="1"/>
              <a:t>målingar</a:t>
            </a:r>
            <a:r>
              <a:rPr lang="nb-NO" sz="1200" b="1" dirty="0"/>
              <a:t> –</a:t>
            </a:r>
            <a:r>
              <a:rPr lang="nb-NO" sz="1200" dirty="0"/>
              <a:t> kan få statistikken til å vise </a:t>
            </a:r>
            <a:r>
              <a:rPr lang="nb-NO" sz="1200" dirty="0" err="1"/>
              <a:t>noko</a:t>
            </a:r>
            <a:r>
              <a:rPr lang="nb-NO" sz="1200" dirty="0"/>
              <a:t> heilt anna enn han faktisk </a:t>
            </a:r>
            <a:r>
              <a:rPr lang="nb-NO" sz="1200" dirty="0" err="1"/>
              <a:t>gjer</a:t>
            </a:r>
            <a:r>
              <a:rPr lang="nb-NO" sz="1200" dirty="0"/>
              <a:t>.</a:t>
            </a:r>
          </a:p>
          <a:p>
            <a:pPr marL="0" indent="0">
              <a:buNone/>
            </a:pPr>
            <a:r>
              <a:rPr lang="nb-NO" sz="1200" b="1" dirty="0"/>
              <a:t>Avslutte med pil – </a:t>
            </a:r>
            <a:r>
              <a:rPr lang="nb-NO" sz="1200" dirty="0"/>
              <a:t>ser ut som om utviklinga held fram i same retning, </a:t>
            </a:r>
            <a:r>
              <a:rPr lang="nb-NO" sz="1200" dirty="0" err="1"/>
              <a:t>sjølv</a:t>
            </a:r>
            <a:r>
              <a:rPr lang="nb-NO" sz="1200" dirty="0"/>
              <a:t> om vi </a:t>
            </a:r>
            <a:r>
              <a:rPr lang="nb-NO" sz="1200" dirty="0" err="1"/>
              <a:t>ikkje</a:t>
            </a:r>
            <a:r>
              <a:rPr lang="nb-NO" sz="1200" dirty="0"/>
              <a:t> kan vite </a:t>
            </a:r>
            <a:r>
              <a:rPr lang="nb-NO" sz="1200" dirty="0" err="1"/>
              <a:t>noko</a:t>
            </a:r>
            <a:r>
              <a:rPr lang="nb-NO" sz="1200" dirty="0"/>
              <a:t> om dette.</a:t>
            </a:r>
          </a:p>
          <a:p>
            <a:pPr marL="0" indent="0">
              <a:buNone/>
            </a:pPr>
            <a:r>
              <a:rPr lang="nb-NO" sz="1200" b="1" dirty="0"/>
              <a:t>Utelate relevant informasjon –</a:t>
            </a:r>
            <a:r>
              <a:rPr lang="nb-NO" sz="1200" dirty="0"/>
              <a:t> </a:t>
            </a:r>
            <a:r>
              <a:rPr lang="nb-NO" sz="1200" dirty="0" err="1"/>
              <a:t>gjer</a:t>
            </a:r>
            <a:r>
              <a:rPr lang="nb-NO" sz="1200" dirty="0"/>
              <a:t> det </a:t>
            </a:r>
            <a:r>
              <a:rPr lang="nb-NO" sz="1200" dirty="0" err="1"/>
              <a:t>vanskelegare</a:t>
            </a:r>
            <a:r>
              <a:rPr lang="nb-NO" sz="1200" dirty="0"/>
              <a:t> å danne seg </a:t>
            </a:r>
            <a:r>
              <a:rPr lang="nb-NO" sz="1200" dirty="0" err="1"/>
              <a:t>eit</a:t>
            </a:r>
            <a:r>
              <a:rPr lang="nb-NO" sz="1200" dirty="0"/>
              <a:t> fullstendig </a:t>
            </a:r>
            <a:r>
              <a:rPr lang="nb-NO" sz="1200" dirty="0" err="1"/>
              <a:t>bilete</a:t>
            </a:r>
            <a:r>
              <a:rPr lang="nb-NO" sz="1200" dirty="0"/>
              <a:t> av </a:t>
            </a:r>
            <a:r>
              <a:rPr lang="nb-NO" sz="1200" dirty="0" err="1"/>
              <a:t>grunnar</a:t>
            </a:r>
            <a:r>
              <a:rPr lang="nb-NO" sz="1200" dirty="0"/>
              <a:t> til utvikling.</a:t>
            </a:r>
          </a:p>
          <a:p>
            <a:pPr marL="0" indent="0">
              <a:buNone/>
            </a:pPr>
            <a:r>
              <a:rPr lang="nb-NO" sz="1200" b="1" dirty="0"/>
              <a:t>Ujamn avstand i </a:t>
            </a:r>
            <a:r>
              <a:rPr lang="nb-NO" sz="1200" b="1" dirty="0" err="1"/>
              <a:t>aksane</a:t>
            </a:r>
            <a:r>
              <a:rPr lang="nb-NO" sz="1200" b="1" dirty="0"/>
              <a:t> – </a:t>
            </a:r>
            <a:r>
              <a:rPr lang="nb-NO" sz="1200" dirty="0"/>
              <a:t>kan føre til </a:t>
            </a:r>
            <a:r>
              <a:rPr lang="nb-NO" sz="1200" dirty="0" err="1"/>
              <a:t>overdrivne</a:t>
            </a:r>
            <a:r>
              <a:rPr lang="nb-NO" sz="1200" dirty="0"/>
              <a:t> eller </a:t>
            </a:r>
            <a:r>
              <a:rPr lang="nb-NO" sz="1200" dirty="0" err="1"/>
              <a:t>underdrivne</a:t>
            </a:r>
            <a:r>
              <a:rPr lang="nb-NO" sz="1200" dirty="0"/>
              <a:t> skilnader. Da kan </a:t>
            </a:r>
            <a:r>
              <a:rPr lang="nb-NO" sz="1200" dirty="0" err="1"/>
              <a:t>ein</a:t>
            </a:r>
            <a:r>
              <a:rPr lang="nb-NO" sz="1200" dirty="0"/>
              <a:t> få data til å </a:t>
            </a:r>
            <a:r>
              <a:rPr lang="nb-NO" sz="1200" dirty="0" err="1"/>
              <a:t>gje</a:t>
            </a:r>
            <a:r>
              <a:rPr lang="nb-NO" sz="1200" dirty="0"/>
              <a:t> inntrykk av akkurat kva </a:t>
            </a:r>
            <a:r>
              <a:rPr lang="nb-NO" sz="1200" dirty="0" err="1"/>
              <a:t>ein</a:t>
            </a:r>
            <a:r>
              <a:rPr lang="nb-NO" sz="1200" dirty="0"/>
              <a:t> </a:t>
            </a:r>
            <a:r>
              <a:rPr lang="nb-NO" sz="1200" dirty="0" err="1"/>
              <a:t>sjølv</a:t>
            </a:r>
            <a:r>
              <a:rPr lang="nb-NO" sz="1200" dirty="0"/>
              <a:t> ønsker.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05D04C4-C709-450F-9D59-1776AF773291}"/>
              </a:ext>
            </a:extLst>
          </p:cNvPr>
          <p:cNvSpPr txBox="1"/>
          <p:nvPr/>
        </p:nvSpPr>
        <p:spPr>
          <a:xfrm>
            <a:off x="471487" y="1015436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Det </a:t>
            </a:r>
            <a:r>
              <a:rPr lang="nb-NO" sz="1200" dirty="0" err="1"/>
              <a:t>finst</a:t>
            </a:r>
            <a:r>
              <a:rPr lang="nb-NO" sz="1200" dirty="0"/>
              <a:t> mange døme på </a:t>
            </a:r>
            <a:r>
              <a:rPr lang="nb-NO" sz="1200" dirty="0" err="1"/>
              <a:t>dårlege</a:t>
            </a:r>
            <a:r>
              <a:rPr lang="nb-NO" sz="1200" dirty="0"/>
              <a:t> eller </a:t>
            </a:r>
            <a:r>
              <a:rPr lang="nb-NO" sz="1200" dirty="0" err="1"/>
              <a:t>villeiande</a:t>
            </a:r>
            <a:r>
              <a:rPr lang="nb-NO" sz="1200" dirty="0"/>
              <a:t> </a:t>
            </a:r>
            <a:r>
              <a:rPr lang="nb-NO" sz="1200" dirty="0" err="1"/>
              <a:t>framstillingar</a:t>
            </a:r>
            <a:r>
              <a:rPr lang="nb-NO" sz="1200" dirty="0"/>
              <a:t> av data. Dette kan </a:t>
            </a:r>
            <a:r>
              <a:rPr lang="nb-NO" sz="1200" dirty="0" err="1"/>
              <a:t>vere</a:t>
            </a:r>
            <a:r>
              <a:rPr lang="nb-NO" sz="1200" dirty="0"/>
              <a:t> gjort med vilje for å </a:t>
            </a:r>
            <a:r>
              <a:rPr lang="nb-NO" sz="1200" dirty="0" err="1"/>
              <a:t>fremje</a:t>
            </a:r>
            <a:r>
              <a:rPr lang="nb-NO" sz="1200" dirty="0"/>
              <a:t> </a:t>
            </a:r>
            <a:r>
              <a:rPr lang="nb-NO" sz="1200" dirty="0" err="1"/>
              <a:t>eit</a:t>
            </a:r>
            <a:r>
              <a:rPr lang="nb-NO" sz="1200" dirty="0"/>
              <a:t> særs synspunkt, eller </a:t>
            </a:r>
            <a:r>
              <a:rPr lang="nb-NO" sz="1200" dirty="0" err="1"/>
              <a:t>berre</a:t>
            </a:r>
            <a:r>
              <a:rPr lang="nb-NO" sz="1200" dirty="0"/>
              <a:t> komme av </a:t>
            </a:r>
            <a:r>
              <a:rPr lang="nb-NO" sz="1200" dirty="0" err="1"/>
              <a:t>dårleg</a:t>
            </a:r>
            <a:r>
              <a:rPr lang="nb-NO" sz="1200" dirty="0"/>
              <a:t> utforma </a:t>
            </a:r>
            <a:r>
              <a:rPr lang="nb-NO" sz="1200" dirty="0" err="1"/>
              <a:t>tabellar</a:t>
            </a:r>
            <a:r>
              <a:rPr lang="nb-NO" sz="1200" dirty="0"/>
              <a:t> og diagram. Vi skal sjå på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måtar</a:t>
            </a:r>
            <a:r>
              <a:rPr lang="nb-NO" sz="1200" dirty="0"/>
              <a:t> å lage </a:t>
            </a:r>
            <a:r>
              <a:rPr lang="nb-NO" sz="1200" dirty="0" err="1"/>
              <a:t>dårlege</a:t>
            </a:r>
            <a:r>
              <a:rPr lang="nb-NO" sz="1200" dirty="0"/>
              <a:t> og feil framstillinger.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6C5AEF11-8E80-4EA5-A59B-6A88E9575550}"/>
              </a:ext>
            </a:extLst>
          </p:cNvPr>
          <p:cNvSpPr txBox="1">
            <a:spLocks/>
          </p:cNvSpPr>
          <p:nvPr/>
        </p:nvSpPr>
        <p:spPr>
          <a:xfrm>
            <a:off x="471483" y="7181191"/>
            <a:ext cx="3909685" cy="580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b="1" dirty="0" err="1"/>
              <a:t>Proporsjonar</a:t>
            </a:r>
            <a:r>
              <a:rPr lang="nb-NO" sz="1400" b="1" dirty="0"/>
              <a:t> – </a:t>
            </a:r>
            <a:r>
              <a:rPr lang="nb-NO" sz="1400" dirty="0"/>
              <a:t>dersom </a:t>
            </a:r>
            <a:r>
              <a:rPr lang="nb-NO" sz="1400" dirty="0" err="1"/>
              <a:t>ein</a:t>
            </a:r>
            <a:r>
              <a:rPr lang="nb-NO" sz="1400" dirty="0"/>
              <a:t> byter om på formatet,  kan diagram </a:t>
            </a:r>
            <a:r>
              <a:rPr lang="nb-NO" sz="1400" dirty="0" err="1"/>
              <a:t>gje</a:t>
            </a:r>
            <a:r>
              <a:rPr lang="nb-NO" sz="1400" dirty="0"/>
              <a:t> inntrykk av større </a:t>
            </a:r>
            <a:r>
              <a:rPr lang="nb-NO" sz="1400" dirty="0" err="1"/>
              <a:t>endringar</a:t>
            </a:r>
            <a:r>
              <a:rPr lang="nb-NO" sz="1400" dirty="0"/>
              <a:t> enn det er grunn for. Standard er </a:t>
            </a:r>
            <a:r>
              <a:rPr lang="nb-NO" sz="1400" dirty="0" err="1"/>
              <a:t>eit</a:t>
            </a:r>
            <a:r>
              <a:rPr lang="nb-NO" sz="1400" dirty="0"/>
              <a:t> </a:t>
            </a:r>
            <a:r>
              <a:rPr lang="nb-NO" sz="1400" dirty="0" err="1"/>
              <a:t>liggande</a:t>
            </a:r>
            <a:r>
              <a:rPr lang="nb-NO" sz="1400" dirty="0"/>
              <a:t> format. Sjå døme under:</a:t>
            </a:r>
          </a:p>
          <a:p>
            <a:pPr marL="0" indent="0">
              <a:buNone/>
            </a:pPr>
            <a:endParaRPr lang="nb-NO" sz="12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4669FE9-E908-40B0-ABBE-236F42905E60}"/>
              </a:ext>
            </a:extLst>
          </p:cNvPr>
          <p:cNvSpPr txBox="1"/>
          <p:nvPr/>
        </p:nvSpPr>
        <p:spPr>
          <a:xfrm>
            <a:off x="471483" y="5481395"/>
            <a:ext cx="586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Data henta </a:t>
            </a:r>
            <a:r>
              <a:rPr lang="nb-NO" sz="800" dirty="0" err="1"/>
              <a:t>frå</a:t>
            </a:r>
            <a:r>
              <a:rPr lang="nb-NO" sz="800" dirty="0"/>
              <a:t>: </a:t>
            </a:r>
            <a:r>
              <a:rPr lang="nb-NO" sz="800" dirty="0">
                <a:hlinkClick r:id="rId2"/>
              </a:rPr>
              <a:t>https://www.ssb.no/statbank/table/10467/</a:t>
            </a:r>
            <a:endParaRPr lang="nb-NO" sz="800" dirty="0"/>
          </a:p>
          <a:p>
            <a:endParaRPr lang="nb-NO" sz="800" dirty="0"/>
          </a:p>
          <a:p>
            <a:r>
              <a:rPr lang="nb-NO" sz="1200" dirty="0"/>
              <a:t>I diagrammet til venstre ser det ut til at andelen </a:t>
            </a:r>
            <a:r>
              <a:rPr lang="nb-NO" sz="1200" dirty="0" err="1"/>
              <a:t>gutebabyar</a:t>
            </a:r>
            <a:r>
              <a:rPr lang="nb-NO" sz="1200" dirty="0"/>
              <a:t> som blir kalla Jakob </a:t>
            </a:r>
            <a:r>
              <a:rPr lang="nb-NO" sz="1200" dirty="0" err="1"/>
              <a:t>auker</a:t>
            </a:r>
            <a:r>
              <a:rPr lang="nb-NO" sz="1200" dirty="0"/>
              <a:t> dramatisk og er på veg </a:t>
            </a:r>
            <a:r>
              <a:rPr lang="nb-NO" sz="1200" dirty="0" err="1"/>
              <a:t>vidare</a:t>
            </a:r>
            <a:r>
              <a:rPr lang="nb-NO" sz="1200" dirty="0"/>
              <a:t> opp, </a:t>
            </a:r>
            <a:r>
              <a:rPr lang="nb-NO" sz="1200" dirty="0" err="1"/>
              <a:t>sidan</a:t>
            </a:r>
            <a:r>
              <a:rPr lang="nb-NO" sz="1200" dirty="0"/>
              <a:t> vi avslutter med </a:t>
            </a:r>
            <a:r>
              <a:rPr lang="nb-NO" sz="1200" dirty="0" err="1"/>
              <a:t>ein</a:t>
            </a:r>
            <a:r>
              <a:rPr lang="nb-NO" sz="1200" dirty="0"/>
              <a:t> pil oppover. Den loddrette aksen er kutta, og det </a:t>
            </a:r>
            <a:r>
              <a:rPr lang="nb-NO" sz="1200" dirty="0" err="1"/>
              <a:t>gjer</a:t>
            </a:r>
            <a:r>
              <a:rPr lang="nb-NO" sz="1200" dirty="0"/>
              <a:t> at det ser ut til at </a:t>
            </a:r>
            <a:r>
              <a:rPr lang="nb-NO" sz="1200" dirty="0" err="1"/>
              <a:t>endringane</a:t>
            </a:r>
            <a:r>
              <a:rPr lang="nb-NO" sz="1200" dirty="0"/>
              <a:t> er veldig store. Dette diagrammet gjev inntrykk av at nesten alle </a:t>
            </a:r>
            <a:r>
              <a:rPr lang="nb-NO" sz="1200" dirty="0" err="1"/>
              <a:t>gutebabyar</a:t>
            </a:r>
            <a:r>
              <a:rPr lang="nb-NO" sz="1200" dirty="0"/>
              <a:t> vil få </a:t>
            </a:r>
            <a:r>
              <a:rPr lang="nb-NO" sz="1200" dirty="0" err="1"/>
              <a:t>namn</a:t>
            </a:r>
            <a:r>
              <a:rPr lang="nb-NO" sz="1200" dirty="0"/>
              <a:t> Jakob om </a:t>
            </a:r>
            <a:r>
              <a:rPr lang="nb-NO" sz="1200" dirty="0" err="1"/>
              <a:t>nokre</a:t>
            </a:r>
            <a:r>
              <a:rPr lang="nb-NO" sz="1200" dirty="0"/>
              <a:t> få år, og det er </a:t>
            </a:r>
            <a:r>
              <a:rPr lang="nb-NO" sz="1200" dirty="0" err="1"/>
              <a:t>ikkje</a:t>
            </a:r>
            <a:r>
              <a:rPr lang="nb-NO" sz="1200" dirty="0"/>
              <a:t> særs </a:t>
            </a:r>
            <a:r>
              <a:rPr lang="nb-NO" sz="1200" dirty="0" err="1"/>
              <a:t>truleg</a:t>
            </a:r>
            <a:r>
              <a:rPr lang="nb-NO" sz="1200" dirty="0"/>
              <a:t>. Dersom vi ser på diagrammet til høgre, ser det </a:t>
            </a:r>
            <a:r>
              <a:rPr lang="nb-NO" sz="1200" dirty="0" err="1"/>
              <a:t>ikkje</a:t>
            </a:r>
            <a:r>
              <a:rPr lang="nb-NO" sz="1200" dirty="0"/>
              <a:t> like dramatisk ut. Her har vi med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fleire</a:t>
            </a:r>
            <a:r>
              <a:rPr lang="nb-NO" sz="1200" dirty="0"/>
              <a:t> </a:t>
            </a:r>
            <a:r>
              <a:rPr lang="nb-NO" sz="1200" dirty="0" err="1"/>
              <a:t>målingar</a:t>
            </a:r>
            <a:r>
              <a:rPr lang="nb-NO" sz="1200" dirty="0"/>
              <a:t> som viser at utviklinga </a:t>
            </a:r>
            <a:r>
              <a:rPr lang="nb-NO" sz="1200" dirty="0" err="1"/>
              <a:t>ikkje</a:t>
            </a:r>
            <a:r>
              <a:rPr lang="nb-NO" sz="1200" dirty="0"/>
              <a:t> er like dramatisk. Dersom du vil sjå korleis utviklinga er for ditt </a:t>
            </a:r>
            <a:r>
              <a:rPr lang="nb-NO" sz="1200" dirty="0" err="1"/>
              <a:t>namn</a:t>
            </a:r>
            <a:r>
              <a:rPr lang="nb-NO" sz="1200" dirty="0"/>
              <a:t>, kan du gå inn hit: </a:t>
            </a:r>
            <a:r>
              <a:rPr lang="nb-NO" sz="800" dirty="0">
                <a:hlinkClick r:id="rId2"/>
              </a:rPr>
              <a:t>https://www.ssb.no/statbank/table/10467/</a:t>
            </a:r>
            <a:r>
              <a:rPr lang="nb-NO" sz="800" dirty="0"/>
              <a:t> 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4CAEF78-57AD-4D80-BC22-FCAD8B59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6" y="3817659"/>
            <a:ext cx="2680138" cy="160368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429D57F-4D82-419D-91AA-3D87752D0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450" y="3815097"/>
            <a:ext cx="2680138" cy="160881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4725424-CE26-4B88-8687-50D33607B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96" y="7776941"/>
            <a:ext cx="3234188" cy="193257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F0B99D67-9BEF-46AF-B14E-6B39293E1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487" y="7263289"/>
            <a:ext cx="1626101" cy="2446223"/>
          </a:xfrm>
          <a:prstGeom prst="rect">
            <a:avLst/>
          </a:prstGeom>
        </p:spPr>
      </p:pic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E377734-89D3-4CA1-92F3-1703EDE6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00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393DACAC-72B8-4EFE-938A-1EC8E727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7305176"/>
            <a:ext cx="3557206" cy="231218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3A4ED86-E345-4991-96DA-402F4CC3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81504"/>
            <a:ext cx="6372277" cy="1044480"/>
          </a:xfrm>
        </p:spPr>
        <p:txBody>
          <a:bodyPr>
            <a:normAutofit/>
          </a:bodyPr>
          <a:lstStyle/>
          <a:p>
            <a:r>
              <a:rPr lang="nb-NO" dirty="0"/>
              <a:t>Lag ei </a:t>
            </a:r>
            <a:r>
              <a:rPr lang="nb-NO" dirty="0" err="1"/>
              <a:t>villeiande</a:t>
            </a:r>
            <a:r>
              <a:rPr lang="nb-NO" dirty="0"/>
              <a:t> statistisk framstilling </a:t>
            </a:r>
            <a:br>
              <a:rPr lang="nb-NO" sz="6600" dirty="0"/>
            </a:br>
            <a:r>
              <a:rPr lang="nb-NO" sz="1800" dirty="0"/>
              <a:t>- som skal </a:t>
            </a:r>
            <a:r>
              <a:rPr lang="nb-NO" sz="1800" dirty="0" err="1"/>
              <a:t>brukest</a:t>
            </a:r>
            <a:r>
              <a:rPr lang="nb-NO" sz="1800" dirty="0"/>
              <a:t> i ei falsk aktualitetssak, og </a:t>
            </a:r>
            <a:r>
              <a:rPr lang="nb-NO" sz="1800" dirty="0" err="1"/>
              <a:t>vidare</a:t>
            </a:r>
            <a:r>
              <a:rPr lang="nb-NO" sz="1800" dirty="0"/>
              <a:t> som </a:t>
            </a:r>
            <a:r>
              <a:rPr lang="nb-NO" sz="1800" dirty="0" err="1"/>
              <a:t>ein</a:t>
            </a:r>
            <a:r>
              <a:rPr lang="nb-NO" sz="1800" dirty="0"/>
              <a:t> del av statistikkutstillinga </a:t>
            </a:r>
            <a:r>
              <a:rPr lang="nb-NO" sz="1800" dirty="0" err="1"/>
              <a:t>dykkar</a:t>
            </a:r>
            <a:endParaRPr lang="nb-NO" sz="1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02AA41-71FA-4A34-AAEA-F01E9024E9F4}"/>
              </a:ext>
            </a:extLst>
          </p:cNvPr>
          <p:cNvSpPr txBox="1"/>
          <p:nvPr/>
        </p:nvSpPr>
        <p:spPr>
          <a:xfrm>
            <a:off x="807651" y="1608061"/>
            <a:ext cx="5170417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r>
              <a:rPr lang="nb-NO" sz="1200" b="1" dirty="0"/>
              <a:t> </a:t>
            </a:r>
          </a:p>
          <a:p>
            <a:endParaRPr lang="nb-NO" sz="400" b="1" dirty="0"/>
          </a:p>
          <a:p>
            <a:r>
              <a:rPr lang="nb-NO" sz="1200" dirty="0"/>
              <a:t>Bruk </a:t>
            </a:r>
            <a:r>
              <a:rPr lang="nb-NO" sz="1200" dirty="0" err="1"/>
              <a:t>micro:biten</a:t>
            </a:r>
            <a:r>
              <a:rPr lang="nb-NO" sz="1200" dirty="0"/>
              <a:t> til å samle inn data, og samle resultata i </a:t>
            </a:r>
            <a:r>
              <a:rPr lang="nb-NO" sz="1200" dirty="0" err="1"/>
              <a:t>eit</a:t>
            </a:r>
            <a:r>
              <a:rPr lang="nb-NO" sz="1200" dirty="0"/>
              <a:t> diagram, lag </a:t>
            </a:r>
            <a:r>
              <a:rPr lang="nb-NO" sz="1200" dirty="0" err="1"/>
              <a:t>eit</a:t>
            </a:r>
            <a:r>
              <a:rPr lang="nb-NO" sz="1200" dirty="0"/>
              <a:t> falskt aktualitetsoppslag ut </a:t>
            </a:r>
            <a:r>
              <a:rPr lang="nb-NO" sz="1200" dirty="0" err="1"/>
              <a:t>frå</a:t>
            </a:r>
            <a:r>
              <a:rPr lang="nb-NO" sz="1200" dirty="0"/>
              <a:t> målingene </a:t>
            </a:r>
            <a:r>
              <a:rPr lang="nb-NO" sz="1200" dirty="0" err="1"/>
              <a:t>dykkar</a:t>
            </a:r>
            <a:r>
              <a:rPr lang="nb-NO" sz="1200" dirty="0"/>
              <a:t>. Dette falske aktualitetsoppslaget skal </a:t>
            </a:r>
            <a:r>
              <a:rPr lang="nb-NO" sz="1200" dirty="0" err="1"/>
              <a:t>vere</a:t>
            </a:r>
            <a:r>
              <a:rPr lang="nb-NO" sz="1200" dirty="0"/>
              <a:t> </a:t>
            </a:r>
            <a:r>
              <a:rPr lang="nb-NO" sz="1200" dirty="0" err="1"/>
              <a:t>ein</a:t>
            </a:r>
            <a:r>
              <a:rPr lang="nb-NO" sz="1200" dirty="0"/>
              <a:t> del av utstillinga </a:t>
            </a:r>
            <a:r>
              <a:rPr lang="nb-NO" sz="1200" dirty="0" err="1"/>
              <a:t>dykkar</a:t>
            </a:r>
            <a:r>
              <a:rPr lang="nb-NO" sz="1200" dirty="0"/>
              <a:t>.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0AB47033-FC05-4F1F-9DED-D47E132898EB}"/>
              </a:ext>
            </a:extLst>
          </p:cNvPr>
          <p:cNvSpPr txBox="1">
            <a:spLocks/>
          </p:cNvSpPr>
          <p:nvPr/>
        </p:nvSpPr>
        <p:spPr>
          <a:xfrm>
            <a:off x="435348" y="2726918"/>
            <a:ext cx="5915025" cy="27725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200" b="1" dirty="0"/>
              <a:t>Fase 1: Undersøke og innhente informasjon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dirty="0"/>
              <a:t>Undersøk gjerne kva for </a:t>
            </a:r>
            <a:r>
              <a:rPr lang="nb-NO" sz="1200" dirty="0" err="1"/>
              <a:t>nokre</a:t>
            </a:r>
            <a:r>
              <a:rPr lang="nb-NO" sz="1200" dirty="0"/>
              <a:t> ulike </a:t>
            </a:r>
            <a:r>
              <a:rPr lang="nb-NO" sz="1200" dirty="0" err="1"/>
              <a:t>typar</a:t>
            </a:r>
            <a:r>
              <a:rPr lang="nb-NO" sz="1200" dirty="0"/>
              <a:t> data som kan </a:t>
            </a:r>
            <a:r>
              <a:rPr lang="nb-NO" sz="1200" dirty="0" err="1"/>
              <a:t>vere</a:t>
            </a:r>
            <a:r>
              <a:rPr lang="nb-NO" sz="1200" dirty="0"/>
              <a:t> fornuftig å samle inn? </a:t>
            </a:r>
            <a:r>
              <a:rPr lang="nb-NO" sz="1200" dirty="0" err="1"/>
              <a:t>Sidan</a:t>
            </a:r>
            <a:r>
              <a:rPr lang="nb-NO" sz="1200" dirty="0"/>
              <a:t> de skal nytte </a:t>
            </a:r>
            <a:r>
              <a:rPr lang="nb-NO" sz="1200" dirty="0" err="1"/>
              <a:t>micro:bit</a:t>
            </a:r>
            <a:r>
              <a:rPr lang="nb-NO" sz="1200" dirty="0"/>
              <a:t> til datainnsamling, bør de finne ut kva han kan brukast til å måle. Hugs at de skal lage ei falsk aktualitetssak til slutt, så det kan </a:t>
            </a:r>
            <a:r>
              <a:rPr lang="nb-NO" sz="1200" dirty="0" err="1"/>
              <a:t>vere</a:t>
            </a:r>
            <a:r>
              <a:rPr lang="nb-NO" sz="1200" dirty="0"/>
              <a:t> lurt å tenke på kva vinkling de ønsker å ha i saka.</a:t>
            </a:r>
            <a:endParaRPr lang="nb-NO" sz="1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1" dirty="0"/>
              <a:t>Fase 2: Idémyldre og planlegge</a:t>
            </a:r>
          </a:p>
          <a:p>
            <a:pPr marL="0" indent="0">
              <a:buNone/>
            </a:pPr>
            <a:r>
              <a:rPr lang="nb-NO" sz="1200" dirty="0"/>
              <a:t>Ha ei idémyldring for deg </a:t>
            </a:r>
            <a:r>
              <a:rPr lang="nb-NO" sz="1200" dirty="0" err="1"/>
              <a:t>sjølv</a:t>
            </a:r>
            <a:r>
              <a:rPr lang="nb-NO" sz="1200" dirty="0"/>
              <a:t>. Kva for </a:t>
            </a:r>
            <a:r>
              <a:rPr lang="nb-NO" sz="1200" dirty="0" err="1"/>
              <a:t>nokre</a:t>
            </a:r>
            <a:r>
              <a:rPr lang="nb-NO" sz="1200" dirty="0"/>
              <a:t> data ønsker du å samle inn? </a:t>
            </a:r>
            <a:r>
              <a:rPr lang="nb-NO" sz="1200" dirty="0" err="1"/>
              <a:t>Kvifor</a:t>
            </a:r>
            <a:r>
              <a:rPr lang="nb-NO" sz="1200" dirty="0"/>
              <a:t> akkurat </a:t>
            </a:r>
            <a:r>
              <a:rPr lang="nb-NO" sz="1200" dirty="0" err="1"/>
              <a:t>desse</a:t>
            </a:r>
            <a:r>
              <a:rPr lang="nb-NO" sz="1200" dirty="0"/>
              <a:t>? </a:t>
            </a:r>
            <a:r>
              <a:rPr lang="nb-NO" sz="1200" dirty="0" err="1"/>
              <a:t>Teikne</a:t>
            </a:r>
            <a:r>
              <a:rPr lang="nb-NO" sz="1200" dirty="0"/>
              <a:t> gjerne ei skisse over saka før du diskuterer med </a:t>
            </a:r>
            <a:r>
              <a:rPr lang="nb-NO" sz="1200" dirty="0" err="1"/>
              <a:t>dei</a:t>
            </a:r>
            <a:r>
              <a:rPr lang="nb-NO" sz="1200" dirty="0"/>
              <a:t> andre. Deretter må gruppa samla </a:t>
            </a:r>
            <a:r>
              <a:rPr lang="nb-NO" sz="1200" dirty="0" err="1"/>
              <a:t>avgjere</a:t>
            </a:r>
            <a:r>
              <a:rPr lang="nb-NO" sz="1200" dirty="0"/>
              <a:t> kva de skal måle og korleis aktualitetssaka og utstillinga </a:t>
            </a:r>
            <a:r>
              <a:rPr lang="nb-NO" sz="1200" dirty="0" err="1"/>
              <a:t>dykkar</a:t>
            </a:r>
            <a:r>
              <a:rPr lang="nb-NO" sz="1200" dirty="0"/>
              <a:t> skal sjå ut.</a:t>
            </a:r>
          </a:p>
          <a:p>
            <a:pPr marL="0" indent="0">
              <a:buNone/>
            </a:pPr>
            <a:r>
              <a:rPr lang="nb-NO" sz="1200" b="1" dirty="0"/>
              <a:t>Fase 3: </a:t>
            </a:r>
            <a:r>
              <a:rPr lang="nb-NO" sz="1200" dirty="0"/>
              <a:t>Lag første versjon av programmet for å </a:t>
            </a:r>
            <a:r>
              <a:rPr lang="nb-NO" sz="1200" dirty="0" err="1"/>
              <a:t>gjere</a:t>
            </a:r>
            <a:r>
              <a:rPr lang="nb-NO" sz="1200" dirty="0"/>
              <a:t> målinga </a:t>
            </a:r>
            <a:r>
              <a:rPr lang="nb-NO" sz="1200" dirty="0" err="1"/>
              <a:t>dykkar</a:t>
            </a:r>
            <a:r>
              <a:rPr lang="nb-NO" sz="1200" dirty="0"/>
              <a:t>. Lag førsteutkast til aktualitetssaka, og det som de elles treng til utstillinga.</a:t>
            </a:r>
          </a:p>
          <a:p>
            <a:pPr marL="0" indent="0">
              <a:buNone/>
            </a:pPr>
            <a:r>
              <a:rPr lang="nb-NO" sz="1200" b="1" dirty="0"/>
              <a:t>Fase 4:</a:t>
            </a:r>
            <a:r>
              <a:rPr lang="nb-NO" sz="1200" dirty="0"/>
              <a:t> Test programmet, får de </a:t>
            </a:r>
            <a:r>
              <a:rPr lang="nb-NO" sz="1200" dirty="0" err="1"/>
              <a:t>målingar</a:t>
            </a:r>
            <a:r>
              <a:rPr lang="nb-NO" sz="1200" dirty="0"/>
              <a:t> som </a:t>
            </a:r>
            <a:r>
              <a:rPr lang="nb-NO" sz="1200" dirty="0" err="1"/>
              <a:t>verkar</a:t>
            </a:r>
            <a:r>
              <a:rPr lang="nb-NO" sz="1200" dirty="0"/>
              <a:t> fornuftige? Spør andre i klassen om saka </a:t>
            </a:r>
            <a:r>
              <a:rPr lang="nb-NO" sz="1200" dirty="0" err="1"/>
              <a:t>dykkar</a:t>
            </a:r>
            <a:r>
              <a:rPr lang="nb-NO" sz="1200" dirty="0"/>
              <a:t> er </a:t>
            </a:r>
            <a:r>
              <a:rPr lang="nb-NO" sz="1200" dirty="0" err="1"/>
              <a:t>tydeleg</a:t>
            </a:r>
            <a:r>
              <a:rPr lang="nb-NO" sz="1200" dirty="0"/>
              <a:t> og god.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E7BFD77-7CE6-4210-BCF8-460BA3F8CB9A}"/>
              </a:ext>
            </a:extLst>
          </p:cNvPr>
          <p:cNvSpPr txBox="1"/>
          <p:nvPr/>
        </p:nvSpPr>
        <p:spPr>
          <a:xfrm>
            <a:off x="435348" y="5499507"/>
            <a:ext cx="2643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5: </a:t>
            </a:r>
            <a:r>
              <a:rPr lang="nb-NO" sz="1200" dirty="0" err="1"/>
              <a:t>Samanlikne</a:t>
            </a:r>
            <a:r>
              <a:rPr lang="nb-NO" sz="1200" dirty="0"/>
              <a:t> gjerne med </a:t>
            </a:r>
            <a:r>
              <a:rPr lang="nb-NO" sz="1200" dirty="0" err="1"/>
              <a:t>dei</a:t>
            </a:r>
            <a:r>
              <a:rPr lang="nb-NO" sz="1200" dirty="0"/>
              <a:t> andre i klassen, er det </a:t>
            </a:r>
            <a:r>
              <a:rPr lang="nb-NO" sz="1200" dirty="0" err="1"/>
              <a:t>nokon</a:t>
            </a:r>
            <a:r>
              <a:rPr lang="nb-NO" sz="1200" dirty="0"/>
              <a:t> som har ei betre aktualitetssak? </a:t>
            </a:r>
            <a:r>
              <a:rPr lang="nb-NO" sz="1200" dirty="0" err="1"/>
              <a:t>Kvifor</a:t>
            </a:r>
            <a:r>
              <a:rPr lang="nb-NO" sz="1200" dirty="0"/>
              <a:t> meiner de at </a:t>
            </a:r>
            <a:r>
              <a:rPr lang="nb-NO" sz="1200" dirty="0" err="1"/>
              <a:t>deira</a:t>
            </a:r>
            <a:r>
              <a:rPr lang="nb-NO" sz="1200" dirty="0"/>
              <a:t> er betre? Kan de bruke </a:t>
            </a:r>
            <a:r>
              <a:rPr lang="nb-NO" sz="1200" dirty="0" err="1"/>
              <a:t>nokre</a:t>
            </a:r>
            <a:r>
              <a:rPr lang="nb-NO" sz="1200" dirty="0"/>
              <a:t> av </a:t>
            </a:r>
            <a:r>
              <a:rPr lang="nb-NO" sz="1200" dirty="0" err="1"/>
              <a:t>dei</a:t>
            </a:r>
            <a:r>
              <a:rPr lang="nb-NO" sz="1200" dirty="0"/>
              <a:t> same grepa i saka </a:t>
            </a:r>
            <a:r>
              <a:rPr lang="nb-NO" sz="1200" dirty="0" err="1"/>
              <a:t>dykkar</a:t>
            </a:r>
            <a:r>
              <a:rPr lang="nb-NO" sz="1200" dirty="0"/>
              <a:t>?</a:t>
            </a:r>
          </a:p>
          <a:p>
            <a:r>
              <a:rPr lang="nb-NO" sz="1200" dirty="0"/>
              <a:t>	</a:t>
            </a:r>
          </a:p>
          <a:p>
            <a:r>
              <a:rPr lang="nb-NO" sz="1200" b="1" dirty="0"/>
              <a:t>Fase 6: </a:t>
            </a:r>
            <a:r>
              <a:rPr lang="nb-NO" sz="1200" dirty="0"/>
              <a:t>Hopp gjerne attende til </a:t>
            </a:r>
            <a:r>
              <a:rPr lang="nb-NO" sz="1200" dirty="0" err="1"/>
              <a:t>tidlegare</a:t>
            </a:r>
            <a:r>
              <a:rPr lang="nb-NO" sz="1200" dirty="0"/>
              <a:t> punkt og </a:t>
            </a:r>
            <a:r>
              <a:rPr lang="nb-NO" sz="1200" dirty="0" err="1"/>
              <a:t>gjer</a:t>
            </a:r>
            <a:r>
              <a:rPr lang="nb-NO" sz="1200" dirty="0"/>
              <a:t> </a:t>
            </a:r>
            <a:r>
              <a:rPr lang="nb-NO" sz="1200" dirty="0" err="1"/>
              <a:t>endringar</a:t>
            </a:r>
            <a:r>
              <a:rPr lang="nb-NO" sz="1200" dirty="0"/>
              <a:t> for å få ei best </a:t>
            </a:r>
            <a:r>
              <a:rPr lang="nb-NO" sz="1200" dirty="0" err="1"/>
              <a:t>mogleg</a:t>
            </a:r>
            <a:r>
              <a:rPr lang="nb-NO" sz="1200" dirty="0"/>
              <a:t> aktualitetssak og utstilling. </a:t>
            </a:r>
            <a:r>
              <a:rPr lang="nb-NO" sz="1200" dirty="0" err="1"/>
              <a:t>Gjer</a:t>
            </a:r>
            <a:r>
              <a:rPr lang="nb-NO" sz="1200" dirty="0"/>
              <a:t> gjerne </a:t>
            </a:r>
            <a:r>
              <a:rPr lang="nb-NO" sz="1200" dirty="0" err="1"/>
              <a:t>endringar</a:t>
            </a:r>
            <a:r>
              <a:rPr lang="nb-NO" sz="1200" dirty="0"/>
              <a:t> i programmet </a:t>
            </a:r>
            <a:r>
              <a:rPr lang="nb-NO" sz="1200" dirty="0" err="1"/>
              <a:t>dykkar</a:t>
            </a:r>
            <a:r>
              <a:rPr lang="nb-NO" sz="1200" dirty="0"/>
              <a:t> om det trengs.</a:t>
            </a:r>
          </a:p>
          <a:p>
            <a:endParaRPr lang="nb-NO" sz="1200" dirty="0"/>
          </a:p>
          <a:p>
            <a:r>
              <a:rPr lang="nb-NO" sz="1200" b="1" dirty="0"/>
              <a:t>Fase 7: </a:t>
            </a:r>
            <a:r>
              <a:rPr lang="nb-NO" sz="1200" dirty="0"/>
              <a:t>Pass på å ta vare på </a:t>
            </a:r>
            <a:r>
              <a:rPr lang="nb-NO" sz="1200" dirty="0" err="1"/>
              <a:t>bilete</a:t>
            </a:r>
            <a:r>
              <a:rPr lang="nb-NO" sz="1200" dirty="0"/>
              <a:t> og notat de har gjort undervegs, slik at de kan vise kva de har tenkt. I denne </a:t>
            </a:r>
            <a:r>
              <a:rPr lang="nb-NO" sz="1200" dirty="0" err="1"/>
              <a:t>oppgåva</a:t>
            </a:r>
            <a:r>
              <a:rPr lang="nb-NO" sz="1200" dirty="0"/>
              <a:t> går dokumenteringa ut på å lage sjølve aktualitetssaka og utstillinga.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57222F-B4AB-4E70-A9DB-98FF4E11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F733997-15FA-4D5A-AA31-638C1D998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78" y="5725812"/>
            <a:ext cx="2155170" cy="14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479474</TotalTime>
  <Words>724</Words>
  <Application>Microsoft Macintosh PowerPoint</Application>
  <PresentationFormat>A4 Paper (210x297 mm)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23 - Statistikk og «fake news»</vt:lpstr>
      <vt:lpstr>Lag ei villeiande statistisk framstilling  - som skal brukest i ei falsk aktualitetssak, og vidare som ein del av statistikkutstillinga dykkar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1511</cp:revision>
  <dcterms:created xsi:type="dcterms:W3CDTF">2018-11-04T16:46:19Z</dcterms:created>
  <dcterms:modified xsi:type="dcterms:W3CDTF">2021-11-10T11:35:39Z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