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7"/>
  </p:notesMasterIdLst>
  <p:sldIdLst>
    <p:sldId id="378" r:id="rId5"/>
    <p:sldId id="379"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len Egeland Flø" initials="EEF" lastIdx="1" clrIdx="0">
    <p:extLst>
      <p:ext uri="{19B8F6BF-5375-455C-9EA6-DF929625EA0E}">
        <p15:presenceInfo xmlns:p15="http://schemas.microsoft.com/office/powerpoint/2012/main" userId="Ellen Egeland Flø"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1E0AE"/>
    <a:srgbClr val="74E392"/>
    <a:srgbClr val="008080"/>
    <a:srgbClr val="03AA74"/>
    <a:srgbClr val="5EAA80"/>
    <a:srgbClr val="ECF6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iddels stil 2 – uthev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37" autoAdjust="0"/>
    <p:restoredTop sz="94660"/>
  </p:normalViewPr>
  <p:slideViewPr>
    <p:cSldViewPr snapToGrid="0">
      <p:cViewPr varScale="1">
        <p:scale>
          <a:sx n="89" d="100"/>
          <a:sy n="89" d="100"/>
        </p:scale>
        <p:origin x="3456" y="168"/>
      </p:cViewPr>
      <p:guideLst/>
    </p:cSldViewPr>
  </p:slideViewPr>
  <p:notesTextViewPr>
    <p:cViewPr>
      <p:scale>
        <a:sx n="1" d="1"/>
        <a:sy n="1" d="1"/>
      </p:scale>
      <p:origin x="0" y="0"/>
    </p:cViewPr>
  </p:notesTextViewPr>
  <p:sorterViewPr>
    <p:cViewPr>
      <p:scale>
        <a:sx n="100" d="100"/>
        <a:sy n="100" d="100"/>
      </p:scale>
      <p:origin x="0" y="-8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A20AAA-71AC-4A1D-B3A0-288BC45B5EF0}" type="datetimeFigureOut">
              <a:rPr lang="nb-NO" smtClean="0"/>
              <a:t>10.11.2021</a:t>
            </a:fld>
            <a:endParaRPr lang="nb-NO"/>
          </a:p>
        </p:txBody>
      </p:sp>
      <p:sp>
        <p:nvSpPr>
          <p:cNvPr id="4" name="Plassholder for lysbil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068D05-0525-4061-82E5-5DFEF8E54F05}" type="slidenum">
              <a:rPr lang="nb-NO" smtClean="0"/>
              <a:t>‹#›</a:t>
            </a:fld>
            <a:endParaRPr lang="nb-NO"/>
          </a:p>
        </p:txBody>
      </p:sp>
    </p:spTree>
    <p:extLst>
      <p:ext uri="{BB962C8B-B14F-4D97-AF65-F5344CB8AC3E}">
        <p14:creationId xmlns:p14="http://schemas.microsoft.com/office/powerpoint/2010/main" val="3232938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nb-NO"/>
              <a:t>Klikk for å redigere tittelstil</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2B7FC603-7401-4A32-82F0-8813D1F68362}"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4021308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7244717-8912-4BD0-901C-539D32409BB9}"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3994256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6BAB75A3-C966-421D-A058-9597AF80017B}"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586274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57BBA7A6-8F18-4A2B-AB95-01174CA087CF}"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3932973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nb-NO"/>
              <a:t>Klikk for å redigere tittelstil</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b-NO"/>
              <a:t>Rediger tekststiler i malen</a:t>
            </a:r>
          </a:p>
        </p:txBody>
      </p:sp>
      <p:sp>
        <p:nvSpPr>
          <p:cNvPr id="4" name="Date Placeholder 3"/>
          <p:cNvSpPr>
            <a:spLocks noGrp="1"/>
          </p:cNvSpPr>
          <p:nvPr>
            <p:ph type="dt" sz="half" idx="10"/>
          </p:nvPr>
        </p:nvSpPr>
        <p:spPr/>
        <p:txBody>
          <a:bodyPr/>
          <a:lstStyle/>
          <a:p>
            <a:fld id="{4CC9F4C0-F006-477E-9969-BD308BDBF7E7}"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039713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D3EB738D-0748-4DF6-9385-02C30FADB6B1}" type="datetime1">
              <a:rPr lang="nb-NO" smtClean="0"/>
              <a:t>10.11.2021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2229946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nb-NO"/>
              <a:t>Klikk for å redigere tittelstil</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Rediger tekststiler i malen</a:t>
            </a:r>
          </a:p>
        </p:txBody>
      </p:sp>
      <p:sp>
        <p:nvSpPr>
          <p:cNvPr id="4" name="Content Placeholder 3"/>
          <p:cNvSpPr>
            <a:spLocks noGrp="1"/>
          </p:cNvSpPr>
          <p:nvPr>
            <p:ph sz="half" idx="2"/>
          </p:nvPr>
        </p:nvSpPr>
        <p:spPr>
          <a:xfrm>
            <a:off x="472381" y="3618442"/>
            <a:ext cx="2901255" cy="532218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Rediger tekststiler i malen</a:t>
            </a:r>
          </a:p>
        </p:txBody>
      </p:sp>
      <p:sp>
        <p:nvSpPr>
          <p:cNvPr id="6" name="Content Placeholder 5"/>
          <p:cNvSpPr>
            <a:spLocks noGrp="1"/>
          </p:cNvSpPr>
          <p:nvPr>
            <p:ph sz="quarter" idx="4"/>
          </p:nvPr>
        </p:nvSpPr>
        <p:spPr>
          <a:xfrm>
            <a:off x="3471863" y="3618442"/>
            <a:ext cx="2915543" cy="532218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7600DFB6-812E-4855-8CBD-F502418EB257}" type="datetime1">
              <a:rPr lang="nb-NO" smtClean="0"/>
              <a:t>10.11.2021</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945947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642D9ED0-2390-4A20-865F-D260A12F872E}" type="datetime1">
              <a:rPr lang="nb-NO" smtClean="0"/>
              <a:t>10.11.2021</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907844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AC629-7052-4F6D-AB30-13A06FED4062}" type="datetime1">
              <a:rPr lang="nb-NO" smtClean="0"/>
              <a:t>10.11.2021</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85641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Rediger tekststiler i malen</a:t>
            </a:r>
          </a:p>
        </p:txBody>
      </p:sp>
      <p:sp>
        <p:nvSpPr>
          <p:cNvPr id="5" name="Date Placeholder 4"/>
          <p:cNvSpPr>
            <a:spLocks noGrp="1"/>
          </p:cNvSpPr>
          <p:nvPr>
            <p:ph type="dt" sz="half" idx="10"/>
          </p:nvPr>
        </p:nvSpPr>
        <p:spPr/>
        <p:txBody>
          <a:bodyPr/>
          <a:lstStyle/>
          <a:p>
            <a:fld id="{442F1E48-A005-48CA-BC11-8A1B79F79ED9}" type="datetime1">
              <a:rPr lang="nb-NO" smtClean="0"/>
              <a:t>10.11.2021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949258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b-NO"/>
              <a:t>Klikk på ikonet for å legge til et bilde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Rediger tekststiler i malen</a:t>
            </a:r>
          </a:p>
        </p:txBody>
      </p:sp>
      <p:sp>
        <p:nvSpPr>
          <p:cNvPr id="5" name="Date Placeholder 4"/>
          <p:cNvSpPr>
            <a:spLocks noGrp="1"/>
          </p:cNvSpPr>
          <p:nvPr>
            <p:ph type="dt" sz="half" idx="10"/>
          </p:nvPr>
        </p:nvSpPr>
        <p:spPr/>
        <p:txBody>
          <a:bodyPr/>
          <a:lstStyle/>
          <a:p>
            <a:fld id="{54F355CE-444A-462B-B545-D05FD5A80EA7}" type="datetime1">
              <a:rPr lang="nb-NO" smtClean="0"/>
              <a:t>10.11.2021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3984496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4D829CD-4287-478E-BC9B-33B488E248AF}" type="datetime1">
              <a:rPr lang="nb-NO" smtClean="0"/>
              <a:t>10.11.2021</a:t>
            </a:fld>
            <a:endParaRPr lang="nb-NO"/>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BCDA449-1FD9-4B7A-9E85-B244E6DC9C56}" type="slidenum">
              <a:rPr lang="nb-NO" smtClean="0"/>
              <a:t>‹#›</a:t>
            </a:fld>
            <a:endParaRPr lang="nb-NO"/>
          </a:p>
        </p:txBody>
      </p:sp>
    </p:spTree>
    <p:extLst>
      <p:ext uri="{BB962C8B-B14F-4D97-AF65-F5344CB8AC3E}">
        <p14:creationId xmlns:p14="http://schemas.microsoft.com/office/powerpoint/2010/main" val="19338693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462C425-AA78-4402-9E91-3D1A30159A55}"/>
              </a:ext>
            </a:extLst>
          </p:cNvPr>
          <p:cNvSpPr>
            <a:spLocks noGrp="1"/>
          </p:cNvSpPr>
          <p:nvPr>
            <p:ph type="title"/>
          </p:nvPr>
        </p:nvSpPr>
        <p:spPr>
          <a:xfrm>
            <a:off x="471488" y="215252"/>
            <a:ext cx="5915025" cy="894995"/>
          </a:xfrm>
        </p:spPr>
        <p:txBody>
          <a:bodyPr>
            <a:normAutofit fontScale="90000"/>
          </a:bodyPr>
          <a:lstStyle/>
          <a:p>
            <a:r>
              <a:rPr lang="nb-NO" sz="2600" dirty="0"/>
              <a:t>Opplegg 25 - Statistikk i naturfag og samfunnsfag</a:t>
            </a:r>
            <a:br>
              <a:rPr lang="nb-NO" dirty="0"/>
            </a:br>
            <a:r>
              <a:rPr lang="nb-NO" sz="1600" dirty="0"/>
              <a:t>- hvilke typer data finnes, og hvordan bør de representeres?</a:t>
            </a:r>
          </a:p>
        </p:txBody>
      </p:sp>
      <p:sp>
        <p:nvSpPr>
          <p:cNvPr id="3" name="Plassholder for innhold 2">
            <a:extLst>
              <a:ext uri="{FF2B5EF4-FFF2-40B4-BE49-F238E27FC236}">
                <a16:creationId xmlns:a16="http://schemas.microsoft.com/office/drawing/2014/main" id="{352DD1F6-4134-464F-BFF2-20FB88F9525C}"/>
              </a:ext>
            </a:extLst>
          </p:cNvPr>
          <p:cNvSpPr>
            <a:spLocks noGrp="1"/>
          </p:cNvSpPr>
          <p:nvPr>
            <p:ph idx="1"/>
          </p:nvPr>
        </p:nvSpPr>
        <p:spPr>
          <a:xfrm>
            <a:off x="412584" y="1826456"/>
            <a:ext cx="6032830" cy="3043413"/>
          </a:xfrm>
        </p:spPr>
        <p:txBody>
          <a:bodyPr>
            <a:normAutofit/>
          </a:bodyPr>
          <a:lstStyle/>
          <a:p>
            <a:pPr marL="0" indent="0">
              <a:buNone/>
            </a:pPr>
            <a:r>
              <a:rPr lang="nb-NO" sz="1200" b="1" dirty="0"/>
              <a:t>Naturfag</a:t>
            </a:r>
          </a:p>
          <a:p>
            <a:pPr marL="228600" indent="-228600">
              <a:buAutoNum type="arabicParenR"/>
            </a:pPr>
            <a:r>
              <a:rPr lang="nb-NO" sz="1200" dirty="0"/>
              <a:t>Data som skal «bli én verdi» og fordeler seg rundt denne.</a:t>
            </a:r>
          </a:p>
          <a:p>
            <a:pPr marL="0" indent="0">
              <a:buNone/>
            </a:pPr>
            <a:r>
              <a:rPr lang="nb-NO" sz="1200" dirty="0"/>
              <a:t>Dette er typiske målinger vi gjør i naturfag, der vi holder alle andre variabler mest mulig fast. Da vil vi få forskjellige verdier på grunn av feilkilder og måleusikkerhet. Feilkildene får vi ikke gjort så mye med, men vi kan diskutere hva vi tror påvirker målingene våre. Måleusikkerheten kan vi finne ut av størrelsen på, ved å beregne gjennomsnitt og standardavvik for målingene våre.</a:t>
            </a:r>
          </a:p>
          <a:p>
            <a:pPr marL="0" indent="0">
              <a:buNone/>
            </a:pPr>
            <a:r>
              <a:rPr lang="nb-NO" sz="1200" dirty="0"/>
              <a:t>Eksempler: Måling av lengden på en gjenstand, måling av farten til en bil, eller måling av vindstyrke.</a:t>
            </a:r>
          </a:p>
          <a:p>
            <a:pPr marL="0" indent="0">
              <a:buNone/>
            </a:pPr>
            <a:r>
              <a:rPr lang="nb-NO" sz="1200" dirty="0"/>
              <a:t>2) Data som utvikler seg over tid.</a:t>
            </a:r>
          </a:p>
          <a:p>
            <a:pPr marL="0" indent="0">
              <a:buNone/>
            </a:pPr>
            <a:r>
              <a:rPr lang="nb-NO" sz="1200" dirty="0"/>
              <a:t>Mange av målingene vi gjør i naturfag går ut på å måle en variabel som forandrer seg over tid. Disse målingene er det som regel nyttig å vise med et linjediagram.</a:t>
            </a:r>
          </a:p>
          <a:p>
            <a:pPr marL="0" indent="0">
              <a:buNone/>
            </a:pPr>
            <a:r>
              <a:rPr lang="nb-NO" sz="1200" dirty="0"/>
              <a:t>Eksempler: Temperaturen i løpet av et døgn eller blodsukkernivået i løpet av en uke.</a:t>
            </a:r>
          </a:p>
          <a:p>
            <a:pPr marL="0" indent="0">
              <a:buNone/>
            </a:pPr>
            <a:endParaRPr lang="nb-NO" sz="1200" dirty="0"/>
          </a:p>
          <a:p>
            <a:pPr marL="0" indent="0">
              <a:buNone/>
            </a:pPr>
            <a:endParaRPr lang="nb-NO" sz="1200" dirty="0"/>
          </a:p>
          <a:p>
            <a:pPr marL="0" indent="0">
              <a:buNone/>
            </a:pPr>
            <a:endParaRPr lang="nb-NO" sz="1200" dirty="0"/>
          </a:p>
        </p:txBody>
      </p:sp>
      <p:sp>
        <p:nvSpPr>
          <p:cNvPr id="4" name="Plassholder for innhold 2">
            <a:extLst>
              <a:ext uri="{FF2B5EF4-FFF2-40B4-BE49-F238E27FC236}">
                <a16:creationId xmlns:a16="http://schemas.microsoft.com/office/drawing/2014/main" id="{66E69B5C-DD3D-4BD2-892D-D5D103228B2D}"/>
              </a:ext>
            </a:extLst>
          </p:cNvPr>
          <p:cNvSpPr txBox="1">
            <a:spLocks/>
          </p:cNvSpPr>
          <p:nvPr/>
        </p:nvSpPr>
        <p:spPr>
          <a:xfrm>
            <a:off x="471487" y="5277424"/>
            <a:ext cx="5915025" cy="436031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nb-NO" sz="1200" b="1" dirty="0"/>
              <a:t>Samfunnsfag</a:t>
            </a:r>
          </a:p>
          <a:p>
            <a:pPr marL="0" indent="0">
              <a:buFont typeface="Arial" panose="020B0604020202020204" pitchFamily="34" charset="0"/>
              <a:buNone/>
            </a:pPr>
            <a:r>
              <a:rPr lang="nb-NO" sz="1200" dirty="0"/>
              <a:t>1) Data som fordeler seg på forskjellige verdier med et begrenset antall verdier eller kategorier.</a:t>
            </a:r>
          </a:p>
          <a:p>
            <a:pPr marL="0" indent="0">
              <a:buFont typeface="Arial" panose="020B0604020202020204" pitchFamily="34" charset="0"/>
              <a:buNone/>
            </a:pPr>
            <a:r>
              <a:rPr lang="nb-NO" sz="1200" dirty="0"/>
              <a:t>Dette er typiske målinger vi gjør i samfunnsfag gjennom spørreundersøkelser. Der er det gjerne lagt inn et begrenset antall svaralternativer med en </a:t>
            </a:r>
            <a:r>
              <a:rPr lang="nb-NO" sz="1200" dirty="0" err="1"/>
              <a:t>likert</a:t>
            </a:r>
            <a:r>
              <a:rPr lang="nb-NO" sz="1200" dirty="0"/>
              <a:t>-skala. Denne typen data passer veldig godt å vise fram i en frekvenstabell eller et stolpediagram. Et sektordiagram er fint å bruke i de tilfellene at fordelingen av de ulike verdiene er viktig i forhold til hverandre.</a:t>
            </a:r>
          </a:p>
          <a:p>
            <a:pPr marL="0" indent="0">
              <a:buFont typeface="Arial" panose="020B0604020202020204" pitchFamily="34" charset="0"/>
              <a:buNone/>
            </a:pPr>
            <a:r>
              <a:rPr lang="nb-NO" sz="1200" dirty="0"/>
              <a:t>Eksempler: Karakterfordelingen på en prøve eller partitilhørighet for folk.</a:t>
            </a:r>
          </a:p>
          <a:p>
            <a:pPr marL="0" indent="0">
              <a:buNone/>
            </a:pPr>
            <a:r>
              <a:rPr lang="nb-NO" sz="1200" dirty="0"/>
              <a:t>2) Data som har så mange forskjellige verdier at vi må dele dem inn i intervaller.</a:t>
            </a:r>
          </a:p>
          <a:p>
            <a:pPr marL="0" indent="0">
              <a:buNone/>
            </a:pPr>
            <a:r>
              <a:rPr lang="nb-NO" sz="1200" dirty="0"/>
              <a:t>Mye av dataene vi samler inn i samfunnsfag har så mange forskjellige verdier at vi ikke kan ta med alle enkeltverdiene. Da lager vi grupper som inneholder flere av verdiene, vi lager intervaller. Denne typen data kan presenteres ved tabeller eller histogrammer.</a:t>
            </a:r>
          </a:p>
          <a:p>
            <a:pPr marL="0" indent="0">
              <a:buNone/>
            </a:pPr>
            <a:r>
              <a:rPr lang="nb-NO" sz="1200" dirty="0"/>
              <a:t>Eksempler: Høydefordeling for gutter på 10 år eller lengden på skoleveien for en klasse.</a:t>
            </a:r>
          </a:p>
          <a:p>
            <a:pPr marL="0" indent="0">
              <a:buFont typeface="Arial" panose="020B0604020202020204" pitchFamily="34" charset="0"/>
              <a:buNone/>
            </a:pPr>
            <a:r>
              <a:rPr lang="nb-NO" sz="1200" dirty="0"/>
              <a:t>3) Data som utvikler seg over tid.</a:t>
            </a:r>
          </a:p>
          <a:p>
            <a:pPr marL="0" indent="0">
              <a:buNone/>
            </a:pPr>
            <a:r>
              <a:rPr lang="nb-NO" sz="1200" dirty="0"/>
              <a:t>Mye av dataene vi samler i samfunnsfag går ut på å måle én variabel som forandrer seg over tid. Disse målingene er det som regel nyttig å vise med et linjediagram, akkurat som i naturfag. I samfunnsfag blir disse dataene gjerne samlet inn i spørreundersøkelser, og ikke målt direkte med måleinstrumenter og sensorer.</a:t>
            </a:r>
          </a:p>
          <a:p>
            <a:pPr marL="0" indent="0">
              <a:buNone/>
            </a:pPr>
            <a:r>
              <a:rPr lang="nb-NO" sz="1200" dirty="0"/>
              <a:t>Eksempler: Antall personer som stemmer på et bestemt parti i løpet av 10 år, eller hvordan befolkningstallet endres over tid.</a:t>
            </a:r>
          </a:p>
        </p:txBody>
      </p:sp>
      <p:sp>
        <p:nvSpPr>
          <p:cNvPr id="5" name="TekstSylinder 4">
            <a:extLst>
              <a:ext uri="{FF2B5EF4-FFF2-40B4-BE49-F238E27FC236}">
                <a16:creationId xmlns:a16="http://schemas.microsoft.com/office/drawing/2014/main" id="{67C4AF57-25E1-473B-BB45-F51D40C8DB9F}"/>
              </a:ext>
            </a:extLst>
          </p:cNvPr>
          <p:cNvSpPr txBox="1"/>
          <p:nvPr/>
        </p:nvSpPr>
        <p:spPr>
          <a:xfrm>
            <a:off x="412584" y="1069454"/>
            <a:ext cx="5973927" cy="646331"/>
          </a:xfrm>
          <a:prstGeom prst="rect">
            <a:avLst/>
          </a:prstGeom>
          <a:noFill/>
          <a:ln>
            <a:solidFill>
              <a:schemeClr val="tx1"/>
            </a:solidFill>
          </a:ln>
        </p:spPr>
        <p:txBody>
          <a:bodyPr wrap="square" rtlCol="0">
            <a:spAutoFit/>
          </a:bodyPr>
          <a:lstStyle/>
          <a:p>
            <a:r>
              <a:rPr lang="nb-NO" sz="1200" dirty="0"/>
              <a:t>Bruk av statistikk i naturfag og samfunnsfag følger gjerne en inndeling som dette. Det betyr ikke at grensene for de ulike typene data er fullstendig klare, eller at noen av fremstillingene ikke kan brukes i begge fagområdene.</a:t>
            </a:r>
          </a:p>
        </p:txBody>
      </p:sp>
      <p:sp>
        <p:nvSpPr>
          <p:cNvPr id="6" name="Plassholder for lysbildenummer 5">
            <a:extLst>
              <a:ext uri="{FF2B5EF4-FFF2-40B4-BE49-F238E27FC236}">
                <a16:creationId xmlns:a16="http://schemas.microsoft.com/office/drawing/2014/main" id="{1BD0DD62-8EEA-4D35-BABC-38D8D322B11C}"/>
              </a:ext>
            </a:extLst>
          </p:cNvPr>
          <p:cNvSpPr>
            <a:spLocks noGrp="1"/>
          </p:cNvSpPr>
          <p:nvPr>
            <p:ph type="sldNum" sz="quarter" idx="12"/>
          </p:nvPr>
        </p:nvSpPr>
        <p:spPr>
          <a:xfrm>
            <a:off x="4843463" y="9347653"/>
            <a:ext cx="1543050" cy="527403"/>
          </a:xfrm>
        </p:spPr>
        <p:txBody>
          <a:bodyPr/>
          <a:lstStyle/>
          <a:p>
            <a:fld id="{8BCDA449-1FD9-4B7A-9E85-B244E6DC9C56}" type="slidenum">
              <a:rPr lang="nb-NO" smtClean="0"/>
              <a:t>1</a:t>
            </a:fld>
            <a:endParaRPr lang="nb-NO"/>
          </a:p>
        </p:txBody>
      </p:sp>
      <p:pic>
        <p:nvPicPr>
          <p:cNvPr id="10" name="Bilde 9">
            <a:extLst>
              <a:ext uri="{FF2B5EF4-FFF2-40B4-BE49-F238E27FC236}">
                <a16:creationId xmlns:a16="http://schemas.microsoft.com/office/drawing/2014/main" id="{95B9FEBA-236F-4C23-97A1-E6A803A9DC5D}"/>
              </a:ext>
            </a:extLst>
          </p:cNvPr>
          <p:cNvPicPr>
            <a:picLocks noChangeAspect="1"/>
          </p:cNvPicPr>
          <p:nvPr/>
        </p:nvPicPr>
        <p:blipFill>
          <a:blip r:embed="rId2"/>
          <a:stretch>
            <a:fillRect/>
          </a:stretch>
        </p:blipFill>
        <p:spPr>
          <a:xfrm>
            <a:off x="496654" y="4864012"/>
            <a:ext cx="2860970" cy="298698"/>
          </a:xfrm>
          <a:prstGeom prst="rect">
            <a:avLst/>
          </a:prstGeom>
        </p:spPr>
      </p:pic>
      <p:pic>
        <p:nvPicPr>
          <p:cNvPr id="12" name="Bilde 11">
            <a:extLst>
              <a:ext uri="{FF2B5EF4-FFF2-40B4-BE49-F238E27FC236}">
                <a16:creationId xmlns:a16="http://schemas.microsoft.com/office/drawing/2014/main" id="{1367A3DA-E698-4D4A-ADD3-C6E4B6E64946}"/>
              </a:ext>
            </a:extLst>
          </p:cNvPr>
          <p:cNvPicPr>
            <a:picLocks noChangeAspect="1"/>
          </p:cNvPicPr>
          <p:nvPr/>
        </p:nvPicPr>
        <p:blipFill>
          <a:blip r:embed="rId3"/>
          <a:stretch>
            <a:fillRect/>
          </a:stretch>
        </p:blipFill>
        <p:spPr>
          <a:xfrm>
            <a:off x="3374402" y="4888243"/>
            <a:ext cx="2860970" cy="274467"/>
          </a:xfrm>
          <a:prstGeom prst="rect">
            <a:avLst/>
          </a:prstGeom>
        </p:spPr>
      </p:pic>
    </p:spTree>
    <p:extLst>
      <p:ext uri="{BB962C8B-B14F-4D97-AF65-F5344CB8AC3E}">
        <p14:creationId xmlns:p14="http://schemas.microsoft.com/office/powerpoint/2010/main" val="2952960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Bilde 14">
            <a:extLst>
              <a:ext uri="{FF2B5EF4-FFF2-40B4-BE49-F238E27FC236}">
                <a16:creationId xmlns:a16="http://schemas.microsoft.com/office/drawing/2014/main" id="{3B2B8F6B-DBE5-4F4C-9D1F-1C5B5BBD7A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4870" y="2759784"/>
            <a:ext cx="3659392" cy="2170019"/>
          </a:xfrm>
          <a:prstGeom prst="rect">
            <a:avLst/>
          </a:prstGeom>
        </p:spPr>
      </p:pic>
      <p:sp>
        <p:nvSpPr>
          <p:cNvPr id="2" name="Tittel 1">
            <a:extLst>
              <a:ext uri="{FF2B5EF4-FFF2-40B4-BE49-F238E27FC236}">
                <a16:creationId xmlns:a16="http://schemas.microsoft.com/office/drawing/2014/main" id="{23A4ED86-E345-4991-96DA-402F4CC3CCB7}"/>
              </a:ext>
            </a:extLst>
          </p:cNvPr>
          <p:cNvSpPr>
            <a:spLocks noGrp="1"/>
          </p:cNvSpPr>
          <p:nvPr>
            <p:ph type="title"/>
          </p:nvPr>
        </p:nvSpPr>
        <p:spPr>
          <a:xfrm>
            <a:off x="580976" y="194377"/>
            <a:ext cx="5623770" cy="1044480"/>
          </a:xfrm>
        </p:spPr>
        <p:txBody>
          <a:bodyPr>
            <a:normAutofit fontScale="90000"/>
          </a:bodyPr>
          <a:lstStyle/>
          <a:p>
            <a:r>
              <a:rPr lang="nb-NO" sz="3600" dirty="0"/>
              <a:t>Lag en statistisk fargeleggingsbok</a:t>
            </a:r>
            <a:br>
              <a:rPr lang="nb-NO" dirty="0"/>
            </a:br>
            <a:r>
              <a:rPr lang="nb-NO" sz="2000" dirty="0"/>
              <a:t>- Bruk </a:t>
            </a:r>
            <a:r>
              <a:rPr lang="nb-NO" sz="2000" dirty="0" err="1"/>
              <a:t>micro:bit</a:t>
            </a:r>
            <a:r>
              <a:rPr lang="nb-NO" sz="2000" dirty="0"/>
              <a:t> til å samle inn data</a:t>
            </a:r>
          </a:p>
        </p:txBody>
      </p:sp>
      <p:sp>
        <p:nvSpPr>
          <p:cNvPr id="4" name="TekstSylinder 3">
            <a:extLst>
              <a:ext uri="{FF2B5EF4-FFF2-40B4-BE49-F238E27FC236}">
                <a16:creationId xmlns:a16="http://schemas.microsoft.com/office/drawing/2014/main" id="{6D02AA41-71FA-4A34-AAEA-F01E9024E9F4}"/>
              </a:ext>
            </a:extLst>
          </p:cNvPr>
          <p:cNvSpPr txBox="1"/>
          <p:nvPr/>
        </p:nvSpPr>
        <p:spPr>
          <a:xfrm>
            <a:off x="770679" y="1300942"/>
            <a:ext cx="5316636" cy="1261884"/>
          </a:xfrm>
          <a:prstGeom prst="rect">
            <a:avLst/>
          </a:prstGeom>
          <a:noFill/>
          <a:ln>
            <a:solidFill>
              <a:schemeClr val="tx1"/>
            </a:solidFill>
          </a:ln>
        </p:spPr>
        <p:txBody>
          <a:bodyPr wrap="square" rtlCol="0">
            <a:spAutoFit/>
          </a:bodyPr>
          <a:lstStyle/>
          <a:p>
            <a:r>
              <a:rPr lang="nb-NO" sz="1200" b="1" dirty="0"/>
              <a:t>Oppgave</a:t>
            </a:r>
          </a:p>
          <a:p>
            <a:endParaRPr lang="nb-NO" sz="400" b="1" dirty="0"/>
          </a:p>
          <a:p>
            <a:r>
              <a:rPr lang="nb-NO" sz="1200" dirty="0"/>
              <a:t>Design en datainnsamling i naturfag (forsøk) der dere bruker </a:t>
            </a:r>
            <a:r>
              <a:rPr lang="nb-NO" sz="1200" dirty="0" err="1"/>
              <a:t>micro:bit</a:t>
            </a:r>
            <a:r>
              <a:rPr lang="nb-NO" sz="1200" dirty="0"/>
              <a:t> for å samle inn data, og vis fram resultatene på en ryddig måte der dere selv velger hvilke tabeller og diagram dere vil bruke. Lag en side til en fargeleggingsbok med en enkel beskrivelse av undersøkelsen og resultatet. Denne skal siden skal også benyttes i statistikkutstillingen.</a:t>
            </a:r>
          </a:p>
        </p:txBody>
      </p:sp>
      <p:sp>
        <p:nvSpPr>
          <p:cNvPr id="14" name="Plassholder for innhold 2">
            <a:extLst>
              <a:ext uri="{FF2B5EF4-FFF2-40B4-BE49-F238E27FC236}">
                <a16:creationId xmlns:a16="http://schemas.microsoft.com/office/drawing/2014/main" id="{0AB47033-FC05-4F1F-9DED-D47E132898EB}"/>
              </a:ext>
            </a:extLst>
          </p:cNvPr>
          <p:cNvSpPr txBox="1">
            <a:spLocks/>
          </p:cNvSpPr>
          <p:nvPr/>
        </p:nvSpPr>
        <p:spPr>
          <a:xfrm>
            <a:off x="471484" y="4953000"/>
            <a:ext cx="5915025" cy="4677537"/>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nb-NO" sz="1200" b="1" dirty="0"/>
              <a:t>Fase 1: Undersøke og finne informasjon</a:t>
            </a:r>
          </a:p>
          <a:p>
            <a:pPr marL="0" indent="0">
              <a:buFont typeface="Arial" panose="020B0604020202020204" pitchFamily="34" charset="0"/>
              <a:buNone/>
            </a:pPr>
            <a:r>
              <a:rPr lang="nb-NO" sz="1200" dirty="0"/>
              <a:t>Undersøk gjerne hvilke ulike typer data som kan være fornuftig å samle inn? Er det verdier som endrer seg over tid? En verdi som skal være konstant, som dere måler flere ganger? Eller er det verdier som bør deles inn i intervaller? Tenk gjennom hvordan dere best kan vise fram dataene dere samler inn – hvilken fremstilling som blir tydeligst.</a:t>
            </a:r>
          </a:p>
          <a:p>
            <a:pPr marL="0" indent="0">
              <a:buFont typeface="Arial" panose="020B0604020202020204" pitchFamily="34" charset="0"/>
              <a:buNone/>
            </a:pPr>
            <a:r>
              <a:rPr lang="nb-NO" sz="1200" dirty="0"/>
              <a:t>Siden dere skal bruke </a:t>
            </a:r>
            <a:r>
              <a:rPr lang="nb-NO" sz="1200" dirty="0" err="1"/>
              <a:t>micro:bit</a:t>
            </a:r>
            <a:r>
              <a:rPr lang="nb-NO" sz="1200" dirty="0"/>
              <a:t> til dette, må dere finne ut hva den kan brukes til å måle. Husk at det går an å koble til andre sensorer og elektronikk.</a:t>
            </a:r>
          </a:p>
          <a:p>
            <a:pPr marL="0" indent="0">
              <a:buFont typeface="Arial" panose="020B0604020202020204" pitchFamily="34" charset="0"/>
              <a:buNone/>
            </a:pPr>
            <a:endParaRPr lang="nb-NO" sz="800" b="1" dirty="0"/>
          </a:p>
          <a:p>
            <a:pPr marL="0" indent="0">
              <a:buFont typeface="Arial" panose="020B0604020202020204" pitchFamily="34" charset="0"/>
              <a:buNone/>
            </a:pPr>
            <a:r>
              <a:rPr lang="nb-NO" sz="1200" b="1" dirty="0"/>
              <a:t>Fase 2: Idémyldre og planlegge</a:t>
            </a:r>
          </a:p>
          <a:p>
            <a:pPr marL="0" indent="0">
              <a:buNone/>
            </a:pPr>
            <a:r>
              <a:rPr lang="nb-NO" sz="1200" dirty="0"/>
              <a:t>Ha en idémyldring for deg selv. Hvilke data ønsker du å samle inn? Hvorfor akkurat dette? Tegn gjerne en skisse over siden </a:t>
            </a:r>
            <a:r>
              <a:rPr lang="nb-NO" sz="1200"/>
              <a:t>til fargeleggingsboka </a:t>
            </a:r>
            <a:r>
              <a:rPr lang="nb-NO" sz="1200" dirty="0"/>
              <a:t>før du diskuterer med de andre. Deretter må gruppa samlet bestemme hva dere skal måle og hvordan deres side i fargeleggingsboka skal se ut.</a:t>
            </a:r>
          </a:p>
          <a:p>
            <a:pPr marL="342900" lvl="1" indent="0">
              <a:buFont typeface="Arial" panose="020B0604020202020204" pitchFamily="34" charset="0"/>
              <a:buNone/>
            </a:pPr>
            <a:endParaRPr lang="nb-NO" sz="800" dirty="0"/>
          </a:p>
          <a:p>
            <a:pPr marL="0" indent="0">
              <a:buNone/>
            </a:pPr>
            <a:r>
              <a:rPr lang="nb-NO" sz="1200" dirty="0"/>
              <a:t>Planlegg gjennomføringen</a:t>
            </a:r>
          </a:p>
          <a:p>
            <a:pPr lvl="1"/>
            <a:r>
              <a:rPr lang="nb-NO" sz="1200" dirty="0"/>
              <a:t>Anslå hvor lang tid hver del tar.</a:t>
            </a:r>
          </a:p>
          <a:p>
            <a:pPr lvl="1"/>
            <a:r>
              <a:rPr lang="nb-NO" sz="1200" dirty="0"/>
              <a:t>Har du tid til å gjøre alle målingene?</a:t>
            </a:r>
          </a:p>
          <a:p>
            <a:pPr lvl="1"/>
            <a:r>
              <a:rPr lang="nb-NO" sz="1200" dirty="0"/>
              <a:t>Hvis ikke, hva skal du kutte ut?</a:t>
            </a:r>
          </a:p>
          <a:p>
            <a:pPr lvl="1"/>
            <a:r>
              <a:rPr lang="nb-NO" sz="1200" dirty="0"/>
              <a:t>Hvordan skal du dele inn målingene?</a:t>
            </a:r>
          </a:p>
          <a:p>
            <a:pPr marL="0" indent="0">
              <a:buNone/>
            </a:pPr>
            <a:endParaRPr lang="nb-NO" sz="800" dirty="0"/>
          </a:p>
          <a:p>
            <a:pPr marL="0" indent="0">
              <a:buNone/>
            </a:pPr>
            <a:r>
              <a:rPr lang="nb-NO" sz="1200" b="1" dirty="0"/>
              <a:t>Følg resten av fasene i innovasjonsmetoden for å gjøre oppgaven.</a:t>
            </a:r>
          </a:p>
          <a:p>
            <a:pPr marL="342900" lvl="1" indent="0">
              <a:buFont typeface="Arial" panose="020B0604020202020204" pitchFamily="34" charset="0"/>
              <a:buNone/>
            </a:pPr>
            <a:endParaRPr lang="nb-NO" sz="1200" dirty="0"/>
          </a:p>
        </p:txBody>
      </p:sp>
      <p:sp>
        <p:nvSpPr>
          <p:cNvPr id="3" name="Plassholder for lysbildenummer 2">
            <a:extLst>
              <a:ext uri="{FF2B5EF4-FFF2-40B4-BE49-F238E27FC236}">
                <a16:creationId xmlns:a16="http://schemas.microsoft.com/office/drawing/2014/main" id="{122FBC68-5689-4374-9B43-222CD7594EAC}"/>
              </a:ext>
            </a:extLst>
          </p:cNvPr>
          <p:cNvSpPr>
            <a:spLocks noGrp="1"/>
          </p:cNvSpPr>
          <p:nvPr>
            <p:ph type="sldNum" sz="quarter" idx="12"/>
          </p:nvPr>
        </p:nvSpPr>
        <p:spPr>
          <a:xfrm>
            <a:off x="4843463" y="9200490"/>
            <a:ext cx="1543050" cy="527403"/>
          </a:xfrm>
        </p:spPr>
        <p:txBody>
          <a:bodyPr/>
          <a:lstStyle/>
          <a:p>
            <a:fld id="{8BCDA449-1FD9-4B7A-9E85-B244E6DC9C56}" type="slidenum">
              <a:rPr lang="nb-NO" smtClean="0"/>
              <a:t>2</a:t>
            </a:fld>
            <a:endParaRPr lang="nb-NO"/>
          </a:p>
        </p:txBody>
      </p:sp>
      <p:pic>
        <p:nvPicPr>
          <p:cNvPr id="16" name="Bilde 15" descr="Et bilde som inneholder elektronikk, krets&#10;&#10;Automatisk generert beskrivelse">
            <a:extLst>
              <a:ext uri="{FF2B5EF4-FFF2-40B4-BE49-F238E27FC236}">
                <a16:creationId xmlns:a16="http://schemas.microsoft.com/office/drawing/2014/main" id="{0CCA379B-D566-4764-BFF9-29527FA793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976" y="2663114"/>
            <a:ext cx="2301708" cy="2301708"/>
          </a:xfrm>
          <a:prstGeom prst="rect">
            <a:avLst/>
          </a:prstGeom>
        </p:spPr>
      </p:pic>
    </p:spTree>
    <p:extLst>
      <p:ext uri="{BB962C8B-B14F-4D97-AF65-F5344CB8AC3E}">
        <p14:creationId xmlns:p14="http://schemas.microsoft.com/office/powerpoint/2010/main" val="33909046"/>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NotebookType xmlns="285d13ab-30c6-49f8-8756-d82b97344fc4" xsi:nil="true"/>
    <Students xmlns="285d13ab-30c6-49f8-8756-d82b97344fc4">
      <UserInfo>
        <DisplayName/>
        <AccountId xsi:nil="true"/>
        <AccountType/>
      </UserInfo>
    </Students>
    <CultureName xmlns="285d13ab-30c6-49f8-8756-d82b97344fc4" xsi:nil="true"/>
    <Self_Registration_Enabled xmlns="285d13ab-30c6-49f8-8756-d82b97344fc4" xsi:nil="true"/>
    <FolderType xmlns="285d13ab-30c6-49f8-8756-d82b97344fc4" xsi:nil="true"/>
    <Student_Groups xmlns="285d13ab-30c6-49f8-8756-d82b97344fc4">
      <UserInfo>
        <DisplayName/>
        <AccountId xsi:nil="true"/>
        <AccountType/>
      </UserInfo>
    </Student_Groups>
    <Self_Registration_Enabled0 xmlns="285d13ab-30c6-49f8-8756-d82b97344fc4" xsi:nil="true"/>
    <Invited_Teachers xmlns="285d13ab-30c6-49f8-8756-d82b97344fc4" xsi:nil="true"/>
    <DefaultSectionNames xmlns="285d13ab-30c6-49f8-8756-d82b97344fc4" xsi:nil="true"/>
    <Is_Collaboration_Space_Locked xmlns="285d13ab-30c6-49f8-8756-d82b97344fc4" xsi:nil="true"/>
    <Templates xmlns="285d13ab-30c6-49f8-8756-d82b97344fc4" xsi:nil="true"/>
    <Has_Teacher_Only_SectionGroup xmlns="285d13ab-30c6-49f8-8756-d82b97344fc4" xsi:nil="true"/>
    <AppVersion xmlns="285d13ab-30c6-49f8-8756-d82b97344fc4" xsi:nil="true"/>
    <Invited_Students xmlns="285d13ab-30c6-49f8-8756-d82b97344fc4" xsi:nil="true"/>
    <Owner xmlns="285d13ab-30c6-49f8-8756-d82b97344fc4">
      <UserInfo>
        <DisplayName/>
        <AccountId xsi:nil="true"/>
        <AccountType/>
      </UserInfo>
    </Owner>
    <Teachers xmlns="285d13ab-30c6-49f8-8756-d82b97344fc4">
      <UserInfo>
        <DisplayName/>
        <AccountId xsi:nil="true"/>
        <AccountType/>
      </UserInfo>
    </Teacher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0B2B349DD0DF7E4E8089C5D8EAF3A394" ma:contentTypeVersion="27" ma:contentTypeDescription="Opprett et nytt dokument." ma:contentTypeScope="" ma:versionID="e645ad07474aa427203028c883b379c2">
  <xsd:schema xmlns:xsd="http://www.w3.org/2001/XMLSchema" xmlns:xs="http://www.w3.org/2001/XMLSchema" xmlns:p="http://schemas.microsoft.com/office/2006/metadata/properties" xmlns:ns3="285d13ab-30c6-49f8-8756-d82b97344fc4" xmlns:ns4="e7edbe82-fed3-4e3f-9446-c6542b3d00d2" targetNamespace="http://schemas.microsoft.com/office/2006/metadata/properties" ma:root="true" ma:fieldsID="72272ba45de3da5dc7018043b44d9d3d" ns3:_="" ns4:_="">
    <xsd:import namespace="285d13ab-30c6-49f8-8756-d82b97344fc4"/>
    <xsd:import namespace="e7edbe82-fed3-4e3f-9446-c6542b3d00d2"/>
    <xsd:element name="properties">
      <xsd:complexType>
        <xsd:sequence>
          <xsd:element name="documentManagement">
            <xsd:complexType>
              <xsd:all>
                <xsd:element ref="ns3:NotebookType" minOccurs="0"/>
                <xsd:element ref="ns3:FolderType" minOccurs="0"/>
                <xsd:element ref="ns3:Owner" minOccurs="0"/>
                <xsd:element ref="ns3:DefaultSectionNames" minOccurs="0"/>
                <xsd:element ref="ns3:AppVersion"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4:SharedWithUsers" minOccurs="0"/>
                <xsd:element ref="ns4:SharedWithDetails" minOccurs="0"/>
                <xsd:element ref="ns4:SharingHintHash" minOccurs="0"/>
                <xsd:element ref="ns3:MediaServiceMetadata" minOccurs="0"/>
                <xsd:element ref="ns3:MediaServiceFastMetadata" minOccurs="0"/>
                <xsd:element ref="ns3:MediaServiceDateTaken" minOccurs="0"/>
                <xsd:element ref="ns3:MediaServiceAutoTags" minOccurs="0"/>
                <xsd:element ref="ns3:Templates" minOccurs="0"/>
                <xsd:element ref="ns3:CultureName" minOccurs="0"/>
                <xsd:element ref="ns3:Self_Registration_Enabled0" minOccurs="0"/>
                <xsd:element ref="ns3:Has_Teacher_Only_SectionGroup" minOccurs="0"/>
                <xsd:element ref="ns3:Is_Collaboration_Space_Locked"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5d13ab-30c6-49f8-8756-d82b97344fc4"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Owner" ma:index="1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1" nillable="true" ma:displayName="Default Section Names" ma:internalName="DefaultSectionNames">
      <xsd:simpleType>
        <xsd:restriction base="dms:Note">
          <xsd:maxLength value="255"/>
        </xsd:restriction>
      </xsd:simpleType>
    </xsd:element>
    <xsd:element name="AppVersion" ma:index="12" nillable="true" ma:displayName="App Version" ma:internalName="AppVersion">
      <xsd:simpleType>
        <xsd:restriction base="dms:Text"/>
      </xsd:simpleType>
    </xsd:element>
    <xsd:element name="Teachers" ma:index="1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6" nillable="true" ma:displayName="Invited Teachers" ma:internalName="Invited_Teachers">
      <xsd:simpleType>
        <xsd:restriction base="dms:Note">
          <xsd:maxLength value="255"/>
        </xsd:restriction>
      </xsd:simpleType>
    </xsd:element>
    <xsd:element name="Invited_Students" ma:index="17" nillable="true" ma:displayName="Invited Students" ma:internalName="Invited_Students">
      <xsd:simpleType>
        <xsd:restriction base="dms:Note">
          <xsd:maxLength value="255"/>
        </xsd:restriction>
      </xsd:simpleType>
    </xsd:element>
    <xsd:element name="Self_Registration_Enabled" ma:index="18" nillable="true" ma:displayName="Self_Registration_Enabled" ma:internalName="Self_Registration_Enabled">
      <xsd:simpleType>
        <xsd:restriction base="dms:Boolean"/>
      </xsd:simpleType>
    </xsd:element>
    <xsd:element name="MediaServiceMetadata" ma:index="22" nillable="true" ma:displayName="MediaServiceMetadata" ma:description="" ma:hidden="true" ma:internalName="MediaServiceMetadata" ma:readOnly="true">
      <xsd:simpleType>
        <xsd:restriction base="dms:Note"/>
      </xsd:simpleType>
    </xsd:element>
    <xsd:element name="MediaServiceFastMetadata" ma:index="23" nillable="true" ma:displayName="MediaServiceFastMetadata" ma:description="" ma:hidden="true" ma:internalName="MediaServiceFastMetadata" ma:readOnly="true">
      <xsd:simpleType>
        <xsd:restriction base="dms:Note"/>
      </xsd:simpleType>
    </xsd:element>
    <xsd:element name="MediaServiceDateTaken" ma:index="24" nillable="true" ma:displayName="MediaServiceDateTaken" ma:description="" ma:hidden="true" ma:internalName="MediaServiceDateTaken" ma:readOnly="true">
      <xsd:simpleType>
        <xsd:restriction base="dms:Text"/>
      </xsd:simpleType>
    </xsd:element>
    <xsd:element name="MediaServiceAutoTags" ma:index="25" nillable="true" ma:displayName="MediaServiceAutoTags" ma:description="" ma:internalName="MediaServiceAutoTags" ma:readOnly="true">
      <xsd:simpleType>
        <xsd:restriction base="dms:Text"/>
      </xsd:simpleType>
    </xsd:element>
    <xsd:element name="Templates" ma:index="26" nillable="true" ma:displayName="Templates" ma:internalName="Templates">
      <xsd:simpleType>
        <xsd:restriction base="dms:Note">
          <xsd:maxLength value="255"/>
        </xsd:restriction>
      </xsd:simpleType>
    </xsd:element>
    <xsd:element name="CultureName" ma:index="27" nillable="true" ma:displayName="Culture Name" ma:internalName="CultureName">
      <xsd:simpleType>
        <xsd:restriction base="dms:Text"/>
      </xsd:simpleType>
    </xsd:element>
    <xsd:element name="Self_Registration_Enabled0" ma:index="28" nillable="true" ma:displayName="Self Registration Enabled" ma:internalName="Self_Registration_Enabled0">
      <xsd:simpleType>
        <xsd:restriction base="dms:Boolean"/>
      </xsd:simpleType>
    </xsd:element>
    <xsd:element name="Has_Teacher_Only_SectionGroup" ma:index="29" nillable="true" ma:displayName="Has Teacher Only SectionGroup" ma:internalName="Has_Teacher_Only_SectionGroup">
      <xsd:simpleType>
        <xsd:restriction base="dms:Boolean"/>
      </xsd:simpleType>
    </xsd:element>
    <xsd:element name="Is_Collaboration_Space_Locked" ma:index="30" nillable="true" ma:displayName="Is Collaboration Space Locked" ma:internalName="Is_Collaboration_Space_Locked">
      <xsd:simpleType>
        <xsd:restriction base="dms:Boolean"/>
      </xsd:simpleType>
    </xsd:element>
    <xsd:element name="MediaServiceLocation" ma:index="31" nillable="true" ma:displayName="MediaServiceLocation" ma:internalName="MediaServiceLocation" ma:readOnly="true">
      <xsd:simpleType>
        <xsd:restriction base="dms:Text"/>
      </xsd:simpleType>
    </xsd:element>
    <xsd:element name="MediaServiceOCR" ma:index="32" nillable="true" ma:displayName="MediaServiceOCR" ma:internalName="MediaServiceOCR" ma:readOnly="true">
      <xsd:simpleType>
        <xsd:restriction base="dms:Note">
          <xsd:maxLength value="255"/>
        </xsd:restriction>
      </xsd:simpleType>
    </xsd:element>
    <xsd:element name="MediaServiceGenerationTime" ma:index="33" nillable="true" ma:displayName="MediaServiceGenerationTime" ma:hidden="true" ma:internalName="MediaServiceGenerationTime" ma:readOnly="true">
      <xsd:simpleType>
        <xsd:restriction base="dms:Text"/>
      </xsd:simpleType>
    </xsd:element>
    <xsd:element name="MediaServiceEventHashCode" ma:index="3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edbe82-fed3-4e3f-9446-c6542b3d00d2" elementFormDefault="qualified">
    <xsd:import namespace="http://schemas.microsoft.com/office/2006/documentManagement/types"/>
    <xsd:import namespace="http://schemas.microsoft.com/office/infopath/2007/PartnerControls"/>
    <xsd:element name="SharedWithUsers" ma:index="19" nillable="true" ma:displayName="Del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ingsdetaljer" ma:description="" ma:internalName="SharedWithDetails" ma:readOnly="true">
      <xsd:simpleType>
        <xsd:restriction base="dms:Note">
          <xsd:maxLength value="255"/>
        </xsd:restriction>
      </xsd:simpleType>
    </xsd:element>
    <xsd:element name="SharingHintHash" ma:index="21" nillable="true" ma:displayName="Hash for deling av tips"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1F102E-35CA-4D54-AA7B-DE697C0D0CEE}">
  <ds:schemaRefs>
    <ds:schemaRef ds:uri="http://schemas.microsoft.com/sharepoint/v3/contenttype/forms"/>
  </ds:schemaRefs>
</ds:datastoreItem>
</file>

<file path=customXml/itemProps2.xml><?xml version="1.0" encoding="utf-8"?>
<ds:datastoreItem xmlns:ds="http://schemas.openxmlformats.org/officeDocument/2006/customXml" ds:itemID="{800BA4E2-F0CF-4983-9E81-623E710CD513}">
  <ds:schemaRefs>
    <ds:schemaRef ds:uri="http://schemas.microsoft.com/office/infopath/2007/PartnerControls"/>
    <ds:schemaRef ds:uri="http://purl.org/dc/elements/1.1/"/>
    <ds:schemaRef ds:uri="http://schemas.microsoft.com/office/2006/metadata/properties"/>
    <ds:schemaRef ds:uri="285d13ab-30c6-49f8-8756-d82b97344fc4"/>
    <ds:schemaRef ds:uri="http://purl.org/dc/terms/"/>
    <ds:schemaRef ds:uri="http://schemas.openxmlformats.org/package/2006/metadata/core-properties"/>
    <ds:schemaRef ds:uri="e7edbe82-fed3-4e3f-9446-c6542b3d00d2"/>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AC4B04C6-7D93-4D91-BDB7-5AA5A84EB3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5d13ab-30c6-49f8-8756-d82b97344fc4"/>
    <ds:schemaRef ds:uri="e7edbe82-fed3-4e3f-9446-c6542b3d00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479304</TotalTime>
  <Words>783</Words>
  <Application>Microsoft Macintosh PowerPoint</Application>
  <PresentationFormat>A4 Paper (210x297 mm)</PresentationFormat>
  <Paragraphs>40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Office-tema</vt:lpstr>
      <vt:lpstr>Opplegg 25 - Statistikk i naturfag og samfunnsfag - hvilke typer data finnes, og hvordan bør de representeres?</vt:lpstr>
      <vt:lpstr>Lag en statistisk fargeleggingsbok - Bruk micro:bit til å samle inn data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Førsteutkast til GAN Aschehoug-opplegg</dc:title>
  <dc:creator>Ellen Egeland Flø</dc:creator>
  <cp:lastModifiedBy>Simen Stafseng</cp:lastModifiedBy>
  <cp:revision>1502</cp:revision>
  <dcterms:created xsi:type="dcterms:W3CDTF">2018-11-04T16:46:19Z</dcterms:created>
  <dcterms:modified xsi:type="dcterms:W3CDTF">2021-11-10T10:31:59Z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0x0101000B2B349DD0DF7E4E8089C5D8EAF3A394</vt:lpwstr>
  </property>
  <property fmtid="{D5CDD505-2E9C-101B-9397-08002B2CF9AE}" pid="3" name="MSIP_Label_531f9ef8-9444-4aee-b673-282240bf708b_Enabled">
    <vt:lpwstr>true</vt:lpwstr>
  </property>
  <property fmtid="{D5CDD505-2E9C-101B-9397-08002B2CF9AE}" pid="4" name="MSIP_Label_531f9ef8-9444-4aee-b673-282240bf708b_SetDate">
    <vt:lpwstr>2021-08-29T12:21:39Z</vt:lpwstr>
  </property>
  <property fmtid="{D5CDD505-2E9C-101B-9397-08002B2CF9AE}" pid="5" name="MSIP_Label_531f9ef8-9444-4aee-b673-282240bf708b_Method">
    <vt:lpwstr>Privileged</vt:lpwstr>
  </property>
  <property fmtid="{D5CDD505-2E9C-101B-9397-08002B2CF9AE}" pid="6" name="MSIP_Label_531f9ef8-9444-4aee-b673-282240bf708b_Name">
    <vt:lpwstr>Åpen - PROD</vt:lpwstr>
  </property>
  <property fmtid="{D5CDD505-2E9C-101B-9397-08002B2CF9AE}" pid="7" name="MSIP_Label_531f9ef8-9444-4aee-b673-282240bf708b_SiteId">
    <vt:lpwstr>3d50ddd4-00a1-4ab7-9788-decf14a8728f</vt:lpwstr>
  </property>
  <property fmtid="{D5CDD505-2E9C-101B-9397-08002B2CF9AE}" pid="8" name="MSIP_Label_531f9ef8-9444-4aee-b673-282240bf708b_ActionId">
    <vt:lpwstr>d576f6c0-329d-4a6d-8470-3a8ac577e9fe</vt:lpwstr>
  </property>
  <property fmtid="{D5CDD505-2E9C-101B-9397-08002B2CF9AE}" pid="9" name="MSIP_Label_531f9ef8-9444-4aee-b673-282240bf708b_ContentBits">
    <vt:lpwstr>0</vt:lpwstr>
  </property>
</Properties>
</file>