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378" r:id="rId5"/>
    <p:sldId id="37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Egeland Flø" initials="EEF" lastIdx="1" clrIdx="0">
    <p:extLst>
      <p:ext uri="{19B8F6BF-5375-455C-9EA6-DF929625EA0E}">
        <p15:presenceInfo xmlns:p15="http://schemas.microsoft.com/office/powerpoint/2012/main" userId="Ellen Egeland Fl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0AE"/>
    <a:srgbClr val="74E392"/>
    <a:srgbClr val="008080"/>
    <a:srgbClr val="03AA74"/>
    <a:srgbClr val="5EAA80"/>
    <a:srgbClr val="ECF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0AAA-71AC-4A1D-B3A0-288BC45B5EF0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68D05-0525-4061-82E5-5DFEF8E54F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93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603-7401-4A32-82F0-8813D1F68362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4717-8912-4BD0-901C-539D32409BB9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2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75A3-C966-421D-A058-9597AF80017B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2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A7A6-8F18-4A2B-AB95-01174CA087C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9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F4C0-F006-477E-9969-BD308BDBF7E7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7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38D-0748-4DF6-9385-02C30FADB6B1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9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DFB6-812E-4855-8CBD-F502418EB257}" type="datetime1">
              <a:rPr lang="nb-NO" smtClean="0"/>
              <a:t>10.11.2021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9ED0-2390-4A20-865F-D260A12F872E}" type="datetime1">
              <a:rPr lang="nb-NO" smtClean="0"/>
              <a:t>10.11.2021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8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629-7052-4F6D-AB30-13A06FED4062}" type="datetime1">
              <a:rPr lang="nb-NO" smtClean="0"/>
              <a:t>10.11.2021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1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1E48-A005-48CA-BC11-8A1B79F79ED9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2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55CE-444A-462B-B545-D05FD5A80EA7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4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829CD-4287-478E-BC9B-33B488E248A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3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62C425-AA78-4402-9E91-3D1A3015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15252"/>
            <a:ext cx="5915025" cy="894995"/>
          </a:xfrm>
        </p:spPr>
        <p:txBody>
          <a:bodyPr>
            <a:normAutofit fontScale="90000"/>
          </a:bodyPr>
          <a:lstStyle/>
          <a:p>
            <a:r>
              <a:rPr lang="nb-NO" sz="2600" dirty="0"/>
              <a:t>Opplegg 25 - Statistikk i naturfag og samfunnsfag</a:t>
            </a:r>
            <a:br>
              <a:rPr lang="nb-NO" dirty="0"/>
            </a:br>
            <a:r>
              <a:rPr lang="nb-NO" sz="1600" dirty="0"/>
              <a:t>- kva for </a:t>
            </a:r>
            <a:r>
              <a:rPr lang="nb-NO" sz="1600" dirty="0" err="1"/>
              <a:t>nokre</a:t>
            </a:r>
            <a:r>
              <a:rPr lang="nb-NO" sz="1600" dirty="0"/>
              <a:t> </a:t>
            </a:r>
            <a:r>
              <a:rPr lang="nb-NO" sz="1600" dirty="0" err="1"/>
              <a:t>typar</a:t>
            </a:r>
            <a:r>
              <a:rPr lang="nb-NO" sz="1600" dirty="0"/>
              <a:t> data </a:t>
            </a:r>
            <a:r>
              <a:rPr lang="nb-NO" sz="1600" dirty="0" err="1"/>
              <a:t>finst</a:t>
            </a:r>
            <a:r>
              <a:rPr lang="nb-NO" sz="1600" dirty="0"/>
              <a:t>, og korleis bør </a:t>
            </a:r>
            <a:r>
              <a:rPr lang="nb-NO" sz="1600" dirty="0" err="1"/>
              <a:t>dei</a:t>
            </a:r>
            <a:r>
              <a:rPr lang="nb-NO" sz="1600" dirty="0"/>
              <a:t> </a:t>
            </a:r>
            <a:r>
              <a:rPr lang="nb-NO" sz="1600" dirty="0" err="1"/>
              <a:t>representerast</a:t>
            </a:r>
            <a:r>
              <a:rPr lang="nb-NO" sz="1600" dirty="0"/>
              <a:t>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2DD1F6-4134-464F-BFF2-20FB88F95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84" y="1826456"/>
            <a:ext cx="6032830" cy="3043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200" b="1" dirty="0"/>
              <a:t>Naturfag</a:t>
            </a:r>
          </a:p>
          <a:p>
            <a:pPr marL="228600" indent="-228600">
              <a:buAutoNum type="arabicParenR"/>
            </a:pPr>
            <a:r>
              <a:rPr lang="nb-NO" sz="1200" dirty="0"/>
              <a:t>Data som skal «bli </a:t>
            </a:r>
            <a:r>
              <a:rPr lang="nb-NO" sz="1200" dirty="0" err="1"/>
              <a:t>éin</a:t>
            </a:r>
            <a:r>
              <a:rPr lang="nb-NO" sz="1200" dirty="0"/>
              <a:t> verdi» og fordeler seg rundt denne.</a:t>
            </a:r>
          </a:p>
          <a:p>
            <a:pPr marL="0" indent="0">
              <a:buNone/>
            </a:pPr>
            <a:r>
              <a:rPr lang="nb-NO" sz="1200" dirty="0"/>
              <a:t>Dette er typiske </a:t>
            </a:r>
            <a:r>
              <a:rPr lang="nb-NO" sz="1200" dirty="0" err="1"/>
              <a:t>målingar</a:t>
            </a:r>
            <a:r>
              <a:rPr lang="nb-NO" sz="1200" dirty="0"/>
              <a:t> vi </a:t>
            </a:r>
            <a:r>
              <a:rPr lang="nb-NO" sz="1200" dirty="0" err="1"/>
              <a:t>gjer</a:t>
            </a:r>
            <a:r>
              <a:rPr lang="nb-NO" sz="1200" dirty="0"/>
              <a:t> i naturfag, der vi held alle andre </a:t>
            </a:r>
            <a:r>
              <a:rPr lang="nb-NO" sz="1200" dirty="0" err="1"/>
              <a:t>variablar</a:t>
            </a:r>
            <a:r>
              <a:rPr lang="nb-NO" sz="1200" dirty="0"/>
              <a:t> mest </a:t>
            </a:r>
            <a:r>
              <a:rPr lang="nb-NO" sz="1200" dirty="0" err="1"/>
              <a:t>mogleg</a:t>
            </a:r>
            <a:r>
              <a:rPr lang="nb-NO" sz="1200" dirty="0"/>
              <a:t> fast. Da vil vi få ulike </a:t>
            </a:r>
            <a:r>
              <a:rPr lang="nb-NO" sz="1200" dirty="0" err="1"/>
              <a:t>verdiar</a:t>
            </a:r>
            <a:r>
              <a:rPr lang="nb-NO" sz="1200" dirty="0"/>
              <a:t> på grunn av feilkjelder og måleuvisse. Feilkjeldene får vi </a:t>
            </a:r>
            <a:r>
              <a:rPr lang="nb-NO" sz="1200" dirty="0" err="1"/>
              <a:t>ikkje</a:t>
            </a:r>
            <a:r>
              <a:rPr lang="nb-NO" sz="1200" dirty="0"/>
              <a:t> gjort så </a:t>
            </a:r>
            <a:r>
              <a:rPr lang="nb-NO" sz="1200" dirty="0" err="1"/>
              <a:t>mykje</a:t>
            </a:r>
            <a:r>
              <a:rPr lang="nb-NO" sz="1200" dirty="0"/>
              <a:t> med, men vi kan diskutere kva vi trur påverkar </a:t>
            </a:r>
            <a:r>
              <a:rPr lang="nb-NO" sz="1200" dirty="0" err="1"/>
              <a:t>målingane</a:t>
            </a:r>
            <a:r>
              <a:rPr lang="nb-NO" sz="1200" dirty="0"/>
              <a:t> våre. </a:t>
            </a:r>
            <a:r>
              <a:rPr lang="nb-NO" sz="1200" dirty="0" err="1"/>
              <a:t>Måleuvissa</a:t>
            </a:r>
            <a:r>
              <a:rPr lang="nb-NO" sz="1200" dirty="0"/>
              <a:t> kan vi finne ut av storleiken på, ved å </a:t>
            </a:r>
            <a:r>
              <a:rPr lang="nb-NO" sz="1200" dirty="0" err="1"/>
              <a:t>rekne</a:t>
            </a:r>
            <a:r>
              <a:rPr lang="nb-NO" sz="1200" dirty="0"/>
              <a:t> ut gjennomsnitt og standardavvik for </a:t>
            </a:r>
            <a:r>
              <a:rPr lang="nb-NO" sz="1200" dirty="0" err="1"/>
              <a:t>målingane</a:t>
            </a:r>
            <a:r>
              <a:rPr lang="nb-NO" sz="1200" dirty="0"/>
              <a:t> våre.</a:t>
            </a:r>
          </a:p>
          <a:p>
            <a:pPr marL="0" indent="0">
              <a:buNone/>
            </a:pPr>
            <a:r>
              <a:rPr lang="nb-NO" sz="1200" dirty="0"/>
              <a:t>Døme: Måling av lengda på </a:t>
            </a:r>
            <a:r>
              <a:rPr lang="nb-NO" sz="1200" dirty="0" err="1"/>
              <a:t>ein</a:t>
            </a:r>
            <a:r>
              <a:rPr lang="nb-NO" sz="1200" dirty="0"/>
              <a:t> gjenstand, måling av farten til en bil, eller måling av vindstyrke.</a:t>
            </a:r>
          </a:p>
          <a:p>
            <a:pPr marL="0" indent="0">
              <a:buNone/>
            </a:pPr>
            <a:r>
              <a:rPr lang="nb-NO" sz="1200" dirty="0"/>
              <a:t>2) Data som </a:t>
            </a:r>
            <a:r>
              <a:rPr lang="nb-NO" sz="1200" dirty="0" err="1"/>
              <a:t>utviklar</a:t>
            </a:r>
            <a:r>
              <a:rPr lang="nb-NO" sz="1200" dirty="0"/>
              <a:t> seg over tid.</a:t>
            </a:r>
          </a:p>
          <a:p>
            <a:pPr marL="0" indent="0">
              <a:buNone/>
            </a:pPr>
            <a:r>
              <a:rPr lang="nb-NO" sz="1200" dirty="0"/>
              <a:t>Mange av </a:t>
            </a:r>
            <a:r>
              <a:rPr lang="nb-NO" sz="1200" dirty="0" err="1"/>
              <a:t>målingane</a:t>
            </a:r>
            <a:r>
              <a:rPr lang="nb-NO" sz="1200" dirty="0"/>
              <a:t> vi </a:t>
            </a:r>
            <a:r>
              <a:rPr lang="nb-NO" sz="1200" dirty="0" err="1"/>
              <a:t>gjer</a:t>
            </a:r>
            <a:r>
              <a:rPr lang="nb-NO" sz="1200" dirty="0"/>
              <a:t> i naturfag går ut på å måle </a:t>
            </a:r>
            <a:r>
              <a:rPr lang="nb-NO" sz="1200" dirty="0" err="1"/>
              <a:t>ein</a:t>
            </a:r>
            <a:r>
              <a:rPr lang="nb-NO" sz="1200" dirty="0"/>
              <a:t> variabel som </a:t>
            </a:r>
            <a:r>
              <a:rPr lang="nb-NO" sz="1200" dirty="0" err="1"/>
              <a:t>endrar</a:t>
            </a:r>
            <a:r>
              <a:rPr lang="nb-NO" sz="1200" dirty="0"/>
              <a:t> seg over tid. </a:t>
            </a:r>
            <a:r>
              <a:rPr lang="nb-NO" sz="1200" dirty="0" err="1"/>
              <a:t>Desse</a:t>
            </a:r>
            <a:r>
              <a:rPr lang="nb-NO" sz="1200" dirty="0"/>
              <a:t> </a:t>
            </a:r>
            <a:r>
              <a:rPr lang="nb-NO" sz="1200" dirty="0" err="1"/>
              <a:t>målingane</a:t>
            </a:r>
            <a:r>
              <a:rPr lang="nb-NO" sz="1200" dirty="0"/>
              <a:t> er det som regel nyttig å vise med </a:t>
            </a:r>
            <a:r>
              <a:rPr lang="nb-NO" sz="1200" dirty="0" err="1"/>
              <a:t>eit</a:t>
            </a:r>
            <a:r>
              <a:rPr lang="nb-NO" sz="1200" dirty="0"/>
              <a:t> linjediagram.</a:t>
            </a:r>
          </a:p>
          <a:p>
            <a:pPr marL="0" indent="0">
              <a:buNone/>
            </a:pPr>
            <a:r>
              <a:rPr lang="nb-NO" sz="1200" dirty="0"/>
              <a:t>Døme: Temperaturen i løpet av </a:t>
            </a:r>
            <a:r>
              <a:rPr lang="nb-NO" sz="1200" dirty="0" err="1"/>
              <a:t>eit</a:t>
            </a:r>
            <a:r>
              <a:rPr lang="nb-NO" sz="1200" dirty="0"/>
              <a:t> døgn eller blodsukkernivået i løpet av ei veke.</a:t>
            </a:r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endParaRPr lang="nb-NO" sz="1200" dirty="0"/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66E69B5C-DD3D-4BD2-892D-D5D103228B2D}"/>
              </a:ext>
            </a:extLst>
          </p:cNvPr>
          <p:cNvSpPr txBox="1">
            <a:spLocks/>
          </p:cNvSpPr>
          <p:nvPr/>
        </p:nvSpPr>
        <p:spPr>
          <a:xfrm>
            <a:off x="471487" y="5277424"/>
            <a:ext cx="5915025" cy="4360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200" b="1" dirty="0"/>
              <a:t>Samfunnsfag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/>
              <a:t>1) Data som </a:t>
            </a:r>
            <a:r>
              <a:rPr lang="nb-NO" sz="1200" dirty="0" err="1"/>
              <a:t>spreier</a:t>
            </a:r>
            <a:r>
              <a:rPr lang="nb-NO" sz="1200" dirty="0"/>
              <a:t> seg på ulike </a:t>
            </a:r>
            <a:r>
              <a:rPr lang="nb-NO" sz="1200" dirty="0" err="1"/>
              <a:t>verdiar</a:t>
            </a:r>
            <a:r>
              <a:rPr lang="nb-NO" sz="1200" dirty="0"/>
              <a:t>, med </a:t>
            </a:r>
            <a:r>
              <a:rPr lang="nb-NO" sz="1200" dirty="0" err="1"/>
              <a:t>eit</a:t>
            </a:r>
            <a:r>
              <a:rPr lang="nb-NO" sz="1200" dirty="0"/>
              <a:t> avgrensa tal på </a:t>
            </a:r>
            <a:r>
              <a:rPr lang="nb-NO" sz="1200" dirty="0" err="1"/>
              <a:t>verdiar</a:t>
            </a:r>
            <a:r>
              <a:rPr lang="nb-NO" sz="1200" dirty="0"/>
              <a:t> eller </a:t>
            </a:r>
            <a:r>
              <a:rPr lang="nb-NO" sz="1200" dirty="0" err="1"/>
              <a:t>kategoriar</a:t>
            </a:r>
            <a:r>
              <a:rPr lang="nb-NO" sz="12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/>
              <a:t>Dette er typiske </a:t>
            </a:r>
            <a:r>
              <a:rPr lang="nb-NO" sz="1200" dirty="0" err="1"/>
              <a:t>målingar</a:t>
            </a:r>
            <a:r>
              <a:rPr lang="nb-NO" sz="1200" dirty="0"/>
              <a:t> vi </a:t>
            </a:r>
            <a:r>
              <a:rPr lang="nb-NO" sz="1200" dirty="0" err="1"/>
              <a:t>gjer</a:t>
            </a:r>
            <a:r>
              <a:rPr lang="nb-NO" sz="1200" dirty="0"/>
              <a:t> i samfunnsfag gjennom </a:t>
            </a:r>
            <a:r>
              <a:rPr lang="nb-NO" sz="1200" dirty="0" err="1"/>
              <a:t>spørjeundersøkingar</a:t>
            </a:r>
            <a:r>
              <a:rPr lang="nb-NO" sz="1200" dirty="0"/>
              <a:t>. Der er det gjerne lagt inn </a:t>
            </a:r>
            <a:r>
              <a:rPr lang="nb-NO" sz="1200" dirty="0" err="1"/>
              <a:t>eit</a:t>
            </a:r>
            <a:r>
              <a:rPr lang="nb-NO" sz="1200" dirty="0"/>
              <a:t> avgrensa tal svaralternativ med </a:t>
            </a:r>
            <a:r>
              <a:rPr lang="nb-NO" sz="1200" dirty="0" err="1"/>
              <a:t>ein</a:t>
            </a:r>
            <a:r>
              <a:rPr lang="nb-NO" sz="1200" dirty="0"/>
              <a:t> </a:t>
            </a:r>
            <a:r>
              <a:rPr lang="nb-NO" sz="1200" dirty="0" err="1"/>
              <a:t>likert</a:t>
            </a:r>
            <a:r>
              <a:rPr lang="nb-NO" sz="1200" dirty="0"/>
              <a:t>-skala. Denne typen data </a:t>
            </a:r>
            <a:r>
              <a:rPr lang="nb-NO" sz="1200" dirty="0" err="1"/>
              <a:t>passar</a:t>
            </a:r>
            <a:r>
              <a:rPr lang="nb-NO" sz="1200" dirty="0"/>
              <a:t> veldig godt å vise fram i </a:t>
            </a:r>
            <a:r>
              <a:rPr lang="nb-NO" sz="1200" dirty="0" err="1"/>
              <a:t>ein</a:t>
            </a:r>
            <a:r>
              <a:rPr lang="nb-NO" sz="1200" dirty="0"/>
              <a:t> frekvenstabell eller </a:t>
            </a:r>
            <a:r>
              <a:rPr lang="nb-NO" sz="1200" dirty="0" err="1"/>
              <a:t>eit</a:t>
            </a:r>
            <a:r>
              <a:rPr lang="nb-NO" sz="1200" dirty="0"/>
              <a:t> stolpediagram. </a:t>
            </a:r>
            <a:r>
              <a:rPr lang="nb-NO" sz="1200" dirty="0" err="1"/>
              <a:t>Eit</a:t>
            </a:r>
            <a:r>
              <a:rPr lang="nb-NO" sz="1200" dirty="0"/>
              <a:t> sektordiagram er fint å bruke i </a:t>
            </a:r>
            <a:r>
              <a:rPr lang="nb-NO" sz="1200" dirty="0" err="1"/>
              <a:t>dei</a:t>
            </a:r>
            <a:r>
              <a:rPr lang="nb-NO" sz="1200" dirty="0"/>
              <a:t> </a:t>
            </a:r>
            <a:r>
              <a:rPr lang="nb-NO" sz="1200" dirty="0" err="1"/>
              <a:t>situasjonane</a:t>
            </a:r>
            <a:r>
              <a:rPr lang="nb-NO" sz="1200" dirty="0"/>
              <a:t> at fordelinga av de ulike </a:t>
            </a:r>
            <a:r>
              <a:rPr lang="nb-NO" sz="1200" dirty="0" err="1"/>
              <a:t>verdiane</a:t>
            </a:r>
            <a:r>
              <a:rPr lang="nb-NO" sz="1200" dirty="0"/>
              <a:t> er viktig i høve til </a:t>
            </a:r>
            <a:r>
              <a:rPr lang="nb-NO" sz="1200" dirty="0" err="1"/>
              <a:t>kvarandre</a:t>
            </a:r>
            <a:r>
              <a:rPr lang="nb-NO" sz="12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/>
              <a:t>Døme: Karakterfordelinga på </a:t>
            </a:r>
            <a:r>
              <a:rPr lang="nb-NO" sz="1200" dirty="0" err="1"/>
              <a:t>ein</a:t>
            </a:r>
            <a:r>
              <a:rPr lang="nb-NO" sz="1200" dirty="0"/>
              <a:t> prøve eller </a:t>
            </a:r>
            <a:r>
              <a:rPr lang="nb-NO" sz="1200" dirty="0" err="1"/>
              <a:t>partitilhøyringa</a:t>
            </a:r>
            <a:r>
              <a:rPr lang="nb-NO" sz="1200" dirty="0"/>
              <a:t> for folk.</a:t>
            </a:r>
          </a:p>
          <a:p>
            <a:pPr marL="0" indent="0">
              <a:buNone/>
            </a:pPr>
            <a:r>
              <a:rPr lang="nb-NO" sz="1200" dirty="0"/>
              <a:t>2) Data som har så mange ulike </a:t>
            </a:r>
            <a:r>
              <a:rPr lang="nb-NO" sz="1200" dirty="0" err="1"/>
              <a:t>verdiar</a:t>
            </a:r>
            <a:r>
              <a:rPr lang="nb-NO" sz="1200" dirty="0"/>
              <a:t> at vi må dele </a:t>
            </a:r>
            <a:r>
              <a:rPr lang="nb-NO" sz="1200" dirty="0" err="1"/>
              <a:t>dei</a:t>
            </a:r>
            <a:r>
              <a:rPr lang="nb-NO" sz="1200" dirty="0"/>
              <a:t> inn i </a:t>
            </a:r>
            <a:r>
              <a:rPr lang="nb-NO" sz="1200" dirty="0" err="1"/>
              <a:t>intervallar</a:t>
            </a:r>
            <a:r>
              <a:rPr lang="nb-NO" sz="1200" dirty="0"/>
              <a:t>.</a:t>
            </a:r>
          </a:p>
          <a:p>
            <a:pPr marL="0" indent="0">
              <a:buNone/>
            </a:pPr>
            <a:r>
              <a:rPr lang="nb-NO" sz="1200" dirty="0" err="1"/>
              <a:t>Mykje</a:t>
            </a:r>
            <a:r>
              <a:rPr lang="nb-NO" sz="1200" dirty="0"/>
              <a:t> av </a:t>
            </a:r>
            <a:r>
              <a:rPr lang="nb-NO" sz="1200" dirty="0" err="1"/>
              <a:t>dei</a:t>
            </a:r>
            <a:r>
              <a:rPr lang="nb-NO" sz="1200" dirty="0"/>
              <a:t> </a:t>
            </a:r>
            <a:r>
              <a:rPr lang="nb-NO" sz="1200" dirty="0" err="1"/>
              <a:t>dataa</a:t>
            </a:r>
            <a:r>
              <a:rPr lang="nb-NO" sz="1200" dirty="0"/>
              <a:t> vi </a:t>
            </a:r>
            <a:r>
              <a:rPr lang="nb-NO" sz="1200" dirty="0" err="1"/>
              <a:t>samlar</a:t>
            </a:r>
            <a:r>
              <a:rPr lang="nb-NO" sz="1200" dirty="0"/>
              <a:t> inn i samfunnsfag, har så mange ulike </a:t>
            </a:r>
            <a:r>
              <a:rPr lang="nb-NO" sz="1200" dirty="0" err="1"/>
              <a:t>verdiar</a:t>
            </a:r>
            <a:r>
              <a:rPr lang="nb-NO" sz="1200" dirty="0"/>
              <a:t> at vi </a:t>
            </a:r>
            <a:r>
              <a:rPr lang="nb-NO" sz="1200" dirty="0" err="1"/>
              <a:t>ikkje</a:t>
            </a:r>
            <a:r>
              <a:rPr lang="nb-NO" sz="1200" dirty="0"/>
              <a:t> kan ta med alle </a:t>
            </a:r>
            <a:r>
              <a:rPr lang="nb-NO" sz="1200" dirty="0" err="1"/>
              <a:t>enkeltverdiane</a:t>
            </a:r>
            <a:r>
              <a:rPr lang="nb-NO" sz="1200" dirty="0"/>
              <a:t>. Da </a:t>
            </a:r>
            <a:r>
              <a:rPr lang="nb-NO" sz="1200" dirty="0" err="1"/>
              <a:t>lagar</a:t>
            </a:r>
            <a:r>
              <a:rPr lang="nb-NO" sz="1200" dirty="0"/>
              <a:t> vi grupper som </a:t>
            </a:r>
            <a:r>
              <a:rPr lang="nb-NO" sz="1200" dirty="0" err="1"/>
              <a:t>inneheld</a:t>
            </a:r>
            <a:r>
              <a:rPr lang="nb-NO" sz="1200" dirty="0"/>
              <a:t> </a:t>
            </a:r>
            <a:r>
              <a:rPr lang="nb-NO" sz="1200" dirty="0" err="1"/>
              <a:t>fleire</a:t>
            </a:r>
            <a:r>
              <a:rPr lang="nb-NO" sz="1200" dirty="0"/>
              <a:t> av </a:t>
            </a:r>
            <a:r>
              <a:rPr lang="nb-NO" sz="1200" dirty="0" err="1"/>
              <a:t>verdiane</a:t>
            </a:r>
            <a:r>
              <a:rPr lang="nb-NO" sz="1200" dirty="0"/>
              <a:t>, vi </a:t>
            </a:r>
            <a:r>
              <a:rPr lang="nb-NO" sz="1200" dirty="0" err="1"/>
              <a:t>lagar</a:t>
            </a:r>
            <a:r>
              <a:rPr lang="nb-NO" sz="1200" dirty="0"/>
              <a:t> intervall. Denne typen data kan </a:t>
            </a:r>
            <a:r>
              <a:rPr lang="nb-NO" sz="1200" dirty="0" err="1"/>
              <a:t>presenterast</a:t>
            </a:r>
            <a:r>
              <a:rPr lang="nb-NO" sz="1200" dirty="0"/>
              <a:t> med </a:t>
            </a:r>
            <a:r>
              <a:rPr lang="nb-NO" sz="1200" dirty="0" err="1"/>
              <a:t>tabellar</a:t>
            </a:r>
            <a:r>
              <a:rPr lang="nb-NO" sz="1200" dirty="0"/>
              <a:t> eller histogram.</a:t>
            </a:r>
          </a:p>
          <a:p>
            <a:pPr marL="0" indent="0">
              <a:buNone/>
            </a:pPr>
            <a:r>
              <a:rPr lang="nb-NO" sz="1200" dirty="0"/>
              <a:t>Eksempler: Høgdefordeling for </a:t>
            </a:r>
            <a:r>
              <a:rPr lang="nb-NO" sz="1200" dirty="0" err="1"/>
              <a:t>gutar</a:t>
            </a:r>
            <a:r>
              <a:rPr lang="nb-NO" sz="1200" dirty="0"/>
              <a:t> på 10 år eller lengda på </a:t>
            </a:r>
            <a:r>
              <a:rPr lang="nb-NO" sz="1200" dirty="0" err="1"/>
              <a:t>skulevegen</a:t>
            </a:r>
            <a:r>
              <a:rPr lang="nb-NO" sz="1200" dirty="0"/>
              <a:t> for </a:t>
            </a:r>
            <a:r>
              <a:rPr lang="nb-NO" sz="1200" dirty="0" err="1"/>
              <a:t>ein</a:t>
            </a:r>
            <a:r>
              <a:rPr lang="nb-NO" sz="1200" dirty="0"/>
              <a:t> klasse.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/>
              <a:t>3) Data som </a:t>
            </a:r>
            <a:r>
              <a:rPr lang="nb-NO" sz="1200" dirty="0" err="1"/>
              <a:t>utviklar</a:t>
            </a:r>
            <a:r>
              <a:rPr lang="nb-NO" sz="1200" dirty="0"/>
              <a:t> seg over tid.</a:t>
            </a:r>
          </a:p>
          <a:p>
            <a:pPr marL="0" indent="0">
              <a:buNone/>
            </a:pPr>
            <a:r>
              <a:rPr lang="nb-NO" sz="1200" dirty="0" err="1"/>
              <a:t>Mykje</a:t>
            </a:r>
            <a:r>
              <a:rPr lang="nb-NO" sz="1200" dirty="0"/>
              <a:t> av </a:t>
            </a:r>
            <a:r>
              <a:rPr lang="nb-NO" sz="1200" dirty="0" err="1"/>
              <a:t>dataa</a:t>
            </a:r>
            <a:r>
              <a:rPr lang="nb-NO" sz="1200" dirty="0"/>
              <a:t> vi </a:t>
            </a:r>
            <a:r>
              <a:rPr lang="nb-NO" sz="1200" dirty="0" err="1"/>
              <a:t>samlar</a:t>
            </a:r>
            <a:r>
              <a:rPr lang="nb-NO" sz="1200" dirty="0"/>
              <a:t> i samfunnsfag går ut på å måle </a:t>
            </a:r>
            <a:r>
              <a:rPr lang="nb-NO" sz="1200" dirty="0" err="1"/>
              <a:t>éin</a:t>
            </a:r>
            <a:r>
              <a:rPr lang="nb-NO" sz="1200" dirty="0"/>
              <a:t> variabel som </a:t>
            </a:r>
            <a:r>
              <a:rPr lang="nb-NO" sz="1200" dirty="0" err="1"/>
              <a:t>endrar</a:t>
            </a:r>
            <a:r>
              <a:rPr lang="nb-NO" sz="1200" dirty="0"/>
              <a:t> seg over tid. </a:t>
            </a:r>
            <a:r>
              <a:rPr lang="nb-NO" sz="1200" dirty="0" err="1"/>
              <a:t>Desse</a:t>
            </a:r>
            <a:r>
              <a:rPr lang="nb-NO" sz="1200" dirty="0"/>
              <a:t> </a:t>
            </a:r>
            <a:r>
              <a:rPr lang="nb-NO" sz="1200" dirty="0" err="1"/>
              <a:t>målingane</a:t>
            </a:r>
            <a:r>
              <a:rPr lang="nb-NO" sz="1200" dirty="0"/>
              <a:t> er det som regel nyttig å vise med </a:t>
            </a:r>
            <a:r>
              <a:rPr lang="nb-NO" sz="1200" dirty="0" err="1"/>
              <a:t>eit</a:t>
            </a:r>
            <a:r>
              <a:rPr lang="nb-NO" sz="1200" dirty="0"/>
              <a:t> linjediagram, akkurat som i naturfag. I samfunnsfag blir </a:t>
            </a:r>
            <a:r>
              <a:rPr lang="nb-NO" sz="1200" dirty="0" err="1"/>
              <a:t>desse</a:t>
            </a:r>
            <a:r>
              <a:rPr lang="nb-NO" sz="1200" dirty="0"/>
              <a:t> </a:t>
            </a:r>
            <a:r>
              <a:rPr lang="nb-NO" sz="1200" dirty="0" err="1"/>
              <a:t>dataa</a:t>
            </a:r>
            <a:r>
              <a:rPr lang="nb-NO" sz="1200" dirty="0"/>
              <a:t> gjerne samla inn i </a:t>
            </a:r>
            <a:r>
              <a:rPr lang="nb-NO" sz="1200" dirty="0" err="1"/>
              <a:t>spørjeundersøkingar</a:t>
            </a:r>
            <a:r>
              <a:rPr lang="nb-NO" sz="1200" dirty="0"/>
              <a:t>, og </a:t>
            </a:r>
            <a:r>
              <a:rPr lang="nb-NO" sz="1200" dirty="0" err="1"/>
              <a:t>ikkje</a:t>
            </a:r>
            <a:r>
              <a:rPr lang="nb-NO" sz="1200" dirty="0"/>
              <a:t> målte direkte med måleinstrument og </a:t>
            </a:r>
            <a:r>
              <a:rPr lang="nb-NO" sz="1200" dirty="0" err="1"/>
              <a:t>sensorar</a:t>
            </a:r>
            <a:r>
              <a:rPr lang="nb-NO" sz="1200" dirty="0"/>
              <a:t>.</a:t>
            </a:r>
          </a:p>
          <a:p>
            <a:pPr marL="0" indent="0">
              <a:buNone/>
            </a:pPr>
            <a:r>
              <a:rPr lang="nb-NO" sz="1200" dirty="0"/>
              <a:t>Døme: </a:t>
            </a:r>
            <a:r>
              <a:rPr lang="nb-NO" sz="1200" dirty="0" err="1"/>
              <a:t>Talet</a:t>
            </a:r>
            <a:r>
              <a:rPr lang="nb-NO" sz="1200" dirty="0"/>
              <a:t> på </a:t>
            </a:r>
            <a:r>
              <a:rPr lang="nb-NO" sz="1200" dirty="0" err="1"/>
              <a:t>personar</a:t>
            </a:r>
            <a:r>
              <a:rPr lang="nb-NO" sz="1200" dirty="0"/>
              <a:t> som stemmer på </a:t>
            </a:r>
            <a:r>
              <a:rPr lang="nb-NO" sz="1200" dirty="0" err="1"/>
              <a:t>eit</a:t>
            </a:r>
            <a:r>
              <a:rPr lang="nb-NO" sz="1200" dirty="0"/>
              <a:t> visst parti i løpet av 10 år eller korleis </a:t>
            </a:r>
            <a:r>
              <a:rPr lang="nb-NO" sz="1200" dirty="0" err="1"/>
              <a:t>folketalet</a:t>
            </a:r>
            <a:r>
              <a:rPr lang="nb-NO" sz="1200" dirty="0"/>
              <a:t> </a:t>
            </a:r>
            <a:r>
              <a:rPr lang="nb-NO" sz="1200" dirty="0" err="1"/>
              <a:t>endrar</a:t>
            </a:r>
            <a:r>
              <a:rPr lang="nb-NO" sz="1200" dirty="0"/>
              <a:t> seg over tid.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67C4AF57-25E1-473B-BB45-F51D40C8DB9F}"/>
              </a:ext>
            </a:extLst>
          </p:cNvPr>
          <p:cNvSpPr txBox="1"/>
          <p:nvPr/>
        </p:nvSpPr>
        <p:spPr>
          <a:xfrm>
            <a:off x="412584" y="1069454"/>
            <a:ext cx="59739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dirty="0"/>
              <a:t>Bruk av statistikk i naturfag og samfunnsfag følger gjerne ei inndeling som dette. Det tyder </a:t>
            </a:r>
            <a:r>
              <a:rPr lang="nb-NO" sz="1200" dirty="0" err="1"/>
              <a:t>ikkje</a:t>
            </a:r>
            <a:r>
              <a:rPr lang="nb-NO" sz="1200" dirty="0"/>
              <a:t> at grensene for </a:t>
            </a:r>
            <a:r>
              <a:rPr lang="nb-NO" sz="1200" dirty="0" err="1"/>
              <a:t>dei</a:t>
            </a:r>
            <a:r>
              <a:rPr lang="nb-NO" sz="1200" dirty="0"/>
              <a:t> ulike </a:t>
            </a:r>
            <a:r>
              <a:rPr lang="nb-NO" sz="1200" dirty="0" err="1"/>
              <a:t>typane</a:t>
            </a:r>
            <a:r>
              <a:rPr lang="nb-NO" sz="1200" dirty="0"/>
              <a:t> data er fullstendig klare, eller at </a:t>
            </a:r>
            <a:r>
              <a:rPr lang="nb-NO" sz="1200" dirty="0" err="1"/>
              <a:t>nokre</a:t>
            </a:r>
            <a:r>
              <a:rPr lang="nb-NO" sz="1200" dirty="0"/>
              <a:t> av </a:t>
            </a:r>
            <a:r>
              <a:rPr lang="nb-NO" sz="1200" dirty="0" err="1"/>
              <a:t>framstellingane</a:t>
            </a:r>
            <a:r>
              <a:rPr lang="nb-NO" sz="1200" dirty="0"/>
              <a:t> </a:t>
            </a:r>
            <a:r>
              <a:rPr lang="nb-NO" sz="1200" dirty="0" err="1"/>
              <a:t>ikkje</a:t>
            </a:r>
            <a:r>
              <a:rPr lang="nb-NO" sz="1200" dirty="0"/>
              <a:t> kan brukast i begge fagområda.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D0DD62-8EEA-4D35-BABC-38D8D322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347653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1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95B9FEBA-236F-4C23-97A1-E6A803A9D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54" y="4864012"/>
            <a:ext cx="2860970" cy="298698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1367A3DA-E698-4D4A-ADD3-C6E4B6E64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4402" y="4888243"/>
            <a:ext cx="2860970" cy="27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6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>
            <a:extLst>
              <a:ext uri="{FF2B5EF4-FFF2-40B4-BE49-F238E27FC236}">
                <a16:creationId xmlns:a16="http://schemas.microsoft.com/office/drawing/2014/main" id="{3B2B8F6B-DBE5-4F4C-9D1F-1C5B5BBD7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0" y="2759784"/>
            <a:ext cx="3659392" cy="21700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3A4ED86-E345-4991-96DA-402F4CC3C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976" y="194377"/>
            <a:ext cx="5623770" cy="1044480"/>
          </a:xfrm>
        </p:spPr>
        <p:txBody>
          <a:bodyPr>
            <a:normAutofit fontScale="90000"/>
          </a:bodyPr>
          <a:lstStyle/>
          <a:p>
            <a:r>
              <a:rPr lang="nb-NO" sz="3600" dirty="0"/>
              <a:t>Lag ei statistisk fargeleggingsbok</a:t>
            </a:r>
            <a:br>
              <a:rPr lang="nb-NO" dirty="0"/>
            </a:br>
            <a:r>
              <a:rPr lang="nb-NO" sz="2000" dirty="0"/>
              <a:t>- Bruk </a:t>
            </a:r>
            <a:r>
              <a:rPr lang="nb-NO" sz="2000" dirty="0" err="1"/>
              <a:t>micro:bit</a:t>
            </a:r>
            <a:r>
              <a:rPr lang="nb-NO" sz="2000" dirty="0"/>
              <a:t> til å samle inn data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D02AA41-71FA-4A34-AAEA-F01E9024E9F4}"/>
              </a:ext>
            </a:extLst>
          </p:cNvPr>
          <p:cNvSpPr txBox="1"/>
          <p:nvPr/>
        </p:nvSpPr>
        <p:spPr>
          <a:xfrm>
            <a:off x="770679" y="1300942"/>
            <a:ext cx="5316636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b="1" dirty="0" err="1"/>
              <a:t>Oppgåve</a:t>
            </a:r>
            <a:endParaRPr lang="nb-NO" sz="1200" b="1" dirty="0"/>
          </a:p>
          <a:p>
            <a:endParaRPr lang="nb-NO" sz="400" b="1" dirty="0"/>
          </a:p>
          <a:p>
            <a:r>
              <a:rPr lang="nb-NO" sz="1200" dirty="0"/>
              <a:t>Design ei datainnsamling i naturfag (forsøk) der de bruker </a:t>
            </a:r>
            <a:r>
              <a:rPr lang="nb-NO" sz="1200" dirty="0" err="1"/>
              <a:t>micro:bit</a:t>
            </a:r>
            <a:r>
              <a:rPr lang="nb-NO" sz="1200" dirty="0"/>
              <a:t> for å samle inn data, og vis fram resultata på </a:t>
            </a:r>
            <a:r>
              <a:rPr lang="nb-NO" sz="1200" dirty="0" err="1"/>
              <a:t>ein</a:t>
            </a:r>
            <a:r>
              <a:rPr lang="nb-NO" sz="1200" dirty="0"/>
              <a:t> ryddig måte der de </a:t>
            </a:r>
            <a:r>
              <a:rPr lang="nb-NO" sz="1200" dirty="0" err="1"/>
              <a:t>sjølv</a:t>
            </a:r>
            <a:r>
              <a:rPr lang="nb-NO" sz="1200" dirty="0"/>
              <a:t> vel kva slags </a:t>
            </a:r>
            <a:r>
              <a:rPr lang="nb-NO" sz="1200" dirty="0" err="1"/>
              <a:t>tabellar</a:t>
            </a:r>
            <a:r>
              <a:rPr lang="nb-NO" sz="1200" dirty="0"/>
              <a:t> og diagram de vil bruke. Lag ei side til ei fargeleggingsbok med ei enkel forklaring av undersøkinga, og resultatet. Denne sida skal </a:t>
            </a:r>
            <a:r>
              <a:rPr lang="nb-NO" sz="1200" dirty="0" err="1"/>
              <a:t>seinare</a:t>
            </a:r>
            <a:r>
              <a:rPr lang="nb-NO" sz="1200" dirty="0"/>
              <a:t> og </a:t>
            </a:r>
            <a:r>
              <a:rPr lang="nb-NO" sz="1200" dirty="0" err="1"/>
              <a:t>nyttast</a:t>
            </a:r>
            <a:r>
              <a:rPr lang="nb-NO" sz="1200" dirty="0"/>
              <a:t> i statistikkutstillinga.</a:t>
            </a:r>
          </a:p>
        </p:txBody>
      </p:sp>
      <p:sp>
        <p:nvSpPr>
          <p:cNvPr id="14" name="Plassholder for innhold 2">
            <a:extLst>
              <a:ext uri="{FF2B5EF4-FFF2-40B4-BE49-F238E27FC236}">
                <a16:creationId xmlns:a16="http://schemas.microsoft.com/office/drawing/2014/main" id="{0AB47033-FC05-4F1F-9DED-D47E132898EB}"/>
              </a:ext>
            </a:extLst>
          </p:cNvPr>
          <p:cNvSpPr txBox="1">
            <a:spLocks/>
          </p:cNvSpPr>
          <p:nvPr/>
        </p:nvSpPr>
        <p:spPr>
          <a:xfrm>
            <a:off x="471484" y="4953000"/>
            <a:ext cx="5915025" cy="4677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b-NO" sz="1200" b="1" dirty="0"/>
              <a:t>Fase 1: Undersøke og finne informasjon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/>
              <a:t>Undersøk gjerne kva for ulike </a:t>
            </a:r>
            <a:r>
              <a:rPr lang="nb-NO" sz="1200" dirty="0" err="1"/>
              <a:t>typar</a:t>
            </a:r>
            <a:r>
              <a:rPr lang="nb-NO" sz="1200" dirty="0"/>
              <a:t> data som kan </a:t>
            </a:r>
            <a:r>
              <a:rPr lang="nb-NO" sz="1200" dirty="0" err="1"/>
              <a:t>vere</a:t>
            </a:r>
            <a:r>
              <a:rPr lang="nb-NO" sz="1200" dirty="0"/>
              <a:t> fornuftig å samle inn? Er det </a:t>
            </a:r>
            <a:r>
              <a:rPr lang="nb-NO" sz="1200" dirty="0" err="1"/>
              <a:t>verdiar</a:t>
            </a:r>
            <a:r>
              <a:rPr lang="nb-NO" sz="1200" dirty="0"/>
              <a:t> som </a:t>
            </a:r>
            <a:r>
              <a:rPr lang="nb-NO" sz="1200" dirty="0" err="1"/>
              <a:t>endrar</a:t>
            </a:r>
            <a:r>
              <a:rPr lang="nb-NO" sz="1200" dirty="0"/>
              <a:t> seg over tid? </a:t>
            </a:r>
            <a:r>
              <a:rPr lang="nb-NO" sz="1200" dirty="0" err="1"/>
              <a:t>Ein</a:t>
            </a:r>
            <a:r>
              <a:rPr lang="nb-NO" sz="1200" dirty="0"/>
              <a:t> verdi som skal </a:t>
            </a:r>
            <a:r>
              <a:rPr lang="nb-NO" sz="1200" dirty="0" err="1"/>
              <a:t>vere</a:t>
            </a:r>
            <a:r>
              <a:rPr lang="nb-NO" sz="1200" dirty="0"/>
              <a:t> konstant, som de måler </a:t>
            </a:r>
            <a:r>
              <a:rPr lang="nb-NO" sz="1200" dirty="0" err="1"/>
              <a:t>fleire</a:t>
            </a:r>
            <a:r>
              <a:rPr lang="nb-NO" sz="1200" dirty="0"/>
              <a:t> gonger? Eller er det </a:t>
            </a:r>
            <a:r>
              <a:rPr lang="nb-NO" sz="1200" dirty="0" err="1"/>
              <a:t>verdiar</a:t>
            </a:r>
            <a:r>
              <a:rPr lang="nb-NO" sz="1200" dirty="0"/>
              <a:t> som bør </a:t>
            </a:r>
            <a:r>
              <a:rPr lang="nb-NO" sz="1200" dirty="0" err="1"/>
              <a:t>delast</a:t>
            </a:r>
            <a:r>
              <a:rPr lang="nb-NO" sz="1200" dirty="0"/>
              <a:t> inn i </a:t>
            </a:r>
            <a:r>
              <a:rPr lang="nb-NO" sz="1200" dirty="0" err="1"/>
              <a:t>intervallar</a:t>
            </a:r>
            <a:r>
              <a:rPr lang="nb-NO" sz="1200" dirty="0"/>
              <a:t>? Tenk gjennom korleis de best kan vise fram </a:t>
            </a:r>
            <a:r>
              <a:rPr lang="nb-NO" sz="1200" dirty="0" err="1"/>
              <a:t>dataa</a:t>
            </a:r>
            <a:r>
              <a:rPr lang="nb-NO" sz="1200" dirty="0"/>
              <a:t> de </a:t>
            </a:r>
            <a:r>
              <a:rPr lang="nb-NO" sz="1200" dirty="0" err="1"/>
              <a:t>samlar</a:t>
            </a:r>
            <a:r>
              <a:rPr lang="nb-NO" sz="1200" dirty="0"/>
              <a:t> inn – kva slags framstilling som blir </a:t>
            </a:r>
            <a:r>
              <a:rPr lang="nb-NO" sz="1200" dirty="0" err="1"/>
              <a:t>tydelegast</a:t>
            </a:r>
            <a:r>
              <a:rPr lang="nb-NO" sz="12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 err="1"/>
              <a:t>Sidan</a:t>
            </a:r>
            <a:r>
              <a:rPr lang="nb-NO" sz="1200" dirty="0"/>
              <a:t> de skal bruke </a:t>
            </a:r>
            <a:r>
              <a:rPr lang="nb-NO" sz="1200" dirty="0" err="1"/>
              <a:t>micro:bit</a:t>
            </a:r>
            <a:r>
              <a:rPr lang="nb-NO" sz="1200" dirty="0"/>
              <a:t> til dette, må de finne ut kva han kan brukast til å måle. Hugs at det går an å kople til andre </a:t>
            </a:r>
            <a:r>
              <a:rPr lang="nb-NO" sz="1200" dirty="0" err="1"/>
              <a:t>sensorar</a:t>
            </a:r>
            <a:r>
              <a:rPr lang="nb-NO" sz="1200" dirty="0"/>
              <a:t> og elektronikk.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8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b="1" dirty="0"/>
              <a:t>Fase 2: Idémyldre og planlegge</a:t>
            </a:r>
          </a:p>
          <a:p>
            <a:pPr marL="0" indent="0">
              <a:buNone/>
            </a:pPr>
            <a:r>
              <a:rPr lang="nb-NO" sz="1200" dirty="0"/>
              <a:t>Ha ei idémyldring for deg </a:t>
            </a:r>
            <a:r>
              <a:rPr lang="nb-NO" sz="1200" dirty="0" err="1"/>
              <a:t>sjølv</a:t>
            </a:r>
            <a:r>
              <a:rPr lang="nb-NO" sz="1200" dirty="0"/>
              <a:t>. Kva for </a:t>
            </a:r>
            <a:r>
              <a:rPr lang="nb-NO" sz="1200" dirty="0" err="1"/>
              <a:t>nokre</a:t>
            </a:r>
            <a:r>
              <a:rPr lang="nb-NO" sz="1200" dirty="0"/>
              <a:t> data ønsker du å samle inn? </a:t>
            </a:r>
            <a:r>
              <a:rPr lang="nb-NO" sz="1200" dirty="0" err="1"/>
              <a:t>Kvifor</a:t>
            </a:r>
            <a:r>
              <a:rPr lang="nb-NO" sz="1200" dirty="0"/>
              <a:t> akkurat </a:t>
            </a:r>
            <a:r>
              <a:rPr lang="nb-NO" sz="1200"/>
              <a:t>desse</a:t>
            </a:r>
            <a:r>
              <a:rPr lang="nb-NO" sz="1200" dirty="0"/>
              <a:t>? </a:t>
            </a:r>
            <a:r>
              <a:rPr lang="nb-NO" sz="1200" dirty="0" err="1"/>
              <a:t>Teikne</a:t>
            </a:r>
            <a:r>
              <a:rPr lang="nb-NO" sz="1200" dirty="0"/>
              <a:t> gjerne ei skisse over sida til fargeleggingsboka før du diskuterer med </a:t>
            </a:r>
            <a:r>
              <a:rPr lang="nb-NO" sz="1200" dirty="0" err="1"/>
              <a:t>dei</a:t>
            </a:r>
            <a:r>
              <a:rPr lang="nb-NO" sz="1200" dirty="0"/>
              <a:t> andre. Deretter må gruppa samla </a:t>
            </a:r>
            <a:r>
              <a:rPr lang="nb-NO" sz="1200" dirty="0" err="1"/>
              <a:t>avgjere</a:t>
            </a:r>
            <a:r>
              <a:rPr lang="nb-NO" sz="1200" dirty="0"/>
              <a:t> kva de skal måle og korleis sida </a:t>
            </a:r>
            <a:r>
              <a:rPr lang="nb-NO" sz="1200" dirty="0" err="1"/>
              <a:t>dykkar</a:t>
            </a:r>
            <a:r>
              <a:rPr lang="nb-NO" sz="1200" dirty="0"/>
              <a:t> i fargeleggingsboka skal sjå ut.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nb-NO" sz="800" dirty="0"/>
          </a:p>
          <a:p>
            <a:pPr marL="0" indent="0">
              <a:buNone/>
            </a:pPr>
            <a:r>
              <a:rPr lang="nb-NO" sz="1200" dirty="0"/>
              <a:t>Planlegg gjennomføringa</a:t>
            </a:r>
          </a:p>
          <a:p>
            <a:pPr lvl="1"/>
            <a:r>
              <a:rPr lang="nb-NO" sz="1200" dirty="0" err="1"/>
              <a:t>Berekne</a:t>
            </a:r>
            <a:r>
              <a:rPr lang="nb-NO" sz="1200" dirty="0"/>
              <a:t> kor lang tid kvar del tek.</a:t>
            </a:r>
          </a:p>
          <a:p>
            <a:pPr lvl="1"/>
            <a:r>
              <a:rPr lang="nb-NO" sz="1200" dirty="0"/>
              <a:t>Har du tid til å </a:t>
            </a:r>
            <a:r>
              <a:rPr lang="nb-NO" sz="1200" dirty="0" err="1"/>
              <a:t>gjere</a:t>
            </a:r>
            <a:r>
              <a:rPr lang="nb-NO" sz="1200" dirty="0"/>
              <a:t> alle </a:t>
            </a:r>
            <a:r>
              <a:rPr lang="nb-NO" sz="1200" dirty="0" err="1"/>
              <a:t>målingane</a:t>
            </a:r>
            <a:r>
              <a:rPr lang="nb-NO" sz="1200" dirty="0"/>
              <a:t>?</a:t>
            </a:r>
          </a:p>
          <a:p>
            <a:pPr lvl="1"/>
            <a:r>
              <a:rPr lang="nb-NO" sz="1200" dirty="0"/>
              <a:t>Dersom </a:t>
            </a:r>
            <a:r>
              <a:rPr lang="nb-NO" sz="1200" dirty="0" err="1"/>
              <a:t>ikkje</a:t>
            </a:r>
            <a:r>
              <a:rPr lang="nb-NO" sz="1200" dirty="0"/>
              <a:t>, kva skal du kutte ut?</a:t>
            </a:r>
          </a:p>
          <a:p>
            <a:pPr lvl="1"/>
            <a:r>
              <a:rPr lang="nb-NO" sz="1200" dirty="0"/>
              <a:t>Korleis skal du dele inn </a:t>
            </a:r>
            <a:r>
              <a:rPr lang="nb-NO" sz="1200" dirty="0" err="1"/>
              <a:t>målingane</a:t>
            </a:r>
            <a:r>
              <a:rPr lang="nb-NO" sz="1200" dirty="0"/>
              <a:t>?</a:t>
            </a:r>
          </a:p>
          <a:p>
            <a:pPr marL="0" indent="0">
              <a:buNone/>
            </a:pPr>
            <a:endParaRPr lang="nb-NO" sz="800" dirty="0"/>
          </a:p>
          <a:p>
            <a:pPr marL="0" indent="0">
              <a:buNone/>
            </a:pPr>
            <a:r>
              <a:rPr lang="nb-NO" sz="1200" b="1" dirty="0"/>
              <a:t>Følg resten av </a:t>
            </a:r>
            <a:r>
              <a:rPr lang="nb-NO" sz="1200" b="1" dirty="0" err="1"/>
              <a:t>fasane</a:t>
            </a:r>
            <a:r>
              <a:rPr lang="nb-NO" sz="1200" b="1" dirty="0"/>
              <a:t> for å </a:t>
            </a:r>
            <a:r>
              <a:rPr lang="nb-NO" sz="1200" b="1" dirty="0" err="1"/>
              <a:t>gjere</a:t>
            </a:r>
            <a:r>
              <a:rPr lang="nb-NO" sz="1200" b="1" dirty="0"/>
              <a:t> </a:t>
            </a:r>
            <a:r>
              <a:rPr lang="nb-NO" sz="1200" b="1" dirty="0" err="1"/>
              <a:t>oppgåva</a:t>
            </a:r>
            <a:r>
              <a:rPr lang="nb-NO" sz="1200" b="1" dirty="0"/>
              <a:t>.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nb-NO" sz="1200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22FBC68-5689-4374-9B43-222CD759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200490"/>
            <a:ext cx="1543050" cy="527403"/>
          </a:xfrm>
        </p:spPr>
        <p:txBody>
          <a:bodyPr/>
          <a:lstStyle/>
          <a:p>
            <a:fld id="{8BCDA449-1FD9-4B7A-9E85-B244E6DC9C56}" type="slidenum">
              <a:rPr lang="nb-NO" smtClean="0"/>
              <a:t>2</a:t>
            </a:fld>
            <a:endParaRPr lang="nb-NO"/>
          </a:p>
        </p:txBody>
      </p:sp>
      <p:pic>
        <p:nvPicPr>
          <p:cNvPr id="16" name="Bilde 15" descr="Et bilde som inneholder elektronikk, krets&#10;&#10;Automatisk generert beskrivelse">
            <a:extLst>
              <a:ext uri="{FF2B5EF4-FFF2-40B4-BE49-F238E27FC236}">
                <a16:creationId xmlns:a16="http://schemas.microsoft.com/office/drawing/2014/main" id="{0CCA379B-D566-4764-BFF9-29527FA79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76" y="2663114"/>
            <a:ext cx="2301708" cy="230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85d13ab-30c6-49f8-8756-d82b97344fc4" xsi:nil="true"/>
    <Students xmlns="285d13ab-30c6-49f8-8756-d82b97344fc4">
      <UserInfo>
        <DisplayName/>
        <AccountId xsi:nil="true"/>
        <AccountType/>
      </UserInfo>
    </Students>
    <CultureName xmlns="285d13ab-30c6-49f8-8756-d82b97344fc4" xsi:nil="true"/>
    <Self_Registration_Enabled xmlns="285d13ab-30c6-49f8-8756-d82b97344fc4" xsi:nil="true"/>
    <FolderType xmlns="285d13ab-30c6-49f8-8756-d82b97344fc4" xsi:nil="true"/>
    <Student_Groups xmlns="285d13ab-30c6-49f8-8756-d82b97344fc4">
      <UserInfo>
        <DisplayName/>
        <AccountId xsi:nil="true"/>
        <AccountType/>
      </UserInfo>
    </Student_Groups>
    <Self_Registration_Enabled0 xmlns="285d13ab-30c6-49f8-8756-d82b97344fc4" xsi:nil="true"/>
    <Invited_Teachers xmlns="285d13ab-30c6-49f8-8756-d82b97344fc4" xsi:nil="true"/>
    <DefaultSectionNames xmlns="285d13ab-30c6-49f8-8756-d82b97344fc4" xsi:nil="true"/>
    <Is_Collaboration_Space_Locked xmlns="285d13ab-30c6-49f8-8756-d82b97344fc4" xsi:nil="true"/>
    <Templates xmlns="285d13ab-30c6-49f8-8756-d82b97344fc4" xsi:nil="true"/>
    <Has_Teacher_Only_SectionGroup xmlns="285d13ab-30c6-49f8-8756-d82b97344fc4" xsi:nil="true"/>
    <AppVersion xmlns="285d13ab-30c6-49f8-8756-d82b97344fc4" xsi:nil="true"/>
    <Invited_Students xmlns="285d13ab-30c6-49f8-8756-d82b97344fc4" xsi:nil="true"/>
    <Owner xmlns="285d13ab-30c6-49f8-8756-d82b97344fc4">
      <UserInfo>
        <DisplayName/>
        <AccountId xsi:nil="true"/>
        <AccountType/>
      </UserInfo>
    </Owner>
    <Teachers xmlns="285d13ab-30c6-49f8-8756-d82b97344fc4">
      <UserInfo>
        <DisplayName/>
        <AccountId xsi:nil="true"/>
        <AccountType/>
      </UserInfo>
    </Teach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2B349DD0DF7E4E8089C5D8EAF3A394" ma:contentTypeVersion="27" ma:contentTypeDescription="Opprett et nytt dokument." ma:contentTypeScope="" ma:versionID="e645ad07474aa427203028c883b379c2">
  <xsd:schema xmlns:xsd="http://www.w3.org/2001/XMLSchema" xmlns:xs="http://www.w3.org/2001/XMLSchema" xmlns:p="http://schemas.microsoft.com/office/2006/metadata/properties" xmlns:ns3="285d13ab-30c6-49f8-8756-d82b97344fc4" xmlns:ns4="e7edbe82-fed3-4e3f-9446-c6542b3d00d2" targetNamespace="http://schemas.microsoft.com/office/2006/metadata/properties" ma:root="true" ma:fieldsID="72272ba45de3da5dc7018043b44d9d3d" ns3:_="" ns4:_="">
    <xsd:import namespace="285d13ab-30c6-49f8-8756-d82b97344fc4"/>
    <xsd:import namespace="e7edbe82-fed3-4e3f-9446-c6542b3d00d2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mplates" minOccurs="0"/>
                <xsd:element ref="ns3:CultureName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d13ab-30c6-49f8-8756-d82b97344fc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dbe82-fed3-4e3f-9446-c6542b3d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0BA4E2-F0CF-4983-9E81-623E710CD51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85d13ab-30c6-49f8-8756-d82b97344fc4"/>
    <ds:schemaRef ds:uri="http://purl.org/dc/terms/"/>
    <ds:schemaRef ds:uri="http://schemas.openxmlformats.org/package/2006/metadata/core-properties"/>
    <ds:schemaRef ds:uri="e7edbe82-fed3-4e3f-9446-c6542b3d00d2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4B04C6-7D93-4D91-BDB7-5AA5A84E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d13ab-30c6-49f8-8756-d82b97344fc4"/>
    <ds:schemaRef ds:uri="e7edbe82-fed3-4e3f-9446-c6542b3d0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1F102E-35CA-4D54-AA7B-DE697C0D0C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479474</TotalTime>
  <Words>795</Words>
  <Application>Microsoft Macintosh PowerPoint</Application>
  <PresentationFormat>A4 Paper (210x297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Opplegg 25 - Statistikk i naturfag og samfunnsfag - kva for nokre typar data finst, og korleis bør dei representerast?</vt:lpstr>
      <vt:lpstr>Lag ei statistisk fargeleggingsbok - Bruk micro:bit til å samle inn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Førsteutkast til GAN Aschehoug-opplegg</dc:title>
  <dc:creator>Ellen Egeland Flø</dc:creator>
  <cp:lastModifiedBy>Simen Stafseng</cp:lastModifiedBy>
  <cp:revision>1511</cp:revision>
  <dcterms:created xsi:type="dcterms:W3CDTF">2018-11-04T16:46:19Z</dcterms:created>
  <dcterms:modified xsi:type="dcterms:W3CDTF">2021-11-10T11:36:51Z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0x0101000B2B349DD0DF7E4E8089C5D8EAF3A394</vt:lpwstr>
  </property>
</Properties>
</file>