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4"/>
  </p:sldMasterIdLst>
  <p:notesMasterIdLst>
    <p:notesMasterId r:id="rId7"/>
  </p:notesMasterIdLst>
  <p:sldIdLst>
    <p:sldId id="475" r:id="rId5"/>
    <p:sldId id="436" r:id="rId6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len Egeland Flø" initials="EEF" lastIdx="1" clrIdx="0">
    <p:extLst>
      <p:ext uri="{19B8F6BF-5375-455C-9EA6-DF929625EA0E}">
        <p15:presenceInfo xmlns:p15="http://schemas.microsoft.com/office/powerpoint/2012/main" userId="Ellen Egeland Flø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E0AE"/>
    <a:srgbClr val="74E392"/>
    <a:srgbClr val="008080"/>
    <a:srgbClr val="03AA74"/>
    <a:srgbClr val="5EAA80"/>
    <a:srgbClr val="ECF6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n stil, tabellrutenet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iddels stil 2 – uthev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37" autoAdjust="0"/>
    <p:restoredTop sz="94660"/>
  </p:normalViewPr>
  <p:slideViewPr>
    <p:cSldViewPr snapToGrid="0">
      <p:cViewPr varScale="1">
        <p:scale>
          <a:sx n="89" d="100"/>
          <a:sy n="89" d="100"/>
        </p:scale>
        <p:origin x="34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A20AAA-71AC-4A1D-B3A0-288BC45B5EF0}" type="datetimeFigureOut">
              <a:rPr lang="nb-NO" smtClean="0"/>
              <a:t>10.11.2021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068D05-0525-4061-82E5-5DFEF8E54F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2938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FC603-7401-4A32-82F0-8813D1F68362}" type="datetime1">
              <a:rPr lang="nb-NO" smtClean="0"/>
              <a:t>10.11.2021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1308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4717-8912-4BD0-901C-539D32409BB9}" type="datetime1">
              <a:rPr lang="nb-NO" smtClean="0"/>
              <a:t>10.11.2021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4256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B75A3-C966-421D-A058-9597AF80017B}" type="datetime1">
              <a:rPr lang="nb-NO" smtClean="0"/>
              <a:t>10.11.2021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6274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A7A6-8F18-4A2B-AB95-01174CA087CF}" type="datetime1">
              <a:rPr lang="nb-NO" smtClean="0"/>
              <a:t>10.11.2021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2973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F4C0-F006-477E-9969-BD308BDBF7E7}" type="datetime1">
              <a:rPr lang="nb-NO" smtClean="0"/>
              <a:t>10.11.2021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9713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738D-0748-4DF6-9385-02C30FADB6B1}" type="datetime1">
              <a:rPr lang="nb-NO" smtClean="0"/>
              <a:t>10.11.2021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9946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0DFB6-812E-4855-8CBD-F502418EB257}" type="datetime1">
              <a:rPr lang="nb-NO" smtClean="0"/>
              <a:t>10.11.2021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5947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D9ED0-2390-4A20-865F-D260A12F872E}" type="datetime1">
              <a:rPr lang="nb-NO" smtClean="0"/>
              <a:t>10.11.2021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7844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C629-7052-4F6D-AB30-13A06FED4062}" type="datetime1">
              <a:rPr lang="nb-NO" smtClean="0"/>
              <a:t>10.11.2021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6413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1E48-A005-48CA-BC11-8A1B79F79ED9}" type="datetime1">
              <a:rPr lang="nb-NO" smtClean="0"/>
              <a:t>10.11.2021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9258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355CE-444A-462B-B545-D05FD5A80EA7}" type="datetime1">
              <a:rPr lang="nb-NO" smtClean="0"/>
              <a:t>10.11.2021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4496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829CD-4287-478E-BC9B-33B488E248AF}" type="datetime1">
              <a:rPr lang="nb-NO" smtClean="0"/>
              <a:t>10.11.2021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386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hyperlink" Target="http://www.ssb.no/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217A6B60-11D2-4E7B-B4F5-1EECAF212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519" y="3547640"/>
            <a:ext cx="5901465" cy="747494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FAD79782-C508-485A-A053-49AEF739D0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5946" y="2352252"/>
            <a:ext cx="1226504" cy="1116911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EC67DB4E-E59A-4D35-A739-AC46FD0FE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827" y="118075"/>
            <a:ext cx="6194280" cy="874243"/>
          </a:xfrm>
        </p:spPr>
        <p:txBody>
          <a:bodyPr>
            <a:normAutofit fontScale="90000"/>
          </a:bodyPr>
          <a:lstStyle/>
          <a:p>
            <a:r>
              <a:rPr lang="nb-NO" dirty="0"/>
              <a:t>Opplegg 26 - Laste ned data </a:t>
            </a:r>
            <a:r>
              <a:rPr lang="nb-NO" dirty="0" err="1"/>
              <a:t>frå</a:t>
            </a:r>
            <a:r>
              <a:rPr lang="nb-NO" dirty="0"/>
              <a:t> statistisk sentralbyrå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84150264-0C83-422E-90E3-7EF781DB2F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153" y="2289806"/>
            <a:ext cx="1861903" cy="1038152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6B0C9899-B643-40EC-AF41-95A6368ED9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827" y="5220824"/>
            <a:ext cx="2668364" cy="2307945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78612AF8-B373-491E-B87A-ADF5172839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5614" y="8559234"/>
            <a:ext cx="1371923" cy="959744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85F9687F-3238-476C-9129-BCAD4F528A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9033" y="8402067"/>
            <a:ext cx="1560329" cy="1116911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8DD28B0C-420B-48E4-B049-21DF5E7A97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2827" y="8559234"/>
            <a:ext cx="1373218" cy="959744"/>
          </a:xfrm>
          <a:prstGeom prst="rect">
            <a:avLst/>
          </a:prstGeom>
        </p:spPr>
      </p:pic>
      <p:sp>
        <p:nvSpPr>
          <p:cNvPr id="18" name="Ellipse 17">
            <a:extLst>
              <a:ext uri="{FF2B5EF4-FFF2-40B4-BE49-F238E27FC236}">
                <a16:creationId xmlns:a16="http://schemas.microsoft.com/office/drawing/2014/main" id="{1064AABA-77F8-4870-BBAB-4D2E6337FC65}"/>
              </a:ext>
            </a:extLst>
          </p:cNvPr>
          <p:cNvSpPr/>
          <p:nvPr/>
        </p:nvSpPr>
        <p:spPr>
          <a:xfrm>
            <a:off x="1209368" y="3783409"/>
            <a:ext cx="3310582" cy="298723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0" name="Bilde 19">
            <a:extLst>
              <a:ext uri="{FF2B5EF4-FFF2-40B4-BE49-F238E27FC236}">
                <a16:creationId xmlns:a16="http://schemas.microsoft.com/office/drawing/2014/main" id="{97100B3D-A25B-447E-AB06-A3E55B4A42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26610" y="5225497"/>
            <a:ext cx="3456668" cy="1340185"/>
          </a:xfrm>
          <a:prstGeom prst="rect">
            <a:avLst/>
          </a:prstGeom>
        </p:spPr>
      </p:pic>
      <p:sp>
        <p:nvSpPr>
          <p:cNvPr id="21" name="TekstSylinder 20">
            <a:extLst>
              <a:ext uri="{FF2B5EF4-FFF2-40B4-BE49-F238E27FC236}">
                <a16:creationId xmlns:a16="http://schemas.microsoft.com/office/drawing/2014/main" id="{7F73E44F-73BA-4B15-AF8E-0ABB728F86E3}"/>
              </a:ext>
            </a:extLst>
          </p:cNvPr>
          <p:cNvSpPr txBox="1"/>
          <p:nvPr/>
        </p:nvSpPr>
        <p:spPr>
          <a:xfrm>
            <a:off x="455495" y="1079632"/>
            <a:ext cx="599967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Mange </a:t>
            </a:r>
            <a:r>
              <a:rPr lang="nb-NO" sz="1100" dirty="0" err="1"/>
              <a:t>forskarar</a:t>
            </a:r>
            <a:r>
              <a:rPr lang="nb-NO" sz="1100" dirty="0"/>
              <a:t> bruker data </a:t>
            </a:r>
            <a:r>
              <a:rPr lang="nb-NO" sz="1100" dirty="0" err="1"/>
              <a:t>frå</a:t>
            </a:r>
            <a:r>
              <a:rPr lang="nb-NO" sz="1100" dirty="0"/>
              <a:t> statistisk sentralbyrå (SSB) til å forske på mange ulike tema. Det kan du og </a:t>
            </a:r>
            <a:r>
              <a:rPr lang="nb-NO" sz="1100" dirty="0" err="1"/>
              <a:t>gjere</a:t>
            </a:r>
            <a:r>
              <a:rPr lang="nb-NO" sz="1100" dirty="0"/>
              <a:t>! Men da treng du å vite korleis du kan laste ned data </a:t>
            </a:r>
            <a:r>
              <a:rPr lang="nb-NO" sz="1100" dirty="0" err="1"/>
              <a:t>frå</a:t>
            </a:r>
            <a:r>
              <a:rPr lang="nb-NO" sz="1100" dirty="0"/>
              <a:t> SSB, og korleis du kan bruke </a:t>
            </a:r>
            <a:r>
              <a:rPr lang="nb-NO" sz="1100" dirty="0" err="1"/>
              <a:t>dei</a:t>
            </a:r>
            <a:r>
              <a:rPr lang="nb-NO" sz="1100" dirty="0"/>
              <a:t> </a:t>
            </a:r>
            <a:r>
              <a:rPr lang="nb-NO" sz="1100" dirty="0" err="1"/>
              <a:t>vidare</a:t>
            </a:r>
            <a:r>
              <a:rPr lang="nb-NO" sz="1100" dirty="0"/>
              <a:t>. Det får du </a:t>
            </a:r>
            <a:r>
              <a:rPr lang="nb-NO" sz="1100" dirty="0" err="1"/>
              <a:t>eit</a:t>
            </a:r>
            <a:r>
              <a:rPr lang="nb-NO" sz="1100" dirty="0"/>
              <a:t> oversyn over her (eller en algoritme, om du vil):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CE819DD1-8C66-438B-93EB-A4BBFF866AF0}"/>
              </a:ext>
            </a:extLst>
          </p:cNvPr>
          <p:cNvSpPr txBox="1"/>
          <p:nvPr/>
        </p:nvSpPr>
        <p:spPr>
          <a:xfrm>
            <a:off x="3720380" y="7846304"/>
            <a:ext cx="26651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6. Lagre filen i same mappe som du skal lagre Geogebra, Excel- eller </a:t>
            </a:r>
            <a:r>
              <a:rPr lang="nb-NO" sz="1100" dirty="0" err="1"/>
              <a:t>Pythonfila</a:t>
            </a:r>
            <a:r>
              <a:rPr lang="nb-NO" sz="1100" dirty="0"/>
              <a:t> di.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A2D2C23B-B53D-4E76-9B4E-475A62BA9C73}"/>
              </a:ext>
            </a:extLst>
          </p:cNvPr>
          <p:cNvSpPr txBox="1"/>
          <p:nvPr/>
        </p:nvSpPr>
        <p:spPr>
          <a:xfrm>
            <a:off x="730153" y="1906019"/>
            <a:ext cx="18619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1. Gå inn på </a:t>
            </a:r>
            <a:r>
              <a:rPr lang="nb-NO" sz="1100" dirty="0">
                <a:hlinkClick r:id="rId10"/>
              </a:rPr>
              <a:t>www.ssb.no</a:t>
            </a:r>
            <a:r>
              <a:rPr lang="nb-NO" sz="1100" dirty="0"/>
              <a:t> og trykk på statistikkbanken. </a:t>
            </a:r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FBEC9442-4987-46AC-9CD5-122A689FA361}"/>
              </a:ext>
            </a:extLst>
          </p:cNvPr>
          <p:cNvSpPr txBox="1"/>
          <p:nvPr/>
        </p:nvSpPr>
        <p:spPr>
          <a:xfrm>
            <a:off x="3570510" y="1903345"/>
            <a:ext cx="25101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2. Vel den kategorien du vil finne data for, og så kva for </a:t>
            </a:r>
            <a:r>
              <a:rPr lang="nb-NO" sz="1100" dirty="0" err="1"/>
              <a:t>ein</a:t>
            </a:r>
            <a:r>
              <a:rPr lang="nb-NO" sz="1100" dirty="0"/>
              <a:t> tabell du vil sjå på.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AC79EA4D-4C14-4768-9397-ADD538C48FF1}"/>
              </a:ext>
            </a:extLst>
          </p:cNvPr>
          <p:cNvSpPr/>
          <p:nvPr/>
        </p:nvSpPr>
        <p:spPr>
          <a:xfrm>
            <a:off x="4534644" y="3314458"/>
            <a:ext cx="520300" cy="13782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BFC0FF72-FB1E-4D14-A136-4215F28A64C9}"/>
              </a:ext>
            </a:extLst>
          </p:cNvPr>
          <p:cNvSpPr txBox="1"/>
          <p:nvPr/>
        </p:nvSpPr>
        <p:spPr>
          <a:xfrm>
            <a:off x="3298056" y="4751411"/>
            <a:ext cx="27826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4. Da visest tabellen, og du kan laste han ned. Trykk på «Lagre fil som», og vel filtype. </a:t>
            </a: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01E9EA3D-829A-40EA-A8D5-AEA0D691C2C8}"/>
              </a:ext>
            </a:extLst>
          </p:cNvPr>
          <p:cNvSpPr txBox="1"/>
          <p:nvPr/>
        </p:nvSpPr>
        <p:spPr>
          <a:xfrm>
            <a:off x="355008" y="4751412"/>
            <a:ext cx="26057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3. Vel </a:t>
            </a:r>
            <a:r>
              <a:rPr lang="nb-NO" sz="1100" dirty="0" err="1"/>
              <a:t>dei</a:t>
            </a:r>
            <a:r>
              <a:rPr lang="nb-NO" sz="1100" dirty="0"/>
              <a:t> </a:t>
            </a:r>
            <a:r>
              <a:rPr lang="nb-NO" sz="1100" dirty="0" err="1"/>
              <a:t>variablane</a:t>
            </a:r>
            <a:r>
              <a:rPr lang="nb-NO" sz="1100" dirty="0"/>
              <a:t> du vil ha med i tabellen din, og trykk på fortsett-knappen. 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207E1CA1-CA21-4468-8DC6-F00793713D1A}"/>
              </a:ext>
            </a:extLst>
          </p:cNvPr>
          <p:cNvSpPr/>
          <p:nvPr/>
        </p:nvSpPr>
        <p:spPr>
          <a:xfrm>
            <a:off x="1729514" y="7367422"/>
            <a:ext cx="520300" cy="13782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47044F49-777E-496C-AA56-66B3712BBB59}"/>
              </a:ext>
            </a:extLst>
          </p:cNvPr>
          <p:cNvSpPr/>
          <p:nvPr/>
        </p:nvSpPr>
        <p:spPr>
          <a:xfrm>
            <a:off x="4247208" y="5227484"/>
            <a:ext cx="520300" cy="13782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0D5381A7-2613-427E-A7FA-2AC7202F9BB9}"/>
              </a:ext>
            </a:extLst>
          </p:cNvPr>
          <p:cNvSpPr txBox="1"/>
          <p:nvPr/>
        </p:nvSpPr>
        <p:spPr>
          <a:xfrm>
            <a:off x="355008" y="7846304"/>
            <a:ext cx="278261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5. Dersom du skal bruke data 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dirty="0"/>
              <a:t>Geogebra eller Excel </a:t>
            </a:r>
            <a:r>
              <a:rPr lang="nb-NO" sz="1100" dirty="0">
                <a:sym typeface="Symbol" panose="05050102010706020507" pitchFamily="18" charset="2"/>
              </a:rPr>
              <a:t></a:t>
            </a:r>
            <a:r>
              <a:rPr lang="nb-NO" sz="1100" dirty="0"/>
              <a:t> bruk .</a:t>
            </a:r>
            <a:r>
              <a:rPr lang="nb-NO" sz="1100" dirty="0" err="1"/>
              <a:t>xlsx</a:t>
            </a:r>
            <a:r>
              <a:rPr lang="nb-NO" sz="1100" dirty="0"/>
              <a:t>-filer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dirty="0"/>
              <a:t>Python </a:t>
            </a:r>
            <a:r>
              <a:rPr lang="nb-NO" sz="1100" dirty="0">
                <a:sym typeface="Symbol" panose="05050102010706020507" pitchFamily="18" charset="2"/>
              </a:rPr>
              <a:t></a:t>
            </a:r>
            <a:r>
              <a:rPr lang="nb-NO" sz="1100" dirty="0"/>
              <a:t> bruk .</a:t>
            </a:r>
            <a:r>
              <a:rPr lang="nb-NO" sz="1100" dirty="0" err="1"/>
              <a:t>txt</a:t>
            </a:r>
            <a:r>
              <a:rPr lang="nb-NO" sz="1100" dirty="0"/>
              <a:t>-filer</a:t>
            </a:r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6E4F82AA-DD4A-431A-9F25-D892A83B16B5}"/>
              </a:ext>
            </a:extLst>
          </p:cNvPr>
          <p:cNvSpPr txBox="1"/>
          <p:nvPr/>
        </p:nvSpPr>
        <p:spPr>
          <a:xfrm>
            <a:off x="353683" y="4253520"/>
            <a:ext cx="62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____________________________________________________</a:t>
            </a: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FCAFBD76-1CC6-4AD1-95C9-3D5659C4685C}"/>
              </a:ext>
            </a:extLst>
          </p:cNvPr>
          <p:cNvSpPr txBox="1"/>
          <p:nvPr/>
        </p:nvSpPr>
        <p:spPr>
          <a:xfrm>
            <a:off x="353683" y="7463445"/>
            <a:ext cx="62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____________________________________________________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5562EEC-84E1-47DC-BDEB-57680AE0C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7867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ADBA3A1-3672-446C-8647-E6BFC0A1C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189" y="195414"/>
            <a:ext cx="6213621" cy="1433601"/>
          </a:xfrm>
        </p:spPr>
        <p:txBody>
          <a:bodyPr>
            <a:normAutofit fontScale="90000"/>
          </a:bodyPr>
          <a:lstStyle/>
          <a:p>
            <a:r>
              <a:rPr lang="nb-NO" sz="4000" dirty="0"/>
              <a:t>Lag </a:t>
            </a:r>
            <a:r>
              <a:rPr lang="nb-NO" sz="4000" dirty="0" err="1"/>
              <a:t>figurar</a:t>
            </a:r>
            <a:r>
              <a:rPr lang="nb-NO" sz="4000" dirty="0"/>
              <a:t> som illustrerer</a:t>
            </a:r>
            <a:br>
              <a:rPr lang="nb-NO" sz="4000" dirty="0"/>
            </a:br>
            <a:r>
              <a:rPr lang="nb-NO" sz="4000" dirty="0" err="1"/>
              <a:t>dataa</a:t>
            </a:r>
            <a:r>
              <a:rPr lang="nb-NO" sz="4000" dirty="0"/>
              <a:t> du bruker</a:t>
            </a:r>
            <a:r>
              <a:rPr lang="nb-NO" sz="3600" dirty="0"/>
              <a:t> </a:t>
            </a:r>
            <a:br>
              <a:rPr lang="nb-NO" dirty="0"/>
            </a:br>
            <a:r>
              <a:rPr lang="nb-NO" sz="2000" dirty="0"/>
              <a:t>- Bruk statistikk </a:t>
            </a:r>
            <a:r>
              <a:rPr lang="nb-NO" sz="2000" dirty="0" err="1"/>
              <a:t>frå</a:t>
            </a:r>
            <a:r>
              <a:rPr lang="nb-NO" sz="2000" dirty="0"/>
              <a:t> SSB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C6EA3AF5-6269-4889-8993-8B835A7688F7}"/>
              </a:ext>
            </a:extLst>
          </p:cNvPr>
          <p:cNvSpPr txBox="1"/>
          <p:nvPr/>
        </p:nvSpPr>
        <p:spPr>
          <a:xfrm>
            <a:off x="742732" y="1772966"/>
            <a:ext cx="4874297" cy="10002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100" b="1" dirty="0" err="1"/>
              <a:t>Oppgåve</a:t>
            </a:r>
            <a:r>
              <a:rPr lang="nb-NO" sz="1100" b="1" dirty="0"/>
              <a:t> </a:t>
            </a:r>
          </a:p>
          <a:p>
            <a:endParaRPr lang="nb-NO" sz="400" b="1" dirty="0"/>
          </a:p>
          <a:p>
            <a:r>
              <a:rPr lang="nb-NO" sz="1100" dirty="0"/>
              <a:t>Finn </a:t>
            </a:r>
            <a:r>
              <a:rPr lang="nb-NO" sz="1100" dirty="0" err="1"/>
              <a:t>eit</a:t>
            </a:r>
            <a:r>
              <a:rPr lang="nb-NO" sz="1100" dirty="0"/>
              <a:t> datasett hos statistisk sentralbyrå (sjå oppskrift på </a:t>
            </a:r>
            <a:r>
              <a:rPr lang="nb-NO" sz="1100" dirty="0" err="1"/>
              <a:t>førre</a:t>
            </a:r>
            <a:r>
              <a:rPr lang="nb-NO" sz="1100" dirty="0"/>
              <a:t> side), og plott </a:t>
            </a:r>
            <a:r>
              <a:rPr lang="nb-NO" sz="1100" dirty="0" err="1"/>
              <a:t>ein</a:t>
            </a:r>
            <a:r>
              <a:rPr lang="nb-NO" sz="1100" dirty="0"/>
              <a:t> graf av </a:t>
            </a:r>
            <a:r>
              <a:rPr lang="nb-NO" sz="1100" dirty="0" err="1"/>
              <a:t>dataa</a:t>
            </a:r>
            <a:r>
              <a:rPr lang="nb-NO" sz="1100" dirty="0"/>
              <a:t>. Lag </a:t>
            </a:r>
            <a:r>
              <a:rPr lang="nb-NO" sz="1100" dirty="0" err="1"/>
              <a:t>ein</a:t>
            </a:r>
            <a:r>
              <a:rPr lang="nb-NO" sz="1100" dirty="0"/>
              <a:t> lineær matematisk modell for datasettet ditt og vurder om modellen er god. Til slutt skal de lage </a:t>
            </a:r>
            <a:r>
              <a:rPr lang="nb-NO" sz="1100" dirty="0" err="1"/>
              <a:t>figurar</a:t>
            </a:r>
            <a:r>
              <a:rPr lang="nb-NO" sz="1100" dirty="0"/>
              <a:t> som illustrerer kva for </a:t>
            </a:r>
            <a:r>
              <a:rPr lang="nb-NO" sz="1100" dirty="0" err="1"/>
              <a:t>nokre</a:t>
            </a:r>
            <a:r>
              <a:rPr lang="nb-NO" sz="1100" dirty="0"/>
              <a:t> data de har brukt, som skal </a:t>
            </a:r>
            <a:r>
              <a:rPr lang="nb-NO" sz="1100" dirty="0" err="1"/>
              <a:t>nyttast</a:t>
            </a:r>
            <a:r>
              <a:rPr lang="nb-NO" sz="1100" dirty="0"/>
              <a:t> i ei utstilling </a:t>
            </a:r>
            <a:r>
              <a:rPr lang="nb-NO" sz="1100" dirty="0" err="1"/>
              <a:t>saman</a:t>
            </a:r>
            <a:r>
              <a:rPr lang="nb-NO" sz="1100" dirty="0"/>
              <a:t> med grafen og modellen.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D29B7E57-A077-4201-BBD4-1448D2D74925}"/>
              </a:ext>
            </a:extLst>
          </p:cNvPr>
          <p:cNvSpPr txBox="1"/>
          <p:nvPr/>
        </p:nvSpPr>
        <p:spPr>
          <a:xfrm>
            <a:off x="435349" y="8207194"/>
            <a:ext cx="591502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 dirty="0"/>
              <a:t>Fase 5: </a:t>
            </a:r>
            <a:r>
              <a:rPr lang="nb-NO" sz="1100" dirty="0" err="1"/>
              <a:t>Samanlikne</a:t>
            </a:r>
            <a:r>
              <a:rPr lang="nb-NO" sz="1100" dirty="0"/>
              <a:t> gjerne med </a:t>
            </a:r>
            <a:r>
              <a:rPr lang="nb-NO" sz="1100" dirty="0" err="1"/>
              <a:t>dei</a:t>
            </a:r>
            <a:r>
              <a:rPr lang="nb-NO" sz="1100" dirty="0"/>
              <a:t> andre i klassen, er det </a:t>
            </a:r>
            <a:r>
              <a:rPr lang="nb-NO" sz="1100" dirty="0" err="1"/>
              <a:t>nokon</a:t>
            </a:r>
            <a:r>
              <a:rPr lang="nb-NO" sz="1100" dirty="0"/>
              <a:t> som har ei betre utstilling? </a:t>
            </a:r>
            <a:r>
              <a:rPr lang="nb-NO" sz="1100" dirty="0" err="1"/>
              <a:t>Kvifor</a:t>
            </a:r>
            <a:r>
              <a:rPr lang="nb-NO" sz="1100" dirty="0"/>
              <a:t> meiner de at ho er betre? Kan de bruke </a:t>
            </a:r>
            <a:r>
              <a:rPr lang="nb-NO" sz="1100" dirty="0" err="1"/>
              <a:t>nokre</a:t>
            </a:r>
            <a:r>
              <a:rPr lang="nb-NO" sz="1100" dirty="0"/>
              <a:t> av </a:t>
            </a:r>
            <a:r>
              <a:rPr lang="nb-NO" sz="1100" dirty="0" err="1"/>
              <a:t>dei</a:t>
            </a:r>
            <a:r>
              <a:rPr lang="nb-NO" sz="1100" dirty="0"/>
              <a:t> same grepa i utstillinga </a:t>
            </a:r>
            <a:r>
              <a:rPr lang="nb-NO" sz="1100" dirty="0" err="1"/>
              <a:t>dykkar</a:t>
            </a:r>
            <a:r>
              <a:rPr lang="nb-NO" sz="1100" dirty="0"/>
              <a:t>?</a:t>
            </a:r>
          </a:p>
          <a:p>
            <a:r>
              <a:rPr lang="nb-NO" sz="400" dirty="0"/>
              <a:t>	</a:t>
            </a:r>
          </a:p>
          <a:p>
            <a:r>
              <a:rPr lang="nb-NO" sz="1100" b="1" dirty="0"/>
              <a:t>Fase 6: </a:t>
            </a:r>
            <a:r>
              <a:rPr lang="nb-NO" sz="1100" dirty="0"/>
              <a:t>Hopp gjerne attende til </a:t>
            </a:r>
            <a:r>
              <a:rPr lang="nb-NO" sz="1100" dirty="0" err="1"/>
              <a:t>tidlegare</a:t>
            </a:r>
            <a:r>
              <a:rPr lang="nb-NO" sz="1100" dirty="0"/>
              <a:t> punkt, og </a:t>
            </a:r>
            <a:r>
              <a:rPr lang="nb-NO" sz="1100" dirty="0" err="1"/>
              <a:t>gjer</a:t>
            </a:r>
            <a:r>
              <a:rPr lang="nb-NO" sz="1100" dirty="0"/>
              <a:t> </a:t>
            </a:r>
            <a:r>
              <a:rPr lang="nb-NO" sz="1100" dirty="0" err="1"/>
              <a:t>endringar</a:t>
            </a:r>
            <a:r>
              <a:rPr lang="nb-NO" sz="1100" dirty="0"/>
              <a:t> for å få ei best </a:t>
            </a:r>
            <a:r>
              <a:rPr lang="nb-NO" sz="1100" dirty="0" err="1"/>
              <a:t>mogleg</a:t>
            </a:r>
            <a:r>
              <a:rPr lang="nb-NO" sz="1100" dirty="0"/>
              <a:t> utstilling. </a:t>
            </a:r>
          </a:p>
          <a:p>
            <a:endParaRPr lang="nb-NO" sz="400" dirty="0"/>
          </a:p>
          <a:p>
            <a:r>
              <a:rPr lang="nb-NO" sz="1100" b="1" dirty="0"/>
              <a:t>Fase 7: </a:t>
            </a:r>
            <a:r>
              <a:rPr lang="nb-NO" sz="1100" dirty="0"/>
              <a:t>Pass på å ta vare på </a:t>
            </a:r>
            <a:r>
              <a:rPr lang="nb-NO" sz="1100" dirty="0" err="1"/>
              <a:t>bilete</a:t>
            </a:r>
            <a:r>
              <a:rPr lang="nb-NO" sz="1100" dirty="0"/>
              <a:t> og notat de har gjort undervegs, slik at de kan vise kva de har tenkt. I denne </a:t>
            </a:r>
            <a:r>
              <a:rPr lang="nb-NO" sz="1100" dirty="0" err="1"/>
              <a:t>oppgåva</a:t>
            </a:r>
            <a:r>
              <a:rPr lang="nb-NO" sz="1100" dirty="0"/>
              <a:t> går dokumenteringa ut på å lage sjølve utstillinga.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DB4605E5-5E37-4CFE-928E-F72E207C3358}"/>
              </a:ext>
            </a:extLst>
          </p:cNvPr>
          <p:cNvSpPr txBox="1"/>
          <p:nvPr/>
        </p:nvSpPr>
        <p:spPr>
          <a:xfrm>
            <a:off x="435349" y="5064181"/>
            <a:ext cx="59150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 dirty="0"/>
              <a:t>Fase 2: </a:t>
            </a:r>
            <a:r>
              <a:rPr lang="nb-NO" sz="1100" dirty="0"/>
              <a:t>Ha ei idémyldring for deg </a:t>
            </a:r>
            <a:r>
              <a:rPr lang="nb-NO" sz="1100" dirty="0" err="1"/>
              <a:t>sjølv</a:t>
            </a:r>
            <a:r>
              <a:rPr lang="nb-NO" sz="1100" dirty="0"/>
              <a:t>. Kva for </a:t>
            </a:r>
            <a:r>
              <a:rPr lang="nb-NO" sz="1100" dirty="0" err="1"/>
              <a:t>nokre</a:t>
            </a:r>
            <a:r>
              <a:rPr lang="nb-NO" sz="1100" dirty="0"/>
              <a:t> data ønsker du å samle inn? </a:t>
            </a:r>
            <a:r>
              <a:rPr lang="nb-NO" sz="1100" dirty="0" err="1"/>
              <a:t>Kvifor</a:t>
            </a:r>
            <a:r>
              <a:rPr lang="nb-NO" sz="1100" dirty="0"/>
              <a:t> akkurat </a:t>
            </a:r>
            <a:r>
              <a:rPr lang="nb-NO" sz="1100" dirty="0" err="1"/>
              <a:t>desse</a:t>
            </a:r>
            <a:r>
              <a:rPr lang="nb-NO" sz="1100" dirty="0"/>
              <a:t>? </a:t>
            </a:r>
            <a:r>
              <a:rPr lang="nb-NO" sz="1100" dirty="0" err="1"/>
              <a:t>Teikne</a:t>
            </a:r>
            <a:r>
              <a:rPr lang="nb-NO" sz="1100" dirty="0"/>
              <a:t> gjerne ei skisse over </a:t>
            </a:r>
            <a:r>
              <a:rPr lang="nb-NO" sz="1100" dirty="0" err="1"/>
              <a:t>figurane</a:t>
            </a:r>
            <a:r>
              <a:rPr lang="nb-NO" sz="1100" dirty="0"/>
              <a:t> før du diskuterer med </a:t>
            </a:r>
            <a:r>
              <a:rPr lang="nb-NO" sz="1100" dirty="0" err="1"/>
              <a:t>dei</a:t>
            </a:r>
            <a:r>
              <a:rPr lang="nb-NO" sz="1100" dirty="0"/>
              <a:t> andre. Deretter må gruppa samla </a:t>
            </a:r>
            <a:r>
              <a:rPr lang="nb-NO" sz="1100" dirty="0" err="1"/>
              <a:t>avgjere</a:t>
            </a:r>
            <a:r>
              <a:rPr lang="nb-NO" sz="1100" dirty="0"/>
              <a:t> kva for </a:t>
            </a:r>
            <a:r>
              <a:rPr lang="nb-NO" sz="1100" dirty="0" err="1"/>
              <a:t>nokre</a:t>
            </a:r>
            <a:r>
              <a:rPr lang="nb-NO" sz="1100" dirty="0"/>
              <a:t> data de skal bruke, og korleis </a:t>
            </a:r>
            <a:r>
              <a:rPr lang="nb-NO" sz="1100" dirty="0" err="1"/>
              <a:t>dykkar</a:t>
            </a:r>
            <a:r>
              <a:rPr lang="nb-NO" sz="1100" dirty="0"/>
              <a:t> </a:t>
            </a:r>
            <a:r>
              <a:rPr lang="nb-NO" sz="1100" dirty="0" err="1"/>
              <a:t>figurar</a:t>
            </a:r>
            <a:r>
              <a:rPr lang="nb-NO" sz="1100" dirty="0"/>
              <a:t> og utstilling skal sjå ut.</a:t>
            </a:r>
          </a:p>
          <a:p>
            <a:endParaRPr lang="nb-NO" sz="400" dirty="0"/>
          </a:p>
          <a:p>
            <a:r>
              <a:rPr lang="nb-NO" sz="1100" b="1" dirty="0"/>
              <a:t>Fase 3: </a:t>
            </a:r>
            <a:r>
              <a:rPr lang="nb-NO" sz="1100" dirty="0"/>
              <a:t>Lag første versjon av grafen og den matematiske modellen. Lag figuren/</a:t>
            </a:r>
            <a:r>
              <a:rPr lang="nb-NO" sz="1100" dirty="0" err="1"/>
              <a:t>figurane</a:t>
            </a:r>
            <a:r>
              <a:rPr lang="nb-NO" sz="1100" dirty="0"/>
              <a:t> de treng til utstillinga.</a:t>
            </a:r>
          </a:p>
          <a:p>
            <a:endParaRPr lang="nb-NO" sz="400" dirty="0"/>
          </a:p>
          <a:p>
            <a:r>
              <a:rPr lang="nb-NO" sz="1100" b="1" dirty="0"/>
              <a:t>Fase 4:</a:t>
            </a:r>
            <a:r>
              <a:rPr lang="nb-NO" sz="1100" dirty="0"/>
              <a:t> Test grafen og modellen, får de </a:t>
            </a:r>
            <a:r>
              <a:rPr lang="nb-NO" sz="1100" dirty="0" err="1"/>
              <a:t>ein</a:t>
            </a:r>
            <a:r>
              <a:rPr lang="nb-NO" sz="1100" dirty="0"/>
              <a:t> modell som </a:t>
            </a:r>
            <a:r>
              <a:rPr lang="nb-NO" sz="1100" dirty="0" err="1"/>
              <a:t>verkar</a:t>
            </a:r>
            <a:r>
              <a:rPr lang="nb-NO" sz="1100" dirty="0"/>
              <a:t> fornuftig? Spør andre i klassen om utstillinga </a:t>
            </a:r>
            <a:r>
              <a:rPr lang="nb-NO" sz="1100" dirty="0" err="1"/>
              <a:t>dykkar</a:t>
            </a:r>
            <a:r>
              <a:rPr lang="nb-NO" sz="1100" dirty="0"/>
              <a:t> er </a:t>
            </a:r>
            <a:r>
              <a:rPr lang="nb-NO" sz="1100" dirty="0" err="1"/>
              <a:t>tydeleg</a:t>
            </a:r>
            <a:r>
              <a:rPr lang="nb-NO" sz="1100" dirty="0"/>
              <a:t> og god.</a:t>
            </a:r>
          </a:p>
          <a:p>
            <a:endParaRPr lang="nb-NO" sz="1100" dirty="0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6ED74BED-89B4-49B8-83FD-841B82E9FF68}"/>
              </a:ext>
            </a:extLst>
          </p:cNvPr>
          <p:cNvSpPr txBox="1"/>
          <p:nvPr/>
        </p:nvSpPr>
        <p:spPr>
          <a:xfrm>
            <a:off x="435349" y="2992100"/>
            <a:ext cx="323761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 dirty="0"/>
              <a:t>Fase 1:</a:t>
            </a:r>
            <a:r>
              <a:rPr lang="nb-NO" sz="1100" dirty="0"/>
              <a:t> Tenk gjerne kva for </a:t>
            </a:r>
            <a:r>
              <a:rPr lang="nb-NO" sz="1100" dirty="0" err="1"/>
              <a:t>nokre</a:t>
            </a:r>
            <a:r>
              <a:rPr lang="nb-NO" sz="1100" dirty="0"/>
              <a:t> data som kan </a:t>
            </a:r>
            <a:r>
              <a:rPr lang="nb-NO" sz="1100" dirty="0" err="1"/>
              <a:t>vere</a:t>
            </a:r>
            <a:r>
              <a:rPr lang="nb-NO" sz="1100" dirty="0"/>
              <a:t> fornuftig å bruke. </a:t>
            </a:r>
            <a:r>
              <a:rPr lang="nb-NO" sz="1100" dirty="0" err="1"/>
              <a:t>Sidan</a:t>
            </a:r>
            <a:r>
              <a:rPr lang="nb-NO" sz="1100" dirty="0"/>
              <a:t> de skal bruke SSB som kjelde for data, må det </a:t>
            </a:r>
            <a:r>
              <a:rPr lang="nb-NO" sz="1100" dirty="0" err="1"/>
              <a:t>vere</a:t>
            </a:r>
            <a:r>
              <a:rPr lang="nb-NO" sz="1100" dirty="0"/>
              <a:t> </a:t>
            </a:r>
            <a:r>
              <a:rPr lang="nb-NO" sz="1100" dirty="0" err="1"/>
              <a:t>eit</a:t>
            </a:r>
            <a:r>
              <a:rPr lang="nb-NO" sz="1100" dirty="0"/>
              <a:t> datasett som </a:t>
            </a:r>
            <a:r>
              <a:rPr lang="nb-NO" sz="1100" dirty="0" err="1"/>
              <a:t>finnest</a:t>
            </a:r>
            <a:r>
              <a:rPr lang="nb-NO" sz="1100" dirty="0"/>
              <a:t> der.</a:t>
            </a:r>
          </a:p>
          <a:p>
            <a:endParaRPr lang="nb-NO" sz="400" dirty="0"/>
          </a:p>
          <a:p>
            <a:r>
              <a:rPr lang="nb-NO" sz="1100" dirty="0"/>
              <a:t>Husk at de skal lage </a:t>
            </a:r>
            <a:r>
              <a:rPr lang="nb-NO" sz="1100" dirty="0" err="1"/>
              <a:t>figurar</a:t>
            </a:r>
            <a:r>
              <a:rPr lang="nb-NO" sz="1100" dirty="0"/>
              <a:t> som illustrerer datasettet til slutt, så det kan </a:t>
            </a:r>
            <a:r>
              <a:rPr lang="nb-NO" sz="1100" dirty="0" err="1"/>
              <a:t>vere</a:t>
            </a:r>
            <a:r>
              <a:rPr lang="nb-NO" sz="1100" dirty="0"/>
              <a:t> lurt å tenke på kva type </a:t>
            </a:r>
            <a:r>
              <a:rPr lang="nb-NO" sz="1100" dirty="0" err="1"/>
              <a:t>figurar</a:t>
            </a:r>
            <a:r>
              <a:rPr lang="nb-NO" sz="1100" dirty="0"/>
              <a:t> som kan passe til datasetta de ser på.</a:t>
            </a:r>
          </a:p>
          <a:p>
            <a:endParaRPr lang="nb-NO" sz="1100" b="1" dirty="0"/>
          </a:p>
          <a:p>
            <a:r>
              <a:rPr lang="nb-NO" sz="1100" b="1" dirty="0"/>
              <a:t>Kan hende kan </a:t>
            </a:r>
            <a:r>
              <a:rPr lang="nb-NO" sz="1100" b="1" dirty="0" err="1"/>
              <a:t>ein</a:t>
            </a:r>
            <a:r>
              <a:rPr lang="nb-NO" sz="1100" b="1" dirty="0"/>
              <a:t> </a:t>
            </a:r>
            <a:r>
              <a:rPr lang="nb-NO" sz="1100" b="1" dirty="0" err="1"/>
              <a:t>smeltande</a:t>
            </a:r>
            <a:r>
              <a:rPr lang="nb-NO" sz="1100" b="1" dirty="0"/>
              <a:t> snømann illustrere utslepp av CO</a:t>
            </a:r>
            <a:r>
              <a:rPr lang="nb-NO" sz="1100" b="1" baseline="-25000" dirty="0"/>
              <a:t>2</a:t>
            </a:r>
            <a:r>
              <a:rPr lang="nb-NO" sz="1100" b="1" dirty="0"/>
              <a:t> eller </a:t>
            </a:r>
            <a:r>
              <a:rPr lang="nb-NO" sz="1100" b="1" dirty="0" err="1"/>
              <a:t>stigande</a:t>
            </a:r>
            <a:r>
              <a:rPr lang="nb-NO" sz="1100" b="1" dirty="0"/>
              <a:t> </a:t>
            </a:r>
            <a:r>
              <a:rPr lang="nb-NO" sz="1100" b="1" dirty="0" err="1"/>
              <a:t>gjennomsnittstemperaturar</a:t>
            </a:r>
            <a:r>
              <a:rPr lang="nb-NO" sz="1100" b="1" dirty="0"/>
              <a:t>?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F7777F11-D5C6-4C55-95E2-73331C264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8854" y="6917807"/>
            <a:ext cx="1530810" cy="1005421"/>
          </a:xfrm>
          <a:prstGeom prst="rect">
            <a:avLst/>
          </a:prstGeom>
        </p:spPr>
      </p:pic>
      <p:cxnSp>
        <p:nvCxnSpPr>
          <p:cNvPr id="13" name="Rett pilkobling 12">
            <a:extLst>
              <a:ext uri="{FF2B5EF4-FFF2-40B4-BE49-F238E27FC236}">
                <a16:creationId xmlns:a16="http://schemas.microsoft.com/office/drawing/2014/main" id="{C9108A78-704C-461B-9706-5AE63B34F1F3}"/>
              </a:ext>
            </a:extLst>
          </p:cNvPr>
          <p:cNvCxnSpPr/>
          <p:nvPr/>
        </p:nvCxnSpPr>
        <p:spPr>
          <a:xfrm>
            <a:off x="2129659" y="7387004"/>
            <a:ext cx="55841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tt pilkobling 17">
            <a:extLst>
              <a:ext uri="{FF2B5EF4-FFF2-40B4-BE49-F238E27FC236}">
                <a16:creationId xmlns:a16="http://schemas.microsoft.com/office/drawing/2014/main" id="{B9EBAACD-E15E-456F-BF35-52ACE80AAE9A}"/>
              </a:ext>
            </a:extLst>
          </p:cNvPr>
          <p:cNvCxnSpPr>
            <a:cxnSpLocks/>
          </p:cNvCxnSpPr>
          <p:nvPr/>
        </p:nvCxnSpPr>
        <p:spPr>
          <a:xfrm>
            <a:off x="4397463" y="7493300"/>
            <a:ext cx="643263" cy="10444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tt pilkobling 18">
            <a:extLst>
              <a:ext uri="{FF2B5EF4-FFF2-40B4-BE49-F238E27FC236}">
                <a16:creationId xmlns:a16="http://schemas.microsoft.com/office/drawing/2014/main" id="{C346A68D-E93A-4723-A689-E4B6A5F6EE50}"/>
              </a:ext>
            </a:extLst>
          </p:cNvPr>
          <p:cNvCxnSpPr>
            <a:cxnSpLocks/>
          </p:cNvCxnSpPr>
          <p:nvPr/>
        </p:nvCxnSpPr>
        <p:spPr>
          <a:xfrm flipV="1">
            <a:off x="4382095" y="6785002"/>
            <a:ext cx="697051" cy="60200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922203-456B-4E35-81C3-F2DEF989C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2</a:t>
            </a:fld>
            <a:endParaRPr lang="nb-NO"/>
          </a:p>
        </p:txBody>
      </p:sp>
      <p:pic>
        <p:nvPicPr>
          <p:cNvPr id="11" name="Bilde 10" descr="Et bilde som inneholder dekorert&#10;&#10;Automatisk generert beskrivelse">
            <a:extLst>
              <a:ext uri="{FF2B5EF4-FFF2-40B4-BE49-F238E27FC236}">
                <a16:creationId xmlns:a16="http://schemas.microsoft.com/office/drawing/2014/main" id="{0A51D847-3A81-447D-A1D1-867C1A35A4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602" y="3052357"/>
            <a:ext cx="2541770" cy="1695361"/>
          </a:xfrm>
          <a:prstGeom prst="rect">
            <a:avLst/>
          </a:prstGeom>
        </p:spPr>
      </p:pic>
      <p:pic>
        <p:nvPicPr>
          <p:cNvPr id="15" name="Bilde 14" descr="Et bilde som inneholder utklipp&#10;&#10;Automatisk generert beskrivelse">
            <a:extLst>
              <a:ext uri="{FF2B5EF4-FFF2-40B4-BE49-F238E27FC236}">
                <a16:creationId xmlns:a16="http://schemas.microsoft.com/office/drawing/2014/main" id="{955F6F88-776A-4EF4-95A1-32FB691199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279" y="155172"/>
            <a:ext cx="1232896" cy="641886"/>
          </a:xfrm>
          <a:prstGeom prst="rect">
            <a:avLst/>
          </a:prstGeom>
        </p:spPr>
      </p:pic>
      <p:pic>
        <p:nvPicPr>
          <p:cNvPr id="17" name="Bilde 16" descr="Et bilde som inneholder tekst, utklipp, servise&#10;&#10;Automatisk generert beskrivelse">
            <a:extLst>
              <a:ext uri="{FF2B5EF4-FFF2-40B4-BE49-F238E27FC236}">
                <a16:creationId xmlns:a16="http://schemas.microsoft.com/office/drawing/2014/main" id="{EFAC0227-A83F-48C4-A1B1-119C59E438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61" y="6955798"/>
            <a:ext cx="1529097" cy="862411"/>
          </a:xfrm>
          <a:prstGeom prst="rect">
            <a:avLst/>
          </a:prstGeom>
        </p:spPr>
      </p:pic>
      <p:pic>
        <p:nvPicPr>
          <p:cNvPr id="21" name="Bilde 20" descr="Et bilde som inneholder granateple&#10;&#10;Automatisk generert beskrivelse">
            <a:extLst>
              <a:ext uri="{FF2B5EF4-FFF2-40B4-BE49-F238E27FC236}">
                <a16:creationId xmlns:a16="http://schemas.microsoft.com/office/drawing/2014/main" id="{4180F8C9-272B-47B9-99D8-FC84B3912B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418" y="6339780"/>
            <a:ext cx="697051" cy="697051"/>
          </a:xfrm>
          <a:prstGeom prst="rect">
            <a:avLst/>
          </a:prstGeom>
        </p:spPr>
      </p:pic>
      <p:pic>
        <p:nvPicPr>
          <p:cNvPr id="25" name="Bilde 24" descr="Et bilde som inneholder slips, har på seg, skjorte, lukk&#10;&#10;Automatisk generert beskrivelse">
            <a:extLst>
              <a:ext uri="{FF2B5EF4-FFF2-40B4-BE49-F238E27FC236}">
                <a16:creationId xmlns:a16="http://schemas.microsoft.com/office/drawing/2014/main" id="{71C9F7BB-D7DF-46D4-923A-1F232A0579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3" y="7076525"/>
            <a:ext cx="1460800" cy="102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9995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B2B349DD0DF7E4E8089C5D8EAF3A394" ma:contentTypeVersion="27" ma:contentTypeDescription="Opprett et nytt dokument." ma:contentTypeScope="" ma:versionID="e645ad07474aa427203028c883b379c2">
  <xsd:schema xmlns:xsd="http://www.w3.org/2001/XMLSchema" xmlns:xs="http://www.w3.org/2001/XMLSchema" xmlns:p="http://schemas.microsoft.com/office/2006/metadata/properties" xmlns:ns3="285d13ab-30c6-49f8-8756-d82b97344fc4" xmlns:ns4="e7edbe82-fed3-4e3f-9446-c6542b3d00d2" targetNamespace="http://schemas.microsoft.com/office/2006/metadata/properties" ma:root="true" ma:fieldsID="72272ba45de3da5dc7018043b44d9d3d" ns3:_="" ns4:_="">
    <xsd:import namespace="285d13ab-30c6-49f8-8756-d82b97344fc4"/>
    <xsd:import namespace="e7edbe82-fed3-4e3f-9446-c6542b3d00d2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Templates" minOccurs="0"/>
                <xsd:element ref="ns3:CultureName" minOccurs="0"/>
                <xsd:element ref="ns3:Self_Registration_Enabled0" minOccurs="0"/>
                <xsd:element ref="ns3:Has_Teacher_Only_SectionGroup" minOccurs="0"/>
                <xsd:element ref="ns3:Is_Collaboration_Space_Locked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5d13ab-30c6-49f8-8756-d82b97344fc4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Owner" ma:index="1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1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2" nillable="true" ma:displayName="App Version" ma:internalName="AppVersion">
      <xsd:simpleType>
        <xsd:restriction base="dms:Text"/>
      </xsd:simpleType>
    </xsd:element>
    <xsd:element name="Teachers" ma:index="13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4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5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6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17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18" nillable="true" ma:displayName="Self_Registration_Enabled" ma:internalName="Self_Registration_Enabled">
      <xsd:simpleType>
        <xsd:restriction base="dms:Boolean"/>
      </xsd:simpleType>
    </xsd:element>
    <xsd:element name="MediaServiceMetadata" ma:index="2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5" nillable="true" ma:displayName="MediaServiceAutoTags" ma:description="" ma:internalName="MediaServiceAutoTags" ma:readOnly="true">
      <xsd:simpleType>
        <xsd:restriction base="dms:Text"/>
      </xsd:simpleType>
    </xsd:element>
    <xsd:element name="Templates" ma:index="26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27" nillable="true" ma:displayName="Culture Name" ma:internalName="CultureName">
      <xsd:simpleType>
        <xsd:restriction base="dms:Text"/>
      </xsd:simpleType>
    </xsd:element>
    <xsd:element name="Self_Registration_Enabled0" ma:index="28" nillable="true" ma:displayName="Self Registration Enabled" ma:internalName="Self_Registration_Enabled0">
      <xsd:simpleType>
        <xsd:restriction base="dms:Boolean"/>
      </xsd:simpleType>
    </xsd:element>
    <xsd:element name="Has_Teacher_Only_SectionGroup" ma:index="29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0" nillable="true" ma:displayName="Is Collaboration Space Locked" ma:internalName="Is_Collaboration_Space_Locked">
      <xsd:simpleType>
        <xsd:restriction base="dms:Boolean"/>
      </xsd:simpleType>
    </xsd:element>
    <xsd:element name="MediaServiceLocation" ma:index="31" nillable="true" ma:displayName="MediaServiceLocation" ma:internalName="MediaServiceLocation" ma:readOnly="true">
      <xsd:simpleType>
        <xsd:restriction base="dms:Text"/>
      </xsd:simpleType>
    </xsd:element>
    <xsd:element name="MediaServiceOCR" ma:index="3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edbe82-fed3-4e3f-9446-c6542b3d00d2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Del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ingsdetaljer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Hash for deling av tips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bookType xmlns="285d13ab-30c6-49f8-8756-d82b97344fc4" xsi:nil="true"/>
    <Students xmlns="285d13ab-30c6-49f8-8756-d82b97344fc4">
      <UserInfo>
        <DisplayName/>
        <AccountId xsi:nil="true"/>
        <AccountType/>
      </UserInfo>
    </Students>
    <CultureName xmlns="285d13ab-30c6-49f8-8756-d82b97344fc4" xsi:nil="true"/>
    <Self_Registration_Enabled xmlns="285d13ab-30c6-49f8-8756-d82b97344fc4" xsi:nil="true"/>
    <FolderType xmlns="285d13ab-30c6-49f8-8756-d82b97344fc4" xsi:nil="true"/>
    <Student_Groups xmlns="285d13ab-30c6-49f8-8756-d82b97344fc4">
      <UserInfo>
        <DisplayName/>
        <AccountId xsi:nil="true"/>
        <AccountType/>
      </UserInfo>
    </Student_Groups>
    <Self_Registration_Enabled0 xmlns="285d13ab-30c6-49f8-8756-d82b97344fc4" xsi:nil="true"/>
    <Invited_Teachers xmlns="285d13ab-30c6-49f8-8756-d82b97344fc4" xsi:nil="true"/>
    <DefaultSectionNames xmlns="285d13ab-30c6-49f8-8756-d82b97344fc4" xsi:nil="true"/>
    <Is_Collaboration_Space_Locked xmlns="285d13ab-30c6-49f8-8756-d82b97344fc4" xsi:nil="true"/>
    <Templates xmlns="285d13ab-30c6-49f8-8756-d82b97344fc4" xsi:nil="true"/>
    <Has_Teacher_Only_SectionGroup xmlns="285d13ab-30c6-49f8-8756-d82b97344fc4" xsi:nil="true"/>
    <AppVersion xmlns="285d13ab-30c6-49f8-8756-d82b97344fc4" xsi:nil="true"/>
    <Invited_Students xmlns="285d13ab-30c6-49f8-8756-d82b97344fc4" xsi:nil="true"/>
    <Owner xmlns="285d13ab-30c6-49f8-8756-d82b97344fc4">
      <UserInfo>
        <DisplayName/>
        <AccountId xsi:nil="true"/>
        <AccountType/>
      </UserInfo>
    </Owner>
    <Teachers xmlns="285d13ab-30c6-49f8-8756-d82b97344fc4">
      <UserInfo>
        <DisplayName/>
        <AccountId xsi:nil="true"/>
        <AccountType/>
      </UserInfo>
    </Teachers>
  </documentManagement>
</p:properties>
</file>

<file path=customXml/itemProps1.xml><?xml version="1.0" encoding="utf-8"?>
<ds:datastoreItem xmlns:ds="http://schemas.openxmlformats.org/officeDocument/2006/customXml" ds:itemID="{F41F102E-35CA-4D54-AA7B-DE697C0D0C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C4B04C6-7D93-4D91-BDB7-5AA5A84EB3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5d13ab-30c6-49f8-8756-d82b97344fc4"/>
    <ds:schemaRef ds:uri="e7edbe82-fed3-4e3f-9446-c6542b3d00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00BA4E2-F0CF-4983-9E81-623E710CD513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285d13ab-30c6-49f8-8756-d82b97344fc4"/>
    <ds:schemaRef ds:uri="http://purl.org/dc/terms/"/>
    <ds:schemaRef ds:uri="http://schemas.openxmlformats.org/package/2006/metadata/core-properties"/>
    <ds:schemaRef ds:uri="e7edbe82-fed3-4e3f-9446-c6542b3d00d2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478442</TotalTime>
  <Words>563</Words>
  <Application>Microsoft Macintosh PowerPoint</Application>
  <PresentationFormat>A4 Paper (210x297 mm)</PresentationFormat>
  <Paragraphs>33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Office-tema</vt:lpstr>
      <vt:lpstr>Opplegg 26 - Laste ned data frå statistisk sentralbyrå</vt:lpstr>
      <vt:lpstr>Lag figurar som illustrerer dataa du bruker  - Bruk statistikk frå SSB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Førsteutkast til GAN Aschehoug-opplegg</dc:title>
  <dc:creator>Ellen Egeland Flø</dc:creator>
  <cp:lastModifiedBy>Simen Stafseng</cp:lastModifiedBy>
  <cp:revision>1497</cp:revision>
  <dcterms:created xsi:type="dcterms:W3CDTF">2018-11-04T16:46:19Z</dcterms:created>
  <dcterms:modified xsi:type="dcterms:W3CDTF">2021-11-10T11:37:50Z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0x0101000B2B349DD0DF7E4E8089C5D8EAF3A394</vt:lpwstr>
  </property>
</Properties>
</file>