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7"/>
  </p:notesMasterIdLst>
  <p:sldIdLst>
    <p:sldId id="474" r:id="rId5"/>
    <p:sldId id="434"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en Egeland Flø" initials="EEF" lastIdx="1" clrIdx="0">
    <p:extLst>
      <p:ext uri="{19B8F6BF-5375-455C-9EA6-DF929625EA0E}">
        <p15:presenceInfo xmlns:p15="http://schemas.microsoft.com/office/powerpoint/2012/main" userId="Ellen Egeland Flø"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1E0AE"/>
    <a:srgbClr val="74E392"/>
    <a:srgbClr val="008080"/>
    <a:srgbClr val="03AA74"/>
    <a:srgbClr val="5EAA80"/>
    <a:srgbClr val="ECF6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iddels stil 2 – uthev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37" autoAdjust="0"/>
    <p:restoredTop sz="94660"/>
  </p:normalViewPr>
  <p:slideViewPr>
    <p:cSldViewPr snapToGrid="0">
      <p:cViewPr varScale="1">
        <p:scale>
          <a:sx n="89" d="100"/>
          <a:sy n="89" d="100"/>
        </p:scale>
        <p:origin x="3456" y="168"/>
      </p:cViewPr>
      <p:guideLst/>
    </p:cSldViewPr>
  </p:slideViewPr>
  <p:notesTextViewPr>
    <p:cViewPr>
      <p:scale>
        <a:sx n="1" d="1"/>
        <a:sy n="1" d="1"/>
      </p:scale>
      <p:origin x="0" y="0"/>
    </p:cViewPr>
  </p:notesTextViewPr>
  <p:sorterViewPr>
    <p:cViewPr>
      <p:scale>
        <a:sx n="100" d="100"/>
        <a:sy n="100" d="100"/>
      </p:scale>
      <p:origin x="0" y="-8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A20AAA-71AC-4A1D-B3A0-288BC45B5EF0}" type="datetimeFigureOut">
              <a:rPr lang="nb-NO" smtClean="0"/>
              <a:t>10.11.2021</a:t>
            </a:fld>
            <a:endParaRPr lang="nb-NO"/>
          </a:p>
        </p:txBody>
      </p:sp>
      <p:sp>
        <p:nvSpPr>
          <p:cNvPr id="4" name="Plassholder for lysbil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068D05-0525-4061-82E5-5DFEF8E54F05}" type="slidenum">
              <a:rPr lang="nb-NO" smtClean="0"/>
              <a:t>‹#›</a:t>
            </a:fld>
            <a:endParaRPr lang="nb-NO"/>
          </a:p>
        </p:txBody>
      </p:sp>
    </p:spTree>
    <p:extLst>
      <p:ext uri="{BB962C8B-B14F-4D97-AF65-F5344CB8AC3E}">
        <p14:creationId xmlns:p14="http://schemas.microsoft.com/office/powerpoint/2010/main" val="3232938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b-NO"/>
              <a:t>Klikk for å redigere tittelstil</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2B7FC603-7401-4A32-82F0-8813D1F68362}"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4021308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7244717-8912-4BD0-901C-539D32409BB9}"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399425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6BAB75A3-C966-421D-A058-9597AF80017B}"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58627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57BBA7A6-8F18-4A2B-AB95-01174CA087CF}"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3932973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b-NO"/>
              <a:t>Klikk for å redigere tittelstil</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4CC9F4C0-F006-477E-9969-BD308BDBF7E7}" type="datetime1">
              <a:rPr lang="nb-NO" smtClean="0"/>
              <a:t>10.11.2021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039713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D3EB738D-0748-4DF6-9385-02C30FADB6B1}" type="datetime1">
              <a:rPr lang="nb-NO" smtClean="0"/>
              <a:t>10.11.2021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2229946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b-NO"/>
              <a:t>Klikk for å redigere tittelstil</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Rediger tekststiler i malen</a:t>
            </a:r>
          </a:p>
        </p:txBody>
      </p:sp>
      <p:sp>
        <p:nvSpPr>
          <p:cNvPr id="4" name="Content Placeholder 3"/>
          <p:cNvSpPr>
            <a:spLocks noGrp="1"/>
          </p:cNvSpPr>
          <p:nvPr>
            <p:ph sz="half" idx="2"/>
          </p:nvPr>
        </p:nvSpPr>
        <p:spPr>
          <a:xfrm>
            <a:off x="472381" y="3618442"/>
            <a:ext cx="2901255" cy="532218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Rediger tekststiler i malen</a:t>
            </a:r>
          </a:p>
        </p:txBody>
      </p:sp>
      <p:sp>
        <p:nvSpPr>
          <p:cNvPr id="6" name="Content Placeholder 5"/>
          <p:cNvSpPr>
            <a:spLocks noGrp="1"/>
          </p:cNvSpPr>
          <p:nvPr>
            <p:ph sz="quarter" idx="4"/>
          </p:nvPr>
        </p:nvSpPr>
        <p:spPr>
          <a:xfrm>
            <a:off x="3471863" y="3618442"/>
            <a:ext cx="2915543" cy="532218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7600DFB6-812E-4855-8CBD-F502418EB257}" type="datetime1">
              <a:rPr lang="nb-NO" smtClean="0"/>
              <a:t>10.11.2021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945947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642D9ED0-2390-4A20-865F-D260A12F872E}" type="datetime1">
              <a:rPr lang="nb-NO" smtClean="0"/>
              <a:t>10.11.2021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907844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AC629-7052-4F6D-AB30-13A06FED4062}" type="datetime1">
              <a:rPr lang="nb-NO" smtClean="0"/>
              <a:t>10.11.2021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85641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Rediger tekststiler i malen</a:t>
            </a:r>
          </a:p>
        </p:txBody>
      </p:sp>
      <p:sp>
        <p:nvSpPr>
          <p:cNvPr id="5" name="Date Placeholder 4"/>
          <p:cNvSpPr>
            <a:spLocks noGrp="1"/>
          </p:cNvSpPr>
          <p:nvPr>
            <p:ph type="dt" sz="half" idx="10"/>
          </p:nvPr>
        </p:nvSpPr>
        <p:spPr/>
        <p:txBody>
          <a:bodyPr/>
          <a:lstStyle/>
          <a:p>
            <a:fld id="{442F1E48-A005-48CA-BC11-8A1B79F79ED9}" type="datetime1">
              <a:rPr lang="nb-NO" smtClean="0"/>
              <a:t>10.11.2021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194925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b-NO"/>
              <a:t>Klikk på ikonet for å legge til et bilde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Rediger tekststiler i malen</a:t>
            </a:r>
          </a:p>
        </p:txBody>
      </p:sp>
      <p:sp>
        <p:nvSpPr>
          <p:cNvPr id="5" name="Date Placeholder 4"/>
          <p:cNvSpPr>
            <a:spLocks noGrp="1"/>
          </p:cNvSpPr>
          <p:nvPr>
            <p:ph type="dt" sz="half" idx="10"/>
          </p:nvPr>
        </p:nvSpPr>
        <p:spPr/>
        <p:txBody>
          <a:bodyPr/>
          <a:lstStyle/>
          <a:p>
            <a:fld id="{54F355CE-444A-462B-B545-D05FD5A80EA7}" type="datetime1">
              <a:rPr lang="nb-NO" smtClean="0"/>
              <a:t>10.11.2021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BCDA449-1FD9-4B7A-9E85-B244E6DC9C56}" type="slidenum">
              <a:rPr lang="nb-NO" smtClean="0"/>
              <a:t>‹#›</a:t>
            </a:fld>
            <a:endParaRPr lang="nb-NO"/>
          </a:p>
        </p:txBody>
      </p:sp>
    </p:spTree>
    <p:extLst>
      <p:ext uri="{BB962C8B-B14F-4D97-AF65-F5344CB8AC3E}">
        <p14:creationId xmlns:p14="http://schemas.microsoft.com/office/powerpoint/2010/main" val="398449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4D829CD-4287-478E-BC9B-33B488E248AF}" type="datetime1">
              <a:rPr lang="nb-NO" smtClean="0"/>
              <a:t>10.11.2021</a:t>
            </a:fld>
            <a:endParaRPr lang="nb-NO"/>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BCDA449-1FD9-4B7A-9E85-B244E6DC9C56}" type="slidenum">
              <a:rPr lang="nb-NO" smtClean="0"/>
              <a:t>‹#›</a:t>
            </a:fld>
            <a:endParaRPr lang="nb-NO"/>
          </a:p>
        </p:txBody>
      </p:sp>
    </p:spTree>
    <p:extLst>
      <p:ext uri="{BB962C8B-B14F-4D97-AF65-F5344CB8AC3E}">
        <p14:creationId xmlns:p14="http://schemas.microsoft.com/office/powerpoint/2010/main" val="19338693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8" Type="http://schemas.openxmlformats.org/officeDocument/2006/relationships/image" Target="../media/image561.png"/><Relationship Id="rId3" Type="http://schemas.openxmlformats.org/officeDocument/2006/relationships/image" Target="../media/image16.png"/><Relationship Id="rId21" Type="http://schemas.openxmlformats.org/officeDocument/2006/relationships/image" Target="../media/image3.png"/><Relationship Id="rId2" Type="http://schemas.openxmlformats.org/officeDocument/2006/relationships/image" Target="../media/image1.jpg"/><Relationship Id="rId20" Type="http://schemas.openxmlformats.org/officeDocument/2006/relationships/image" Target="../media/image562.png"/><Relationship Id="rId1" Type="http://schemas.openxmlformats.org/officeDocument/2006/relationships/slideLayout" Target="../slideLayouts/slideLayout2.xml"/><Relationship Id="rId19"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ssb.no/statbank/" TargetMode="Externa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Bilde 15" descr="Et bilde som inneholder mynt&#10;&#10;Automatisk generert beskrivelse">
            <a:extLst>
              <a:ext uri="{FF2B5EF4-FFF2-40B4-BE49-F238E27FC236}">
                <a16:creationId xmlns:a16="http://schemas.microsoft.com/office/drawing/2014/main" id="{1A417239-4F60-4626-ACFA-7032658B1F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4976" y="-29155"/>
            <a:ext cx="1181747" cy="699594"/>
          </a:xfrm>
          <a:prstGeom prst="rect">
            <a:avLst/>
          </a:prstGeom>
        </p:spPr>
      </p:pic>
      <p:sp>
        <p:nvSpPr>
          <p:cNvPr id="2" name="Tittel 1">
            <a:extLst>
              <a:ext uri="{FF2B5EF4-FFF2-40B4-BE49-F238E27FC236}">
                <a16:creationId xmlns:a16="http://schemas.microsoft.com/office/drawing/2014/main" id="{5F9A69EF-20E2-4B6F-887B-DC030EB84079}"/>
              </a:ext>
            </a:extLst>
          </p:cNvPr>
          <p:cNvSpPr>
            <a:spLocks noGrp="1"/>
          </p:cNvSpPr>
          <p:nvPr>
            <p:ph type="title"/>
          </p:nvPr>
        </p:nvSpPr>
        <p:spPr>
          <a:xfrm>
            <a:off x="471488" y="192174"/>
            <a:ext cx="5479040" cy="585562"/>
          </a:xfrm>
        </p:spPr>
        <p:txBody>
          <a:bodyPr>
            <a:normAutofit/>
          </a:bodyPr>
          <a:lstStyle/>
          <a:p>
            <a:r>
              <a:rPr lang="nb-NO" sz="3200" dirty="0"/>
              <a:t>Opplegg 27 - Personlig økonomi</a:t>
            </a:r>
          </a:p>
        </p:txBody>
      </p:sp>
      <p:sp>
        <p:nvSpPr>
          <p:cNvPr id="4" name="TekstSylinder 3">
            <a:extLst>
              <a:ext uri="{FF2B5EF4-FFF2-40B4-BE49-F238E27FC236}">
                <a16:creationId xmlns:a16="http://schemas.microsoft.com/office/drawing/2014/main" id="{E8CA7EA0-B781-45FC-8097-33BBFE6EB09E}"/>
              </a:ext>
            </a:extLst>
          </p:cNvPr>
          <p:cNvSpPr txBox="1"/>
          <p:nvPr/>
        </p:nvSpPr>
        <p:spPr>
          <a:xfrm>
            <a:off x="477299" y="807280"/>
            <a:ext cx="5883991" cy="430887"/>
          </a:xfrm>
          <a:prstGeom prst="rect">
            <a:avLst/>
          </a:prstGeom>
          <a:noFill/>
        </p:spPr>
        <p:txBody>
          <a:bodyPr wrap="square" rtlCol="0">
            <a:spAutoFit/>
          </a:bodyPr>
          <a:lstStyle/>
          <a:p>
            <a:r>
              <a:rPr lang="nb-NO" sz="1100" dirty="0"/>
              <a:t>Personlig økonomi handler om de pengene folk tjener, låner og bruker på forskjellige varer og tjenester, og større ting som bolig og bil. Her kommer en liten forklaring på noen viktige begreper.</a:t>
            </a:r>
          </a:p>
        </p:txBody>
      </p:sp>
      <p:sp>
        <p:nvSpPr>
          <p:cNvPr id="11" name="TekstSylinder 10">
            <a:extLst>
              <a:ext uri="{FF2B5EF4-FFF2-40B4-BE49-F238E27FC236}">
                <a16:creationId xmlns:a16="http://schemas.microsoft.com/office/drawing/2014/main" id="{BD4083F4-FC51-438B-BE9C-A78417AD5834}"/>
              </a:ext>
            </a:extLst>
          </p:cNvPr>
          <p:cNvSpPr txBox="1"/>
          <p:nvPr/>
        </p:nvSpPr>
        <p:spPr>
          <a:xfrm>
            <a:off x="460218" y="7656503"/>
            <a:ext cx="3859119" cy="2123658"/>
          </a:xfrm>
          <a:prstGeom prst="rect">
            <a:avLst/>
          </a:prstGeom>
          <a:noFill/>
          <a:ln>
            <a:solidFill>
              <a:schemeClr val="tx1"/>
            </a:solidFill>
          </a:ln>
        </p:spPr>
        <p:txBody>
          <a:bodyPr wrap="square" rtlCol="0">
            <a:spAutoFit/>
          </a:bodyPr>
          <a:lstStyle/>
          <a:p>
            <a:r>
              <a:rPr lang="nb-NO" sz="1100" b="1" dirty="0"/>
              <a:t>Diskusjonsoppgaver</a:t>
            </a:r>
            <a:endParaRPr lang="nb-NO" sz="1100" dirty="0"/>
          </a:p>
          <a:p>
            <a:pPr marL="228600" indent="-228600">
              <a:buFont typeface="+mj-lt"/>
              <a:buAutoNum type="arabicPeriod"/>
            </a:pPr>
            <a:r>
              <a:rPr lang="nb-NO" sz="1100" dirty="0"/>
              <a:t>Grafen til høyre viser høyden til en solsikke som funksjon av antall dager etter den ble satt ut.</a:t>
            </a:r>
          </a:p>
          <a:p>
            <a:pPr marL="685800" lvl="1" indent="-228600">
              <a:buFont typeface="+mj-lt"/>
              <a:buAutoNum type="alphaLcParenR"/>
            </a:pPr>
            <a:r>
              <a:rPr lang="nb-NO" sz="1100" dirty="0"/>
              <a:t>Hva er funksjonsuttrykket for denne grafen?</a:t>
            </a:r>
          </a:p>
          <a:p>
            <a:pPr marL="685800" lvl="1" indent="-228600">
              <a:buFont typeface="+mj-lt"/>
              <a:buAutoNum type="alphaLcParenR"/>
            </a:pPr>
            <a:r>
              <a:rPr lang="nb-NO" sz="1100" dirty="0"/>
              <a:t>Hva betyr stigningstallet for denne grafen?</a:t>
            </a:r>
          </a:p>
          <a:p>
            <a:pPr marL="685800" lvl="1" indent="-228600">
              <a:buFont typeface="+mj-lt"/>
              <a:buAutoNum type="alphaLcParenR"/>
            </a:pPr>
            <a:r>
              <a:rPr lang="nb-NO" sz="1100" dirty="0"/>
              <a:t>For hvilke x-verdier tror du denne grafen stemmer med målingene?</a:t>
            </a:r>
          </a:p>
          <a:p>
            <a:pPr marL="228600" indent="-228600">
              <a:buFont typeface="+mj-lt"/>
              <a:buAutoNum type="arabicPeriod"/>
            </a:pPr>
            <a:r>
              <a:rPr lang="nb-NO" sz="1100" dirty="0"/>
              <a:t>Hva betyr det at en graf har negativt stigningstall?</a:t>
            </a:r>
          </a:p>
          <a:p>
            <a:pPr marL="228600" indent="-228600">
              <a:buFont typeface="+mj-lt"/>
              <a:buAutoNum type="arabicPeriod"/>
            </a:pPr>
            <a:r>
              <a:rPr lang="nb-NO" sz="1100" dirty="0"/>
              <a:t>En lineær graf viser antall firere som en funksjon av antall terningkast. </a:t>
            </a:r>
          </a:p>
          <a:p>
            <a:pPr marL="685800" lvl="1" indent="-228600">
              <a:buFont typeface="+mj-lt"/>
              <a:buAutoNum type="alphaLcParenR"/>
            </a:pPr>
            <a:r>
              <a:rPr lang="nb-NO" sz="1100" dirty="0"/>
              <a:t>Hva blir stigningstallet (for store x-verdier)?</a:t>
            </a:r>
          </a:p>
          <a:p>
            <a:pPr marL="685800" lvl="1" indent="-228600">
              <a:buFont typeface="+mj-lt"/>
              <a:buAutoNum type="alphaLcParenR"/>
            </a:pPr>
            <a:r>
              <a:rPr lang="nb-NO" sz="1100" dirty="0"/>
              <a:t>Hva betyr stigningstallet for denne grafen?</a:t>
            </a:r>
          </a:p>
        </p:txBody>
      </p:sp>
      <p:sp>
        <p:nvSpPr>
          <p:cNvPr id="12" name="TekstSylinder 11">
            <a:extLst>
              <a:ext uri="{FF2B5EF4-FFF2-40B4-BE49-F238E27FC236}">
                <a16:creationId xmlns:a16="http://schemas.microsoft.com/office/drawing/2014/main" id="{D6C904C7-1745-486E-BFB7-7BA317575369}"/>
              </a:ext>
            </a:extLst>
          </p:cNvPr>
          <p:cNvSpPr txBox="1"/>
          <p:nvPr/>
        </p:nvSpPr>
        <p:spPr>
          <a:xfrm>
            <a:off x="353683" y="3162162"/>
            <a:ext cx="6213372" cy="369332"/>
          </a:xfrm>
          <a:prstGeom prst="rect">
            <a:avLst/>
          </a:prstGeom>
          <a:noFill/>
        </p:spPr>
        <p:txBody>
          <a:bodyPr wrap="square" rtlCol="0">
            <a:spAutoFit/>
          </a:bodyPr>
          <a:lstStyle/>
          <a:p>
            <a:r>
              <a:rPr lang="nb-NO" dirty="0"/>
              <a:t>____________________________________________________</a:t>
            </a:r>
          </a:p>
        </p:txBody>
      </p:sp>
      <p:sp>
        <p:nvSpPr>
          <p:cNvPr id="13" name="TekstSylinder 12">
            <a:extLst>
              <a:ext uri="{FF2B5EF4-FFF2-40B4-BE49-F238E27FC236}">
                <a16:creationId xmlns:a16="http://schemas.microsoft.com/office/drawing/2014/main" id="{13F7075D-6D50-44CC-A627-7A963D80A1C5}"/>
              </a:ext>
            </a:extLst>
          </p:cNvPr>
          <p:cNvSpPr txBox="1"/>
          <p:nvPr/>
        </p:nvSpPr>
        <p:spPr>
          <a:xfrm>
            <a:off x="878519" y="3502355"/>
            <a:ext cx="4710966" cy="369332"/>
          </a:xfrm>
          <a:prstGeom prst="rect">
            <a:avLst/>
          </a:prstGeom>
          <a:noFill/>
        </p:spPr>
        <p:txBody>
          <a:bodyPr wrap="square" rtlCol="0">
            <a:spAutoFit/>
          </a:bodyPr>
          <a:lstStyle/>
          <a:p>
            <a:pPr algn="ctr"/>
            <a:r>
              <a:rPr lang="nb-NO" dirty="0"/>
              <a:t>Stigningstall til lineære funksjoner</a:t>
            </a:r>
          </a:p>
        </p:txBody>
      </p:sp>
      <mc:AlternateContent xmlns:mc="http://schemas.openxmlformats.org/markup-compatibility/2006" xmlns:a14="http://schemas.microsoft.com/office/drawing/2010/main">
        <mc:Choice Requires="a14">
          <p:sp>
            <p:nvSpPr>
              <p:cNvPr id="14" name="TekstSylinder 13">
                <a:extLst>
                  <a:ext uri="{FF2B5EF4-FFF2-40B4-BE49-F238E27FC236}">
                    <a16:creationId xmlns:a16="http://schemas.microsoft.com/office/drawing/2014/main" id="{7851C07C-5C17-4105-A9C6-F39B313FACF5}"/>
                  </a:ext>
                </a:extLst>
              </p:cNvPr>
              <p:cNvSpPr txBox="1"/>
              <p:nvPr/>
            </p:nvSpPr>
            <p:spPr>
              <a:xfrm>
                <a:off x="3203433" y="3932007"/>
                <a:ext cx="3194347" cy="1631216"/>
              </a:xfrm>
              <a:prstGeom prst="rect">
                <a:avLst/>
              </a:prstGeom>
              <a:noFill/>
            </p:spPr>
            <p:txBody>
              <a:bodyPr wrap="square" rtlCol="0">
                <a:spAutoFit/>
              </a:bodyPr>
              <a:lstStyle/>
              <a:p>
                <a:r>
                  <a:rPr lang="nb-NO" sz="1100" dirty="0"/>
                  <a:t>Denne lineære grafen viser strekningen en bil har kjørt, som funksjon av tiden den bruker. Vi skal finne funksjonsuttrykket til grafen. </a:t>
                </a:r>
              </a:p>
              <a:p>
                <a:endParaRPr lang="nb-NO" sz="400" dirty="0"/>
              </a:p>
              <a:p>
                <a:r>
                  <a:rPr lang="nb-NO" sz="1100" dirty="0"/>
                  <a:t>Alle lineære funksjoner kan skrives på formen</a:t>
                </a:r>
              </a:p>
              <a:p>
                <a:endParaRPr lang="nb-NO" sz="400" dirty="0"/>
              </a:p>
              <a:p>
                <a:pPr algn="ct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𝑓</m:t>
                      </m:r>
                      <m:d>
                        <m:dPr>
                          <m:ctrlPr>
                            <a:rPr lang="nb-NO" sz="1100" b="0" i="1" smtClean="0">
                              <a:latin typeface="Cambria Math" panose="02040503050406030204" pitchFamily="18" charset="0"/>
                            </a:rPr>
                          </m:ctrlPr>
                        </m:dPr>
                        <m:e>
                          <m:r>
                            <a:rPr lang="nb-NO" sz="1100" b="0" i="1" smtClean="0">
                              <a:latin typeface="Cambria Math" panose="02040503050406030204" pitchFamily="18" charset="0"/>
                            </a:rPr>
                            <m:t>𝑥</m:t>
                          </m:r>
                        </m:e>
                      </m:d>
                      <m:r>
                        <a:rPr lang="nb-NO" sz="1100" b="0" i="1" smtClean="0">
                          <a:latin typeface="Cambria Math" panose="02040503050406030204" pitchFamily="18" charset="0"/>
                        </a:rPr>
                        <m:t>=</m:t>
                      </m:r>
                      <m:r>
                        <a:rPr lang="nb-NO" sz="1100" b="0" i="1" smtClean="0">
                          <a:latin typeface="Cambria Math" panose="02040503050406030204" pitchFamily="18" charset="0"/>
                        </a:rPr>
                        <m:t>𝑎</m:t>
                      </m:r>
                      <m:r>
                        <a:rPr lang="nb-NO" sz="1100" b="0" i="1" smtClean="0">
                          <a:latin typeface="Cambria Math" panose="02040503050406030204" pitchFamily="18" charset="0"/>
                          <a:ea typeface="Cambria Math" panose="02040503050406030204" pitchFamily="18" charset="0"/>
                        </a:rPr>
                        <m:t>∙</m:t>
                      </m:r>
                      <m:r>
                        <a:rPr lang="nb-NO" sz="1100" b="0" i="1" smtClean="0">
                          <a:latin typeface="Cambria Math" panose="02040503050406030204" pitchFamily="18" charset="0"/>
                        </a:rPr>
                        <m:t>𝑥</m:t>
                      </m:r>
                      <m:r>
                        <a:rPr lang="nb-NO" sz="1100" b="0" i="1" smtClean="0">
                          <a:latin typeface="Cambria Math" panose="02040503050406030204" pitchFamily="18" charset="0"/>
                        </a:rPr>
                        <m:t>+</m:t>
                      </m:r>
                      <m:r>
                        <a:rPr lang="nb-NO" sz="1100" b="0" i="1" smtClean="0">
                          <a:latin typeface="Cambria Math" panose="02040503050406030204" pitchFamily="18" charset="0"/>
                        </a:rPr>
                        <m:t>𝑏</m:t>
                      </m:r>
                    </m:oMath>
                  </m:oMathPara>
                </a14:m>
                <a:endParaRPr lang="nb-NO" sz="1100" b="0" dirty="0"/>
              </a:p>
              <a:p>
                <a:endParaRPr lang="nb-NO" sz="400" dirty="0"/>
              </a:p>
              <a:p>
                <a:r>
                  <a:rPr lang="nb-NO" sz="1100" dirty="0"/>
                  <a:t>der </a:t>
                </a:r>
                <a14:m>
                  <m:oMath xmlns:m="http://schemas.openxmlformats.org/officeDocument/2006/math">
                    <m:r>
                      <a:rPr lang="nb-NO" sz="1100" b="0" i="1" smtClean="0">
                        <a:latin typeface="Cambria Math" panose="02040503050406030204" pitchFamily="18" charset="0"/>
                      </a:rPr>
                      <m:t>𝑎</m:t>
                    </m:r>
                  </m:oMath>
                </a14:m>
                <a:r>
                  <a:rPr lang="nb-NO" sz="1100" b="0" dirty="0"/>
                  <a:t> er stigningstallet og </a:t>
                </a:r>
                <a14:m>
                  <m:oMath xmlns:m="http://schemas.openxmlformats.org/officeDocument/2006/math">
                    <m:r>
                      <a:rPr lang="nb-NO" sz="1100" b="0" i="1" smtClean="0">
                        <a:latin typeface="Cambria Math" panose="02040503050406030204" pitchFamily="18" charset="0"/>
                      </a:rPr>
                      <m:t>𝑏</m:t>
                    </m:r>
                  </m:oMath>
                </a14:m>
                <a:r>
                  <a:rPr lang="nb-NO" sz="1100" dirty="0"/>
                  <a:t> </a:t>
                </a:r>
                <a:r>
                  <a:rPr lang="nb-NO" sz="1100" b="0" dirty="0"/>
                  <a:t>er konstantleddet. Stigningstallet forteller hvor bratt grafen er, og konstantleddet forteller hvor grafen skjærer y-aksen.</a:t>
                </a:r>
              </a:p>
            </p:txBody>
          </p:sp>
        </mc:Choice>
        <mc:Fallback xmlns="">
          <p:sp>
            <p:nvSpPr>
              <p:cNvPr id="14" name="TekstSylinder 13">
                <a:extLst>
                  <a:ext uri="{FF2B5EF4-FFF2-40B4-BE49-F238E27FC236}">
                    <a16:creationId xmlns:a16="http://schemas.microsoft.com/office/drawing/2014/main" id="{7851C07C-5C17-4105-A9C6-F39B313FACF5}"/>
                  </a:ext>
                </a:extLst>
              </p:cNvPr>
              <p:cNvSpPr txBox="1">
                <a:spLocks noRot="1" noChangeAspect="1" noMove="1" noResize="1" noEditPoints="1" noAdjustHandles="1" noChangeArrowheads="1" noChangeShapeType="1" noTextEdit="1"/>
              </p:cNvSpPr>
              <p:nvPr/>
            </p:nvSpPr>
            <p:spPr>
              <a:xfrm>
                <a:off x="3203433" y="3932007"/>
                <a:ext cx="3194347" cy="1631216"/>
              </a:xfrm>
              <a:prstGeom prst="rect">
                <a:avLst/>
              </a:prstGeom>
              <a:blipFill>
                <a:blip r:embed="rId3"/>
                <a:stretch>
                  <a:fillRect t="-373" b="-1493"/>
                </a:stretch>
              </a:blipFill>
            </p:spPr>
            <p:txBody>
              <a:bodyPr/>
              <a:lstStyle/>
              <a:p>
                <a:r>
                  <a:rPr lang="nb-NO">
                    <a:noFill/>
                  </a:rPr>
                  <a:t> </a:t>
                </a:r>
              </a:p>
            </p:txBody>
          </p:sp>
        </mc:Fallback>
      </mc:AlternateContent>
      <p:sp>
        <p:nvSpPr>
          <p:cNvPr id="15" name="TekstSylinder 14">
            <a:extLst>
              <a:ext uri="{FF2B5EF4-FFF2-40B4-BE49-F238E27FC236}">
                <a16:creationId xmlns:a16="http://schemas.microsoft.com/office/drawing/2014/main" id="{ED2892D5-7542-4C8B-AF1A-7D2FE50B0C54}"/>
              </a:ext>
            </a:extLst>
          </p:cNvPr>
          <p:cNvSpPr txBox="1"/>
          <p:nvPr/>
        </p:nvSpPr>
        <p:spPr>
          <a:xfrm>
            <a:off x="471487" y="1254746"/>
            <a:ext cx="5915025" cy="2123658"/>
          </a:xfrm>
          <a:prstGeom prst="rect">
            <a:avLst/>
          </a:prstGeom>
          <a:noFill/>
        </p:spPr>
        <p:txBody>
          <a:bodyPr wrap="square" rtlCol="0">
            <a:spAutoFit/>
          </a:bodyPr>
          <a:lstStyle/>
          <a:p>
            <a:r>
              <a:rPr lang="nb-NO" sz="1100" b="1" dirty="0"/>
              <a:t>Innskudd</a:t>
            </a:r>
            <a:r>
              <a:rPr lang="nb-NO" sz="1100" dirty="0"/>
              <a:t> – Penger vi har stående på konto i banken.</a:t>
            </a:r>
          </a:p>
          <a:p>
            <a:r>
              <a:rPr lang="nb-NO" sz="1100" b="1" dirty="0"/>
              <a:t>Lån</a:t>
            </a:r>
            <a:r>
              <a:rPr lang="nb-NO" sz="1100" dirty="0"/>
              <a:t> – Vi kan låne penger fra banker eller kredittkortselskaper, og da må vi betale en viss prosentdel av lånesummen (det vi har lånt), i tillegg til selve lånesummen tilbake. Det finnes flere typer lån, blant annet serielån og annuitetslån.</a:t>
            </a:r>
          </a:p>
          <a:p>
            <a:r>
              <a:rPr lang="nb-NO" sz="1100" b="1" dirty="0"/>
              <a:t>Renter</a:t>
            </a:r>
            <a:r>
              <a:rPr lang="nb-NO" sz="1100" dirty="0"/>
              <a:t> – En viss prosentdel av innskuddene eller lånene våre. Dersom det er renter på innskudd, er det penger vi får fra banken, men dersom det er renter på lån, er det penger vi må betale til banken. </a:t>
            </a:r>
          </a:p>
          <a:p>
            <a:r>
              <a:rPr lang="nb-NO" sz="1100" b="1" dirty="0"/>
              <a:t>Forbruk</a:t>
            </a:r>
            <a:r>
              <a:rPr lang="nb-NO" sz="1100" dirty="0"/>
              <a:t> – Det vi kjøper. Et høyt forbruk betyr at vi bruker mye penger, mens et lite forbruk betyr at vi bruker lite penger.</a:t>
            </a:r>
          </a:p>
          <a:p>
            <a:r>
              <a:rPr lang="nb-NO" sz="1100" b="1" dirty="0"/>
              <a:t>Lønn</a:t>
            </a:r>
            <a:r>
              <a:rPr lang="nb-NO" sz="1100" dirty="0"/>
              <a:t> – De pengene vi tjener når vi jobber. </a:t>
            </a:r>
          </a:p>
          <a:p>
            <a:r>
              <a:rPr lang="nb-NO" sz="1100" b="1" dirty="0"/>
              <a:t>Skatt</a:t>
            </a:r>
            <a:r>
              <a:rPr lang="nb-NO" sz="1100" dirty="0"/>
              <a:t> – Når vi får lønn, må vi betale en viss prosentdel av pengene til staten. Det kalles skatt.</a:t>
            </a:r>
          </a:p>
          <a:p>
            <a:r>
              <a:rPr lang="nb-NO" sz="1100" b="1" dirty="0"/>
              <a:t>Budsjett</a:t>
            </a:r>
            <a:r>
              <a:rPr lang="nb-NO" sz="1100" dirty="0"/>
              <a:t> – En oversikt over hvor mye penger vi tror vi kommer til å bruke på forskjellige ting.</a:t>
            </a:r>
          </a:p>
          <a:p>
            <a:r>
              <a:rPr lang="nb-NO" sz="1100" b="1" dirty="0"/>
              <a:t>Regnskap</a:t>
            </a:r>
            <a:r>
              <a:rPr lang="nb-NO" sz="1100" dirty="0"/>
              <a:t> – En oversikt over hvor mye penger vi faktisk har brukt på forskjellige ting.</a:t>
            </a:r>
          </a:p>
        </p:txBody>
      </p:sp>
      <mc:AlternateContent xmlns:mc="http://schemas.openxmlformats.org/markup-compatibility/2006" xmlns:a14="http://schemas.microsoft.com/office/drawing/2010/main">
        <mc:Choice Requires="a14">
          <p:sp>
            <p:nvSpPr>
              <p:cNvPr id="17" name="TekstSylinder 16">
                <a:extLst>
                  <a:ext uri="{FF2B5EF4-FFF2-40B4-BE49-F238E27FC236}">
                    <a16:creationId xmlns:a16="http://schemas.microsoft.com/office/drawing/2014/main" id="{48DA1A04-052D-4B9B-93C2-F053AAA2039C}"/>
                  </a:ext>
                </a:extLst>
              </p:cNvPr>
              <p:cNvSpPr txBox="1"/>
              <p:nvPr/>
            </p:nvSpPr>
            <p:spPr>
              <a:xfrm>
                <a:off x="393602" y="7026795"/>
                <a:ext cx="6213372" cy="600164"/>
              </a:xfrm>
              <a:prstGeom prst="rect">
                <a:avLst/>
              </a:prstGeom>
              <a:noFill/>
            </p:spPr>
            <p:txBody>
              <a:bodyPr wrap="square" rtlCol="0">
                <a:spAutoFit/>
              </a:bodyPr>
              <a:lstStyle/>
              <a:p>
                <a:r>
                  <a:rPr lang="nb-NO" sz="1100" dirty="0"/>
                  <a:t>Stigningstallet til en lineær funksjon sier oss hvor mye y øker for hver økning i x. I en lineær graf med strekning og tid, slik som vi har, vil stigningstallet alltid gi oss farten, altså hvor mye strekningen i kilometer endrer seg per time. Funksjonsuttrykket til grafen vår blir dermed </a:t>
                </a:r>
                <a14:m>
                  <m:oMath xmlns:m="http://schemas.openxmlformats.org/officeDocument/2006/math">
                    <m:r>
                      <a:rPr lang="nb-NO" sz="1100" b="0" i="1" smtClean="0">
                        <a:latin typeface="Cambria Math" panose="02040503050406030204" pitchFamily="18" charset="0"/>
                      </a:rPr>
                      <m:t>𝑓</m:t>
                    </m:r>
                    <m:d>
                      <m:dPr>
                        <m:ctrlPr>
                          <a:rPr lang="nb-NO" sz="1100" b="0" i="1" smtClean="0">
                            <a:latin typeface="Cambria Math" panose="02040503050406030204" pitchFamily="18" charset="0"/>
                          </a:rPr>
                        </m:ctrlPr>
                      </m:dPr>
                      <m:e>
                        <m:r>
                          <a:rPr lang="nb-NO" sz="1100" b="0" i="1" smtClean="0">
                            <a:latin typeface="Cambria Math" panose="02040503050406030204" pitchFamily="18" charset="0"/>
                          </a:rPr>
                          <m:t>𝑥</m:t>
                        </m:r>
                      </m:e>
                    </m:d>
                    <m:r>
                      <a:rPr lang="nb-NO" sz="1100" b="0" i="1" smtClean="0">
                        <a:latin typeface="Cambria Math" panose="02040503050406030204" pitchFamily="18" charset="0"/>
                      </a:rPr>
                      <m:t>=70</m:t>
                    </m:r>
                    <m:r>
                      <a:rPr lang="nb-NO" sz="1100" i="1">
                        <a:latin typeface="Cambria Math" panose="02040503050406030204" pitchFamily="18" charset="0"/>
                        <a:ea typeface="Cambria Math" panose="02040503050406030204" pitchFamily="18" charset="0"/>
                      </a:rPr>
                      <m:t>∙</m:t>
                    </m:r>
                    <m:r>
                      <a:rPr lang="nb-NO" sz="1100" b="0" i="1" smtClean="0">
                        <a:latin typeface="Cambria Math" panose="02040503050406030204" pitchFamily="18" charset="0"/>
                        <a:ea typeface="Cambria Math" panose="02040503050406030204" pitchFamily="18" charset="0"/>
                      </a:rPr>
                      <m:t>𝑥</m:t>
                    </m:r>
                  </m:oMath>
                </a14:m>
                <a:r>
                  <a:rPr lang="nb-NO" sz="1100" dirty="0"/>
                  <a:t>.</a:t>
                </a:r>
              </a:p>
            </p:txBody>
          </p:sp>
        </mc:Choice>
        <mc:Fallback xmlns="">
          <p:sp>
            <p:nvSpPr>
              <p:cNvPr id="17" name="TekstSylinder 16">
                <a:extLst>
                  <a:ext uri="{FF2B5EF4-FFF2-40B4-BE49-F238E27FC236}">
                    <a16:creationId xmlns:a16="http://schemas.microsoft.com/office/drawing/2014/main" id="{48DA1A04-052D-4B9B-93C2-F053AAA2039C}"/>
                  </a:ext>
                </a:extLst>
              </p:cNvPr>
              <p:cNvSpPr txBox="1">
                <a:spLocks noRot="1" noChangeAspect="1" noMove="1" noResize="1" noEditPoints="1" noAdjustHandles="1" noChangeArrowheads="1" noChangeShapeType="1" noTextEdit="1"/>
              </p:cNvSpPr>
              <p:nvPr/>
            </p:nvSpPr>
            <p:spPr>
              <a:xfrm>
                <a:off x="393602" y="7026795"/>
                <a:ext cx="6213372" cy="600164"/>
              </a:xfrm>
              <a:prstGeom prst="rect">
                <a:avLst/>
              </a:prstGeom>
              <a:blipFill>
                <a:blip r:embed="rId18"/>
                <a:stretch>
                  <a:fillRect t="-1020" r="-393" b="-7143"/>
                </a:stretch>
              </a:blipFill>
            </p:spPr>
            <p:txBody>
              <a:bodyPr/>
              <a:lstStyle/>
              <a:p>
                <a:r>
                  <a:rPr lang="nb-NO">
                    <a:noFill/>
                  </a:rPr>
                  <a:t> </a:t>
                </a:r>
              </a:p>
            </p:txBody>
          </p:sp>
        </mc:Fallback>
      </mc:AlternateContent>
      <p:pic>
        <p:nvPicPr>
          <p:cNvPr id="5" name="Bilde 4">
            <a:extLst>
              <a:ext uri="{FF2B5EF4-FFF2-40B4-BE49-F238E27FC236}">
                <a16:creationId xmlns:a16="http://schemas.microsoft.com/office/drawing/2014/main" id="{F06A3A61-66C9-446E-BF09-B6BF578CFE46}"/>
              </a:ext>
            </a:extLst>
          </p:cNvPr>
          <p:cNvPicPr>
            <a:picLocks noChangeAspect="1"/>
          </p:cNvPicPr>
          <p:nvPr/>
        </p:nvPicPr>
        <p:blipFill>
          <a:blip r:embed="rId19"/>
          <a:stretch>
            <a:fillRect/>
          </a:stretch>
        </p:blipFill>
        <p:spPr>
          <a:xfrm>
            <a:off x="460219" y="3941225"/>
            <a:ext cx="2670545" cy="1669887"/>
          </a:xfrm>
          <a:prstGeom prst="rect">
            <a:avLst/>
          </a:prstGeom>
        </p:spPr>
      </p:pic>
      <mc:AlternateContent xmlns:mc="http://schemas.openxmlformats.org/markup-compatibility/2006" xmlns:a14="http://schemas.microsoft.com/office/drawing/2010/main">
        <mc:Choice Requires="a14">
          <p:sp>
            <p:nvSpPr>
              <p:cNvPr id="6" name="TekstSylinder 5">
                <a:extLst>
                  <a:ext uri="{FF2B5EF4-FFF2-40B4-BE49-F238E27FC236}">
                    <a16:creationId xmlns:a16="http://schemas.microsoft.com/office/drawing/2014/main" id="{DBF434A7-52C9-44D7-9098-778940CC83A9}"/>
                  </a:ext>
                </a:extLst>
              </p:cNvPr>
              <p:cNvSpPr txBox="1"/>
              <p:nvPr/>
            </p:nvSpPr>
            <p:spPr>
              <a:xfrm>
                <a:off x="353683" y="5625939"/>
                <a:ext cx="6213372" cy="1412887"/>
              </a:xfrm>
              <a:prstGeom prst="rect">
                <a:avLst/>
              </a:prstGeom>
              <a:noFill/>
            </p:spPr>
            <p:txBody>
              <a:bodyPr wrap="square" rtlCol="0">
                <a:spAutoFit/>
              </a:bodyPr>
              <a:lstStyle/>
              <a:p>
                <a:r>
                  <a:rPr lang="nb-NO" sz="1100" dirty="0"/>
                  <a:t>For vår graf blir konstantleddet </a:t>
                </a:r>
                <a14:m>
                  <m:oMath xmlns:m="http://schemas.openxmlformats.org/officeDocument/2006/math">
                    <m:r>
                      <a:rPr lang="nb-NO" sz="1100" b="0" i="1" smtClean="0">
                        <a:latin typeface="Cambria Math" panose="02040503050406030204" pitchFamily="18" charset="0"/>
                      </a:rPr>
                      <m:t>𝑏</m:t>
                    </m:r>
                    <m:r>
                      <a:rPr lang="nb-NO" sz="1100" b="0" i="0" smtClean="0">
                        <a:latin typeface="Cambria Math" panose="02040503050406030204" pitchFamily="18" charset="0"/>
                      </a:rPr>
                      <m:t>=0</m:t>
                    </m:r>
                  </m:oMath>
                </a14:m>
                <a:r>
                  <a:rPr lang="nb-NO" sz="1100" dirty="0"/>
                  <a:t> siden grafen krysser y-aksen i origo, altså når </a:t>
                </a:r>
                <a14:m>
                  <m:oMath xmlns:m="http://schemas.openxmlformats.org/officeDocument/2006/math">
                    <m:r>
                      <m:rPr>
                        <m:sty m:val="p"/>
                      </m:rPr>
                      <a:rPr lang="nb-NO" sz="1100" b="0" i="0" smtClean="0">
                        <a:latin typeface="Cambria Math" panose="02040503050406030204" pitchFamily="18" charset="0"/>
                      </a:rPr>
                      <m:t>f</m:t>
                    </m:r>
                    <m:r>
                      <a:rPr lang="nb-NO" sz="1100" b="0" i="0" smtClean="0">
                        <a:latin typeface="Cambria Math" panose="02040503050406030204" pitchFamily="18" charset="0"/>
                      </a:rPr>
                      <m:t>(</m:t>
                    </m:r>
                    <m:r>
                      <a:rPr lang="nb-NO" sz="1100" b="0" i="1" smtClean="0">
                        <a:latin typeface="Cambria Math" panose="02040503050406030204" pitchFamily="18" charset="0"/>
                      </a:rPr>
                      <m:t>𝑥</m:t>
                    </m:r>
                    <m:r>
                      <a:rPr lang="nb-NO" sz="1100" b="0" i="1" smtClean="0">
                        <a:latin typeface="Cambria Math" panose="02040503050406030204" pitchFamily="18" charset="0"/>
                      </a:rPr>
                      <m:t>)=0</m:t>
                    </m:r>
                  </m:oMath>
                </a14:m>
                <a:r>
                  <a:rPr lang="nb-NO" sz="1100" dirty="0"/>
                  <a:t>. Når vi skal finne stigningstallet </a:t>
                </a:r>
                <a14:m>
                  <m:oMath xmlns:m="http://schemas.openxmlformats.org/officeDocument/2006/math">
                    <m:r>
                      <a:rPr lang="nb-NO" sz="1100" b="0" i="1" smtClean="0">
                        <a:latin typeface="Cambria Math" panose="02040503050406030204" pitchFamily="18" charset="0"/>
                      </a:rPr>
                      <m:t>𝑎</m:t>
                    </m:r>
                  </m:oMath>
                </a14:m>
                <a:r>
                  <a:rPr lang="nb-NO" sz="1100" dirty="0"/>
                  <a:t> må vi finne hvor mye grafen går oppover for hver enhet på x-aksen. Da velger vi to punkter på grafen vår, og regner ut hvor stor endringen er på y-aksen mellom de to punktene. Så regner vi ut hvor stor endringen er på x-aksen mellom de samme to punktene. Etterpå deler vi endringen på y-aksen på endringen på x-aksen, og da finner vi stigningstallet.</a:t>
                </a:r>
              </a:p>
              <a:p>
                <a:endParaRPr lang="nb-NO" sz="800" dirty="0"/>
              </a:p>
              <a:p>
                <a:pPr/>
                <a14:m>
                  <m:oMathPara xmlns:m="http://schemas.openxmlformats.org/officeDocument/2006/math">
                    <m:oMathParaPr>
                      <m:jc m:val="centerGroup"/>
                    </m:oMathParaPr>
                    <m:oMath xmlns:m="http://schemas.openxmlformats.org/officeDocument/2006/math">
                      <m:r>
                        <a:rPr lang="nb-NO" sz="1100" b="0" i="1" smtClean="0">
                          <a:latin typeface="Cambria Math" panose="02040503050406030204" pitchFamily="18" charset="0"/>
                        </a:rPr>
                        <m:t>𝑎</m:t>
                      </m:r>
                      <m:r>
                        <a:rPr lang="nb-NO" sz="1100" b="0" i="1" smtClean="0">
                          <a:latin typeface="Cambria Math" panose="02040503050406030204" pitchFamily="18" charset="0"/>
                        </a:rPr>
                        <m:t>= </m:t>
                      </m:r>
                      <m:f>
                        <m:fPr>
                          <m:ctrlPr>
                            <a:rPr lang="nb-NO" sz="1100" b="0" i="1" smtClean="0">
                              <a:latin typeface="Cambria Math" panose="02040503050406030204" pitchFamily="18" charset="0"/>
                            </a:rPr>
                          </m:ctrlPr>
                        </m:fPr>
                        <m:num>
                          <m:r>
                            <a:rPr lang="nb-NO" sz="1100" b="0" i="1" smtClean="0">
                              <a:latin typeface="Cambria Math" panose="02040503050406030204" pitchFamily="18" charset="0"/>
                            </a:rPr>
                            <m:t>𝑒𝑛𝑑𝑟𝑖𝑛𝑔</m:t>
                          </m:r>
                          <m:r>
                            <a:rPr lang="nb-NO" sz="1100" b="0" i="1" smtClean="0">
                              <a:latin typeface="Cambria Math" panose="02040503050406030204" pitchFamily="18" charset="0"/>
                            </a:rPr>
                            <m:t> </m:t>
                          </m:r>
                          <m:r>
                            <a:rPr lang="nb-NO" sz="1100" b="0" i="1" smtClean="0">
                              <a:latin typeface="Cambria Math" panose="02040503050406030204" pitchFamily="18" charset="0"/>
                            </a:rPr>
                            <m:t>𝑖</m:t>
                          </m:r>
                          <m:r>
                            <a:rPr lang="nb-NO" sz="1100" b="0" i="1" smtClean="0">
                              <a:latin typeface="Cambria Math" panose="02040503050406030204" pitchFamily="18" charset="0"/>
                            </a:rPr>
                            <m:t> </m:t>
                          </m:r>
                          <m:r>
                            <a:rPr lang="nb-NO" sz="1100" b="0" i="1" smtClean="0">
                              <a:latin typeface="Cambria Math" panose="02040503050406030204" pitchFamily="18" charset="0"/>
                            </a:rPr>
                            <m:t>𝑦</m:t>
                          </m:r>
                        </m:num>
                        <m:den>
                          <m:r>
                            <a:rPr lang="nb-NO" sz="1100" b="0" i="1" smtClean="0">
                              <a:latin typeface="Cambria Math" panose="02040503050406030204" pitchFamily="18" charset="0"/>
                            </a:rPr>
                            <m:t>𝑒𝑛𝑑𝑟𝑖𝑛𝑔</m:t>
                          </m:r>
                          <m:r>
                            <a:rPr lang="nb-NO" sz="1100" b="0" i="1" smtClean="0">
                              <a:latin typeface="Cambria Math" panose="02040503050406030204" pitchFamily="18" charset="0"/>
                            </a:rPr>
                            <m:t> </m:t>
                          </m:r>
                          <m:r>
                            <a:rPr lang="nb-NO" sz="1100" b="0" i="1" smtClean="0">
                              <a:latin typeface="Cambria Math" panose="02040503050406030204" pitchFamily="18" charset="0"/>
                            </a:rPr>
                            <m:t>𝑖</m:t>
                          </m:r>
                          <m:r>
                            <a:rPr lang="nb-NO" sz="1100" b="0" i="1" smtClean="0">
                              <a:latin typeface="Cambria Math" panose="02040503050406030204" pitchFamily="18" charset="0"/>
                            </a:rPr>
                            <m:t> </m:t>
                          </m:r>
                          <m:r>
                            <a:rPr lang="nb-NO" sz="1100" b="0" i="1" smtClean="0">
                              <a:latin typeface="Cambria Math" panose="02040503050406030204" pitchFamily="18" charset="0"/>
                            </a:rPr>
                            <m:t>𝑥</m:t>
                          </m:r>
                        </m:den>
                      </m:f>
                      <m:r>
                        <a:rPr lang="nb-NO" sz="1100" b="0" i="1" smtClean="0">
                          <a:latin typeface="Cambria Math" panose="02040503050406030204" pitchFamily="18" charset="0"/>
                        </a:rPr>
                        <m:t>= </m:t>
                      </m:r>
                      <m:f>
                        <m:fPr>
                          <m:ctrlPr>
                            <a:rPr lang="nb-NO" sz="1100" b="0" i="1" smtClean="0">
                              <a:latin typeface="Cambria Math" panose="02040503050406030204" pitchFamily="18" charset="0"/>
                            </a:rPr>
                          </m:ctrlPr>
                        </m:fPr>
                        <m:num>
                          <m:r>
                            <a:rPr lang="nb-NO" sz="1100" b="0" i="1" smtClean="0">
                              <a:latin typeface="Cambria Math" panose="02040503050406030204" pitchFamily="18" charset="0"/>
                            </a:rPr>
                            <m:t>700 </m:t>
                          </m:r>
                          <m:r>
                            <a:rPr lang="nb-NO" sz="1100" b="0" i="1" smtClean="0">
                              <a:latin typeface="Cambria Math" panose="02040503050406030204" pitchFamily="18" charset="0"/>
                            </a:rPr>
                            <m:t>𝑘𝑚</m:t>
                          </m:r>
                          <m:r>
                            <a:rPr lang="nb-NO" sz="1100" b="0" i="1" smtClean="0">
                              <a:latin typeface="Cambria Math" panose="02040503050406030204" pitchFamily="18" charset="0"/>
                            </a:rPr>
                            <m:t> −0 </m:t>
                          </m:r>
                          <m:r>
                            <a:rPr lang="nb-NO" sz="1100" b="0" i="1" smtClean="0">
                              <a:latin typeface="Cambria Math" panose="02040503050406030204" pitchFamily="18" charset="0"/>
                            </a:rPr>
                            <m:t>𝑘𝑚</m:t>
                          </m:r>
                        </m:num>
                        <m:den>
                          <m:r>
                            <a:rPr lang="nb-NO" sz="1100" b="0" i="1" smtClean="0">
                              <a:latin typeface="Cambria Math" panose="02040503050406030204" pitchFamily="18" charset="0"/>
                            </a:rPr>
                            <m:t>10 </m:t>
                          </m:r>
                          <m:r>
                            <a:rPr lang="nb-NO" sz="1100" b="0" i="1" smtClean="0">
                              <a:latin typeface="Cambria Math" panose="02040503050406030204" pitchFamily="18" charset="0"/>
                            </a:rPr>
                            <m:t>𝑡</m:t>
                          </m:r>
                          <m:r>
                            <a:rPr lang="nb-NO" sz="1100" b="0" i="1" smtClean="0">
                              <a:latin typeface="Cambria Math" panose="02040503050406030204" pitchFamily="18" charset="0"/>
                            </a:rPr>
                            <m:t> −0 </m:t>
                          </m:r>
                          <m:r>
                            <a:rPr lang="nb-NO" sz="1100" b="0" i="1" smtClean="0">
                              <a:latin typeface="Cambria Math" panose="02040503050406030204" pitchFamily="18" charset="0"/>
                            </a:rPr>
                            <m:t>𝑡</m:t>
                          </m:r>
                        </m:den>
                      </m:f>
                      <m:r>
                        <a:rPr lang="nb-NO" sz="1100" b="0" i="1" smtClean="0">
                          <a:latin typeface="Cambria Math" panose="02040503050406030204" pitchFamily="18" charset="0"/>
                        </a:rPr>
                        <m:t>= </m:t>
                      </m:r>
                      <m:f>
                        <m:fPr>
                          <m:ctrlPr>
                            <a:rPr lang="nb-NO" sz="1100" b="0" i="1" smtClean="0">
                              <a:latin typeface="Cambria Math" panose="02040503050406030204" pitchFamily="18" charset="0"/>
                            </a:rPr>
                          </m:ctrlPr>
                        </m:fPr>
                        <m:num>
                          <m:r>
                            <a:rPr lang="nb-NO" sz="1100" b="0" i="1" smtClean="0">
                              <a:latin typeface="Cambria Math" panose="02040503050406030204" pitchFamily="18" charset="0"/>
                            </a:rPr>
                            <m:t>700 </m:t>
                          </m:r>
                          <m:r>
                            <a:rPr lang="nb-NO" sz="1100" b="0" i="1" smtClean="0">
                              <a:latin typeface="Cambria Math" panose="02040503050406030204" pitchFamily="18" charset="0"/>
                            </a:rPr>
                            <m:t>𝑘𝑚</m:t>
                          </m:r>
                        </m:num>
                        <m:den>
                          <m:r>
                            <a:rPr lang="nb-NO" sz="1100" b="0" i="1" smtClean="0">
                              <a:latin typeface="Cambria Math" panose="02040503050406030204" pitchFamily="18" charset="0"/>
                            </a:rPr>
                            <m:t>10 </m:t>
                          </m:r>
                          <m:r>
                            <a:rPr lang="nb-NO" sz="1100" b="0" i="1" smtClean="0">
                              <a:latin typeface="Cambria Math" panose="02040503050406030204" pitchFamily="18" charset="0"/>
                            </a:rPr>
                            <m:t>𝑡</m:t>
                          </m:r>
                        </m:den>
                      </m:f>
                      <m:r>
                        <a:rPr lang="nb-NO" sz="1100" b="0" i="1" smtClean="0">
                          <a:latin typeface="Cambria Math" panose="02040503050406030204" pitchFamily="18" charset="0"/>
                        </a:rPr>
                        <m:t>=70 </m:t>
                      </m:r>
                      <m:r>
                        <a:rPr lang="nb-NO" sz="1100" b="0" i="1" smtClean="0">
                          <a:latin typeface="Cambria Math" panose="02040503050406030204" pitchFamily="18" charset="0"/>
                        </a:rPr>
                        <m:t>𝑘𝑚</m:t>
                      </m:r>
                      <m:r>
                        <a:rPr lang="nb-NO" sz="1100" b="0" i="1" smtClean="0">
                          <a:latin typeface="Cambria Math" panose="02040503050406030204" pitchFamily="18" charset="0"/>
                        </a:rPr>
                        <m:t>/</m:t>
                      </m:r>
                      <m:r>
                        <a:rPr lang="nb-NO" sz="1100" b="0" i="1" smtClean="0">
                          <a:latin typeface="Cambria Math" panose="02040503050406030204" pitchFamily="18" charset="0"/>
                        </a:rPr>
                        <m:t>𝑡</m:t>
                      </m:r>
                    </m:oMath>
                  </m:oMathPara>
                </a14:m>
                <a:endParaRPr lang="nb-NO" sz="1100" dirty="0"/>
              </a:p>
            </p:txBody>
          </p:sp>
        </mc:Choice>
        <mc:Fallback xmlns="">
          <p:sp>
            <p:nvSpPr>
              <p:cNvPr id="6" name="TekstSylinder 5">
                <a:extLst>
                  <a:ext uri="{FF2B5EF4-FFF2-40B4-BE49-F238E27FC236}">
                    <a16:creationId xmlns:a16="http://schemas.microsoft.com/office/drawing/2014/main" id="{DBF434A7-52C9-44D7-9098-778940CC83A9}"/>
                  </a:ext>
                </a:extLst>
              </p:cNvPr>
              <p:cNvSpPr txBox="1">
                <a:spLocks noRot="1" noChangeAspect="1" noMove="1" noResize="1" noEditPoints="1" noAdjustHandles="1" noChangeArrowheads="1" noChangeShapeType="1" noTextEdit="1"/>
              </p:cNvSpPr>
              <p:nvPr/>
            </p:nvSpPr>
            <p:spPr>
              <a:xfrm>
                <a:off x="353683" y="5625939"/>
                <a:ext cx="6213372" cy="1412887"/>
              </a:xfrm>
              <a:prstGeom prst="rect">
                <a:avLst/>
              </a:prstGeom>
              <a:blipFill>
                <a:blip r:embed="rId20"/>
                <a:stretch>
                  <a:fillRect r="-393"/>
                </a:stretch>
              </a:blipFill>
            </p:spPr>
            <p:txBody>
              <a:bodyPr/>
              <a:lstStyle/>
              <a:p>
                <a:r>
                  <a:rPr lang="nb-NO">
                    <a:noFill/>
                  </a:rPr>
                  <a:t> </a:t>
                </a:r>
              </a:p>
            </p:txBody>
          </p:sp>
        </mc:Fallback>
      </mc:AlternateContent>
      <p:pic>
        <p:nvPicPr>
          <p:cNvPr id="7" name="Bilde 6">
            <a:extLst>
              <a:ext uri="{FF2B5EF4-FFF2-40B4-BE49-F238E27FC236}">
                <a16:creationId xmlns:a16="http://schemas.microsoft.com/office/drawing/2014/main" id="{17D66083-0CE8-4E53-A184-FD44BE5183EC}"/>
              </a:ext>
            </a:extLst>
          </p:cNvPr>
          <p:cNvPicPr>
            <a:picLocks noChangeAspect="1"/>
          </p:cNvPicPr>
          <p:nvPr/>
        </p:nvPicPr>
        <p:blipFill>
          <a:blip r:embed="rId21"/>
          <a:stretch>
            <a:fillRect/>
          </a:stretch>
        </p:blipFill>
        <p:spPr>
          <a:xfrm>
            <a:off x="4439758" y="7943522"/>
            <a:ext cx="2167216" cy="1525556"/>
          </a:xfrm>
          <a:prstGeom prst="rect">
            <a:avLst/>
          </a:prstGeom>
        </p:spPr>
      </p:pic>
      <p:sp>
        <p:nvSpPr>
          <p:cNvPr id="3" name="Plassholder for lysbildenummer 2">
            <a:extLst>
              <a:ext uri="{FF2B5EF4-FFF2-40B4-BE49-F238E27FC236}">
                <a16:creationId xmlns:a16="http://schemas.microsoft.com/office/drawing/2014/main" id="{42AF01B6-FADC-4B39-B991-A8D21DADDD93}"/>
              </a:ext>
            </a:extLst>
          </p:cNvPr>
          <p:cNvSpPr>
            <a:spLocks noGrp="1"/>
          </p:cNvSpPr>
          <p:nvPr>
            <p:ph type="sldNum" sz="quarter" idx="12"/>
          </p:nvPr>
        </p:nvSpPr>
        <p:spPr/>
        <p:txBody>
          <a:bodyPr/>
          <a:lstStyle/>
          <a:p>
            <a:fld id="{8BCDA449-1FD9-4B7A-9E85-B244E6DC9C56}" type="slidenum">
              <a:rPr lang="nb-NO" smtClean="0"/>
              <a:t>1</a:t>
            </a:fld>
            <a:endParaRPr lang="nb-NO"/>
          </a:p>
        </p:txBody>
      </p:sp>
    </p:spTree>
    <p:extLst>
      <p:ext uri="{BB962C8B-B14F-4D97-AF65-F5344CB8AC3E}">
        <p14:creationId xmlns:p14="http://schemas.microsoft.com/office/powerpoint/2010/main" val="3628846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e 7" descr="Et bilde som inneholder tekst&#10;&#10;Automatisk generert beskrivelse">
            <a:extLst>
              <a:ext uri="{FF2B5EF4-FFF2-40B4-BE49-F238E27FC236}">
                <a16:creationId xmlns:a16="http://schemas.microsoft.com/office/drawing/2014/main" id="{60B4597C-8761-4359-BF89-A52E0D806C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0060" y="1673576"/>
            <a:ext cx="2920068" cy="1950605"/>
          </a:xfrm>
          <a:prstGeom prst="rect">
            <a:avLst/>
          </a:prstGeom>
        </p:spPr>
      </p:pic>
      <p:sp>
        <p:nvSpPr>
          <p:cNvPr id="5" name="Tittel 1">
            <a:extLst>
              <a:ext uri="{FF2B5EF4-FFF2-40B4-BE49-F238E27FC236}">
                <a16:creationId xmlns:a16="http://schemas.microsoft.com/office/drawing/2014/main" id="{41EDA1CB-34E2-444C-B2D7-EE88E0A829CE}"/>
              </a:ext>
            </a:extLst>
          </p:cNvPr>
          <p:cNvSpPr>
            <a:spLocks noGrp="1"/>
          </p:cNvSpPr>
          <p:nvPr>
            <p:ph type="title"/>
          </p:nvPr>
        </p:nvSpPr>
        <p:spPr>
          <a:xfrm>
            <a:off x="580976" y="186227"/>
            <a:ext cx="5623770" cy="1024250"/>
          </a:xfrm>
        </p:spPr>
        <p:txBody>
          <a:bodyPr>
            <a:normAutofit/>
          </a:bodyPr>
          <a:lstStyle/>
          <a:p>
            <a:r>
              <a:rPr lang="nb-NO" sz="3600" dirty="0"/>
              <a:t>Forsk på personlig økonomi</a:t>
            </a:r>
            <a:br>
              <a:rPr lang="nb-NO" dirty="0"/>
            </a:br>
            <a:r>
              <a:rPr lang="nb-NO" sz="2000" dirty="0"/>
              <a:t>- Bruk statistikk fra SSB</a:t>
            </a:r>
          </a:p>
        </p:txBody>
      </p:sp>
      <p:sp>
        <p:nvSpPr>
          <p:cNvPr id="6" name="TekstSylinder 5">
            <a:extLst>
              <a:ext uri="{FF2B5EF4-FFF2-40B4-BE49-F238E27FC236}">
                <a16:creationId xmlns:a16="http://schemas.microsoft.com/office/drawing/2014/main" id="{63A5E44F-571F-48B1-9E3A-B45A80B35E68}"/>
              </a:ext>
            </a:extLst>
          </p:cNvPr>
          <p:cNvSpPr txBox="1"/>
          <p:nvPr/>
        </p:nvSpPr>
        <p:spPr>
          <a:xfrm>
            <a:off x="580976" y="1282127"/>
            <a:ext cx="5562468" cy="938719"/>
          </a:xfrm>
          <a:prstGeom prst="rect">
            <a:avLst/>
          </a:prstGeom>
          <a:noFill/>
          <a:ln>
            <a:solidFill>
              <a:schemeClr val="tx1"/>
            </a:solidFill>
          </a:ln>
        </p:spPr>
        <p:txBody>
          <a:bodyPr wrap="square" rtlCol="0">
            <a:spAutoFit/>
          </a:bodyPr>
          <a:lstStyle/>
          <a:p>
            <a:r>
              <a:rPr lang="nb-NO" sz="1100" b="1" dirty="0"/>
              <a:t>Oppgave</a:t>
            </a:r>
          </a:p>
          <a:p>
            <a:r>
              <a:rPr lang="nb-NO" sz="1100" dirty="0"/>
              <a:t>Finn data innen personlig økonomi som varierer over tid (</a:t>
            </a:r>
            <a:r>
              <a:rPr lang="nb-NO" sz="1100" dirty="0">
                <a:hlinkClick r:id="rId3"/>
              </a:rPr>
              <a:t>https://www.ssb.no/statbank/</a:t>
            </a:r>
            <a:r>
              <a:rPr lang="nb-NO" sz="1100" dirty="0"/>
              <a:t>), og utfør en lineær regresjon (gjerne med Python) for å finne en matematisk modell. Lag et produkt som viser hvilke data du har brukt, og hva du har gjort med dem. Husk begrunnelse for hvilke metoder du har brukt, og beskriv hva du har funnet ut.</a:t>
            </a:r>
          </a:p>
        </p:txBody>
      </p:sp>
      <p:sp>
        <p:nvSpPr>
          <p:cNvPr id="15" name="Plassholder for innhold 2">
            <a:extLst>
              <a:ext uri="{FF2B5EF4-FFF2-40B4-BE49-F238E27FC236}">
                <a16:creationId xmlns:a16="http://schemas.microsoft.com/office/drawing/2014/main" id="{AD27A2C7-9916-44BD-A9FA-0480AB553AB6}"/>
              </a:ext>
            </a:extLst>
          </p:cNvPr>
          <p:cNvSpPr txBox="1">
            <a:spLocks/>
          </p:cNvSpPr>
          <p:nvPr/>
        </p:nvSpPr>
        <p:spPr>
          <a:xfrm>
            <a:off x="471486" y="3864069"/>
            <a:ext cx="5697150" cy="199403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nb-NO" sz="1100" b="1" dirty="0"/>
              <a:t>Fase 1: </a:t>
            </a:r>
            <a:r>
              <a:rPr lang="nb-NO" sz="1100" dirty="0"/>
              <a:t>Undersøk hvilke data som kan være fornuftig å bruke. Hvilke data har med personlig økonomi å gjøre? TIPS: Lån, renter, forbruk, arbeidsledighet og lønn.</a:t>
            </a:r>
          </a:p>
          <a:p>
            <a:pPr marL="0" indent="0">
              <a:buFont typeface="Arial" panose="020B0604020202020204" pitchFamily="34" charset="0"/>
              <a:buNone/>
            </a:pPr>
            <a:r>
              <a:rPr lang="nb-NO" sz="1100" dirty="0"/>
              <a:t>Tenk gjennom hvordan dere best kan vise fram dataene dere samler inn – hvilken fremstilling som blir tydeligst. Vil dere lage en plakat, en film, en utstilling, eller noe annet?</a:t>
            </a:r>
          </a:p>
          <a:p>
            <a:pPr marL="0" indent="0">
              <a:buFont typeface="Arial" panose="020B0604020202020204" pitchFamily="34" charset="0"/>
              <a:buNone/>
            </a:pPr>
            <a:r>
              <a:rPr lang="nb-NO" sz="1100" b="1" dirty="0"/>
              <a:t>Fase 2: </a:t>
            </a:r>
            <a:r>
              <a:rPr lang="nb-NO" sz="1100" dirty="0"/>
              <a:t>Ha en idémyldring for deg selv. Hvilke data ønsker du å bruke? Hvorfor akkurat dette? Tegn gjerne en skisse over produktet før du diskuterer med de andre. Deretter må gruppa samlet bestemme hvilke data dere skal bruke og hvilket produkt dere skal lage.</a:t>
            </a:r>
          </a:p>
          <a:p>
            <a:pPr marL="0" indent="0">
              <a:buNone/>
            </a:pPr>
            <a:r>
              <a:rPr lang="nb-NO" sz="1100" dirty="0"/>
              <a:t>Planlegg gjennomføringen, og anslå hvor lang tid hver del tar.</a:t>
            </a:r>
          </a:p>
        </p:txBody>
      </p:sp>
      <p:sp>
        <p:nvSpPr>
          <p:cNvPr id="19" name="TekstSylinder 18">
            <a:extLst>
              <a:ext uri="{FF2B5EF4-FFF2-40B4-BE49-F238E27FC236}">
                <a16:creationId xmlns:a16="http://schemas.microsoft.com/office/drawing/2014/main" id="{BF32977B-6717-439D-B4E9-119CCF02262E}"/>
              </a:ext>
            </a:extLst>
          </p:cNvPr>
          <p:cNvSpPr txBox="1"/>
          <p:nvPr/>
        </p:nvSpPr>
        <p:spPr>
          <a:xfrm>
            <a:off x="471485" y="7234801"/>
            <a:ext cx="5697151" cy="830997"/>
          </a:xfrm>
          <a:prstGeom prst="rect">
            <a:avLst/>
          </a:prstGeom>
          <a:noFill/>
        </p:spPr>
        <p:txBody>
          <a:bodyPr wrap="square" rtlCol="0">
            <a:spAutoFit/>
          </a:bodyPr>
          <a:lstStyle/>
          <a:p>
            <a:r>
              <a:rPr lang="nb-NO" sz="1100" b="1" dirty="0"/>
              <a:t>Fase 6: </a:t>
            </a:r>
            <a:r>
              <a:rPr lang="nb-NO" sz="1100" dirty="0"/>
              <a:t>Hopp gjerne tilbake til tidligere punkt, og gjør forandringer for å få en best mulig produkt. Gjør gjerne endringer i grafen deres, om det trengs.</a:t>
            </a:r>
          </a:p>
          <a:p>
            <a:endParaRPr lang="nb-NO" sz="400" dirty="0"/>
          </a:p>
          <a:p>
            <a:r>
              <a:rPr lang="nb-NO" sz="1100" b="1" dirty="0"/>
              <a:t>Fase 7: </a:t>
            </a:r>
            <a:r>
              <a:rPr lang="nb-NO" sz="1100" dirty="0"/>
              <a:t>Pass på å ta vare på bilder og notater dere har gjort underveis, slik at dere kan vise hva dere har tenkt. I denne oppgaven går dokumenteringen ut på å lage selve produktet.</a:t>
            </a:r>
          </a:p>
        </p:txBody>
      </p:sp>
      <p:sp>
        <p:nvSpPr>
          <p:cNvPr id="20" name="TekstSylinder 19">
            <a:extLst>
              <a:ext uri="{FF2B5EF4-FFF2-40B4-BE49-F238E27FC236}">
                <a16:creationId xmlns:a16="http://schemas.microsoft.com/office/drawing/2014/main" id="{6921AEB9-F454-4988-8BB7-5BD2E4AF9756}"/>
              </a:ext>
            </a:extLst>
          </p:cNvPr>
          <p:cNvSpPr txBox="1"/>
          <p:nvPr/>
        </p:nvSpPr>
        <p:spPr>
          <a:xfrm>
            <a:off x="471484" y="5508496"/>
            <a:ext cx="3263753" cy="1738938"/>
          </a:xfrm>
          <a:prstGeom prst="rect">
            <a:avLst/>
          </a:prstGeom>
          <a:noFill/>
        </p:spPr>
        <p:txBody>
          <a:bodyPr wrap="square" rtlCol="0">
            <a:spAutoFit/>
          </a:bodyPr>
          <a:lstStyle/>
          <a:p>
            <a:r>
              <a:rPr lang="nb-NO" sz="1100" b="1" dirty="0"/>
              <a:t>Fase 3: </a:t>
            </a:r>
            <a:r>
              <a:rPr lang="nb-NO" sz="1100" dirty="0"/>
              <a:t>Lag første versjon av grafen for den matematiske modellen. Lag det dere trenger til produktet deres.</a:t>
            </a:r>
          </a:p>
          <a:p>
            <a:endParaRPr lang="nb-NO" sz="400" dirty="0"/>
          </a:p>
          <a:p>
            <a:r>
              <a:rPr lang="nb-NO" sz="1100" b="1" dirty="0"/>
              <a:t>Fase 4:</a:t>
            </a:r>
            <a:r>
              <a:rPr lang="nb-NO" sz="1100" dirty="0"/>
              <a:t> Test produktet ved å spørre de andre i klassen om produktet deres er informativt og tydelig.</a:t>
            </a:r>
          </a:p>
          <a:p>
            <a:endParaRPr lang="nb-NO" sz="400" dirty="0"/>
          </a:p>
          <a:p>
            <a:r>
              <a:rPr lang="nb-NO" sz="1100" b="1" dirty="0"/>
              <a:t>Fase 5: </a:t>
            </a:r>
            <a:r>
              <a:rPr lang="nb-NO" sz="1100" dirty="0"/>
              <a:t>Sammenlign gjerne med de andre i klassen. Er det noen som har brukt interessante data eller gjort noe spennende med produktet sitt? Kan dere bruke noe av de samme grepene til deres produkt?</a:t>
            </a:r>
          </a:p>
        </p:txBody>
      </p:sp>
      <p:sp>
        <p:nvSpPr>
          <p:cNvPr id="10" name="TekstSylinder 9">
            <a:extLst>
              <a:ext uri="{FF2B5EF4-FFF2-40B4-BE49-F238E27FC236}">
                <a16:creationId xmlns:a16="http://schemas.microsoft.com/office/drawing/2014/main" id="{367E8E8F-B400-4E8E-BCFE-BCFBEBD9C9E2}"/>
              </a:ext>
            </a:extLst>
          </p:cNvPr>
          <p:cNvSpPr txBox="1"/>
          <p:nvPr/>
        </p:nvSpPr>
        <p:spPr>
          <a:xfrm>
            <a:off x="471484" y="8230483"/>
            <a:ext cx="3263753" cy="1123384"/>
          </a:xfrm>
          <a:prstGeom prst="rect">
            <a:avLst/>
          </a:prstGeom>
          <a:noFill/>
          <a:ln>
            <a:solidFill>
              <a:schemeClr val="tx1"/>
            </a:solidFill>
          </a:ln>
        </p:spPr>
        <p:txBody>
          <a:bodyPr wrap="square" rtlCol="0">
            <a:spAutoFit/>
          </a:bodyPr>
          <a:lstStyle/>
          <a:p>
            <a:r>
              <a:rPr lang="nb-NO" sz="1100" b="1" dirty="0"/>
              <a:t>Oppgave </a:t>
            </a:r>
          </a:p>
          <a:p>
            <a:r>
              <a:rPr lang="nb-NO" sz="1100" dirty="0"/>
              <a:t>Hva er stigningstallet for den lineære funksjonen din?</a:t>
            </a:r>
          </a:p>
          <a:p>
            <a:endParaRPr lang="nb-NO" sz="400" dirty="0"/>
          </a:p>
          <a:p>
            <a:r>
              <a:rPr lang="nb-NO" sz="1100" dirty="0"/>
              <a:t>Forklar hva stigningstallet ditt betyr.</a:t>
            </a:r>
          </a:p>
          <a:p>
            <a:endParaRPr lang="nb-NO" sz="400" dirty="0"/>
          </a:p>
          <a:p>
            <a:r>
              <a:rPr lang="nb-NO" sz="1100" dirty="0"/>
              <a:t>Forklar hva resultatet hadde blitt om stigningstallet ditt ble mindre.</a:t>
            </a:r>
          </a:p>
          <a:p>
            <a:endParaRPr lang="nb-NO" sz="400" dirty="0"/>
          </a:p>
        </p:txBody>
      </p:sp>
      <p:pic>
        <p:nvPicPr>
          <p:cNvPr id="11" name="Bilde 10">
            <a:extLst>
              <a:ext uri="{FF2B5EF4-FFF2-40B4-BE49-F238E27FC236}">
                <a16:creationId xmlns:a16="http://schemas.microsoft.com/office/drawing/2014/main" id="{EC41A47C-8B65-4563-BEFD-EED8C8E12B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2569" y="8230483"/>
            <a:ext cx="1458941" cy="1123385"/>
          </a:xfrm>
          <a:prstGeom prst="rect">
            <a:avLst/>
          </a:prstGeom>
        </p:spPr>
      </p:pic>
      <p:sp>
        <p:nvSpPr>
          <p:cNvPr id="2" name="Plassholder for lysbildenummer 1">
            <a:extLst>
              <a:ext uri="{FF2B5EF4-FFF2-40B4-BE49-F238E27FC236}">
                <a16:creationId xmlns:a16="http://schemas.microsoft.com/office/drawing/2014/main" id="{948718C0-4D0E-468C-A067-C5B35E762CA1}"/>
              </a:ext>
            </a:extLst>
          </p:cNvPr>
          <p:cNvSpPr>
            <a:spLocks noGrp="1"/>
          </p:cNvSpPr>
          <p:nvPr>
            <p:ph type="sldNum" sz="quarter" idx="12"/>
          </p:nvPr>
        </p:nvSpPr>
        <p:spPr/>
        <p:txBody>
          <a:bodyPr/>
          <a:lstStyle/>
          <a:p>
            <a:fld id="{8BCDA449-1FD9-4B7A-9E85-B244E6DC9C56}" type="slidenum">
              <a:rPr lang="nb-NO" smtClean="0"/>
              <a:t>2</a:t>
            </a:fld>
            <a:endParaRPr lang="nb-NO"/>
          </a:p>
        </p:txBody>
      </p:sp>
      <p:pic>
        <p:nvPicPr>
          <p:cNvPr id="4" name="Bilde 3" descr="Et bilde som inneholder gammel, stabel&#10;&#10;Automatisk generert beskrivelse">
            <a:extLst>
              <a:ext uri="{FF2B5EF4-FFF2-40B4-BE49-F238E27FC236}">
                <a16:creationId xmlns:a16="http://schemas.microsoft.com/office/drawing/2014/main" id="{A34BC8CC-3088-4D51-8C3D-52E4925F342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0976" y="2404102"/>
            <a:ext cx="2565005" cy="1400493"/>
          </a:xfrm>
          <a:prstGeom prst="rect">
            <a:avLst/>
          </a:prstGeom>
        </p:spPr>
      </p:pic>
      <p:pic>
        <p:nvPicPr>
          <p:cNvPr id="12" name="Bilde 11" descr="Et bilde som inneholder tekst, bord, innendørs&#10;&#10;Automatisk generert beskrivelse">
            <a:extLst>
              <a:ext uri="{FF2B5EF4-FFF2-40B4-BE49-F238E27FC236}">
                <a16:creationId xmlns:a16="http://schemas.microsoft.com/office/drawing/2014/main" id="{2DCD6FCA-1AC2-4492-A4BE-A4DD097FD9D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52291" y="5631292"/>
            <a:ext cx="2119495" cy="1415823"/>
          </a:xfrm>
          <a:prstGeom prst="rect">
            <a:avLst/>
          </a:prstGeom>
        </p:spPr>
      </p:pic>
    </p:spTree>
    <p:extLst>
      <p:ext uri="{BB962C8B-B14F-4D97-AF65-F5344CB8AC3E}">
        <p14:creationId xmlns:p14="http://schemas.microsoft.com/office/powerpoint/2010/main" val="3450547946"/>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bookType xmlns="285d13ab-30c6-49f8-8756-d82b97344fc4" xsi:nil="true"/>
    <Students xmlns="285d13ab-30c6-49f8-8756-d82b97344fc4">
      <UserInfo>
        <DisplayName/>
        <AccountId xsi:nil="true"/>
        <AccountType/>
      </UserInfo>
    </Students>
    <CultureName xmlns="285d13ab-30c6-49f8-8756-d82b97344fc4" xsi:nil="true"/>
    <Self_Registration_Enabled xmlns="285d13ab-30c6-49f8-8756-d82b97344fc4" xsi:nil="true"/>
    <FolderType xmlns="285d13ab-30c6-49f8-8756-d82b97344fc4" xsi:nil="true"/>
    <Student_Groups xmlns="285d13ab-30c6-49f8-8756-d82b97344fc4">
      <UserInfo>
        <DisplayName/>
        <AccountId xsi:nil="true"/>
        <AccountType/>
      </UserInfo>
    </Student_Groups>
    <Self_Registration_Enabled0 xmlns="285d13ab-30c6-49f8-8756-d82b97344fc4" xsi:nil="true"/>
    <Invited_Teachers xmlns="285d13ab-30c6-49f8-8756-d82b97344fc4" xsi:nil="true"/>
    <DefaultSectionNames xmlns="285d13ab-30c6-49f8-8756-d82b97344fc4" xsi:nil="true"/>
    <Is_Collaboration_Space_Locked xmlns="285d13ab-30c6-49f8-8756-d82b97344fc4" xsi:nil="true"/>
    <Templates xmlns="285d13ab-30c6-49f8-8756-d82b97344fc4" xsi:nil="true"/>
    <Has_Teacher_Only_SectionGroup xmlns="285d13ab-30c6-49f8-8756-d82b97344fc4" xsi:nil="true"/>
    <AppVersion xmlns="285d13ab-30c6-49f8-8756-d82b97344fc4" xsi:nil="true"/>
    <Invited_Students xmlns="285d13ab-30c6-49f8-8756-d82b97344fc4" xsi:nil="true"/>
    <Owner xmlns="285d13ab-30c6-49f8-8756-d82b97344fc4">
      <UserInfo>
        <DisplayName/>
        <AccountId xsi:nil="true"/>
        <AccountType/>
      </UserInfo>
    </Owner>
    <Teachers xmlns="285d13ab-30c6-49f8-8756-d82b97344fc4">
      <UserInfo>
        <DisplayName/>
        <AccountId xsi:nil="true"/>
        <AccountType/>
      </UserInfo>
    </Teacher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0B2B349DD0DF7E4E8089C5D8EAF3A394" ma:contentTypeVersion="27" ma:contentTypeDescription="Opprett et nytt dokument." ma:contentTypeScope="" ma:versionID="e645ad07474aa427203028c883b379c2">
  <xsd:schema xmlns:xsd="http://www.w3.org/2001/XMLSchema" xmlns:xs="http://www.w3.org/2001/XMLSchema" xmlns:p="http://schemas.microsoft.com/office/2006/metadata/properties" xmlns:ns3="285d13ab-30c6-49f8-8756-d82b97344fc4" xmlns:ns4="e7edbe82-fed3-4e3f-9446-c6542b3d00d2" targetNamespace="http://schemas.microsoft.com/office/2006/metadata/properties" ma:root="true" ma:fieldsID="72272ba45de3da5dc7018043b44d9d3d" ns3:_="" ns4:_="">
    <xsd:import namespace="285d13ab-30c6-49f8-8756-d82b97344fc4"/>
    <xsd:import namespace="e7edbe82-fed3-4e3f-9446-c6542b3d00d2"/>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AutoTags" minOccurs="0"/>
                <xsd:element ref="ns3:Templates" minOccurs="0"/>
                <xsd:element ref="ns3:CultureName" minOccurs="0"/>
                <xsd:element ref="ns3:Self_Registration_Enabled0" minOccurs="0"/>
                <xsd:element ref="ns3:Has_Teacher_Only_SectionGroup" minOccurs="0"/>
                <xsd:element ref="ns3:Is_Collaboration_Space_Locked"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5d13ab-30c6-49f8-8756-d82b97344fc4"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AppVersion" ma:index="12" nillable="true" ma:displayName="App Version" ma:internalName="AppVersion">
      <xsd:simpleType>
        <xsd:restriction base="dms:Text"/>
      </xsd:simpleType>
    </xsd:element>
    <xsd:element name="Teachers" ma:index="1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6" nillable="true" ma:displayName="Invited Teachers" ma:internalName="Invited_Teachers">
      <xsd:simpleType>
        <xsd:restriction base="dms:Note">
          <xsd:maxLength value="255"/>
        </xsd:restriction>
      </xsd:simpleType>
    </xsd:element>
    <xsd:element name="Invited_Students" ma:index="17" nillable="true" ma:displayName="Invited Students" ma:internalName="Invited_Students">
      <xsd:simpleType>
        <xsd:restriction base="dms:Note">
          <xsd:maxLength value="255"/>
        </xsd:restriction>
      </xsd:simpleType>
    </xsd:element>
    <xsd:element name="Self_Registration_Enabled" ma:index="18" nillable="true" ma:displayName="Self_Registration_Enabled" ma:internalName="Self_Registration_Enabled">
      <xsd:simpleType>
        <xsd:restriction base="dms:Boolean"/>
      </xsd:simpleType>
    </xsd:element>
    <xsd:element name="MediaServiceMetadata" ma:index="22" nillable="true" ma:displayName="MediaServiceMetadata" ma:description="" ma:hidden="true" ma:internalName="MediaServiceMetadata" ma:readOnly="true">
      <xsd:simpleType>
        <xsd:restriction base="dms:Note"/>
      </xsd:simpleType>
    </xsd:element>
    <xsd:element name="MediaServiceFastMetadata" ma:index="23" nillable="true" ma:displayName="MediaServiceFastMetadata" ma:description="" ma:hidden="true" ma:internalName="MediaServiceFastMetadata" ma:readOnly="true">
      <xsd:simpleType>
        <xsd:restriction base="dms:Note"/>
      </xsd:simpleType>
    </xsd:element>
    <xsd:element name="MediaServiceDateTaken" ma:index="24" nillable="true" ma:displayName="MediaServiceDateTaken" ma:description="" ma:hidden="true" ma:internalName="MediaServiceDateTaken" ma:readOnly="true">
      <xsd:simpleType>
        <xsd:restriction base="dms:Text"/>
      </xsd:simpleType>
    </xsd:element>
    <xsd:element name="MediaServiceAutoTags" ma:index="25" nillable="true" ma:displayName="MediaServiceAutoTags" ma:description="" ma:internalName="MediaServiceAutoTags" ma:readOnly="true">
      <xsd:simpleType>
        <xsd:restriction base="dms:Text"/>
      </xsd:simpleType>
    </xsd:element>
    <xsd:element name="Templates" ma:index="26" nillable="true" ma:displayName="Templates" ma:internalName="Templates">
      <xsd:simpleType>
        <xsd:restriction base="dms:Note">
          <xsd:maxLength value="255"/>
        </xsd:restriction>
      </xsd:simpleType>
    </xsd:element>
    <xsd:element name="CultureName" ma:index="27" nillable="true" ma:displayName="Culture Name" ma:internalName="CultureName">
      <xsd:simpleType>
        <xsd:restriction base="dms:Text"/>
      </xsd:simpleType>
    </xsd:element>
    <xsd:element name="Self_Registration_Enabled0" ma:index="28" nillable="true" ma:displayName="Self Registration Enabled" ma:internalName="Self_Registration_Enabled0">
      <xsd:simpleType>
        <xsd:restriction base="dms:Boolean"/>
      </xsd:simpleType>
    </xsd:element>
    <xsd:element name="Has_Teacher_Only_SectionGroup" ma:index="29" nillable="true" ma:displayName="Has Teacher Only SectionGroup" ma:internalName="Has_Teacher_Only_SectionGroup">
      <xsd:simpleType>
        <xsd:restriction base="dms:Boolean"/>
      </xsd:simpleType>
    </xsd:element>
    <xsd:element name="Is_Collaboration_Space_Locked" ma:index="30" nillable="true" ma:displayName="Is Collaboration Space Locked" ma:internalName="Is_Collaboration_Space_Locked">
      <xsd:simpleType>
        <xsd:restriction base="dms:Boolean"/>
      </xsd:simpleType>
    </xsd:element>
    <xsd:element name="MediaServiceLocation" ma:index="31" nillable="true" ma:displayName="MediaServiceLocation" ma:internalName="MediaServiceLocation" ma:readOnly="true">
      <xsd:simpleType>
        <xsd:restriction base="dms:Text"/>
      </xsd:simpleType>
    </xsd:element>
    <xsd:element name="MediaServiceOCR" ma:index="32" nillable="true" ma:displayName="MediaServiceOCR" ma:internalName="MediaServiceOCR" ma:readOnly="true">
      <xsd:simpleType>
        <xsd:restriction base="dms:Note">
          <xsd:maxLength value="255"/>
        </xsd:restriction>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MediaServiceEventHashCode" ma:index="3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edbe82-fed3-4e3f-9446-c6542b3d00d2" elementFormDefault="qualified">
    <xsd:import namespace="http://schemas.microsoft.com/office/2006/documentManagement/types"/>
    <xsd:import namespace="http://schemas.microsoft.com/office/infopath/2007/PartnerControls"/>
    <xsd:element name="SharedWithUsers" ma:index="19" nillable="true" ma:displayName="Del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description="" ma:internalName="SharedWithDetails" ma:readOnly="true">
      <xsd:simpleType>
        <xsd:restriction base="dms:Note">
          <xsd:maxLength value="255"/>
        </xsd:restriction>
      </xsd:simpleType>
    </xsd:element>
    <xsd:element name="SharingHintHash" ma:index="21" nillable="true" ma:displayName="Hash for deling av tips"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0BA4E2-F0CF-4983-9E81-623E710CD513}">
  <ds:schemaRefs>
    <ds:schemaRef ds:uri="http://schemas.microsoft.com/office/infopath/2007/PartnerControls"/>
    <ds:schemaRef ds:uri="http://purl.org/dc/elements/1.1/"/>
    <ds:schemaRef ds:uri="http://schemas.microsoft.com/office/2006/metadata/properties"/>
    <ds:schemaRef ds:uri="285d13ab-30c6-49f8-8756-d82b97344fc4"/>
    <ds:schemaRef ds:uri="http://purl.org/dc/terms/"/>
    <ds:schemaRef ds:uri="http://schemas.openxmlformats.org/package/2006/metadata/core-properties"/>
    <ds:schemaRef ds:uri="e7edbe82-fed3-4e3f-9446-c6542b3d00d2"/>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AC4B04C6-7D93-4D91-BDB7-5AA5A84EB3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5d13ab-30c6-49f8-8756-d82b97344fc4"/>
    <ds:schemaRef ds:uri="e7edbe82-fed3-4e3f-9446-c6542b3d00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41F102E-35CA-4D54-AA7B-DE697C0D0C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478183</TotalTime>
  <Words>955</Words>
  <Application>Microsoft Macintosh PowerPoint</Application>
  <PresentationFormat>A4 Paper (210x297 mm)</PresentationFormat>
  <Paragraphs>55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Cambria Math</vt:lpstr>
      <vt:lpstr>Office-tema</vt:lpstr>
      <vt:lpstr>Opplegg 27 - Personlig økonomi</vt:lpstr>
      <vt:lpstr>Forsk på personlig økonomi - Bruk statistikk fra SSB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Førsteutkast til GAN Aschehoug-opplegg</dc:title>
  <dc:creator>Ellen Egeland Flø</dc:creator>
  <cp:lastModifiedBy>Simen Stafseng</cp:lastModifiedBy>
  <cp:revision>1494</cp:revision>
  <dcterms:created xsi:type="dcterms:W3CDTF">2018-11-04T16:46:19Z</dcterms:created>
  <dcterms:modified xsi:type="dcterms:W3CDTF">2021-11-10T10:35:36Z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0x0101000B2B349DD0DF7E4E8089C5D8EAF3A394</vt:lpwstr>
  </property>
  <property fmtid="{D5CDD505-2E9C-101B-9397-08002B2CF9AE}" pid="3" name="MSIP_Label_531f9ef8-9444-4aee-b673-282240bf708b_Enabled">
    <vt:lpwstr>true</vt:lpwstr>
  </property>
  <property fmtid="{D5CDD505-2E9C-101B-9397-08002B2CF9AE}" pid="4" name="MSIP_Label_531f9ef8-9444-4aee-b673-282240bf708b_SetDate">
    <vt:lpwstr>2021-08-29T13:36:42Z</vt:lpwstr>
  </property>
  <property fmtid="{D5CDD505-2E9C-101B-9397-08002B2CF9AE}" pid="5" name="MSIP_Label_531f9ef8-9444-4aee-b673-282240bf708b_Method">
    <vt:lpwstr>Privileged</vt:lpwstr>
  </property>
  <property fmtid="{D5CDD505-2E9C-101B-9397-08002B2CF9AE}" pid="6" name="MSIP_Label_531f9ef8-9444-4aee-b673-282240bf708b_Name">
    <vt:lpwstr>Åpen - PROD</vt:lpwstr>
  </property>
  <property fmtid="{D5CDD505-2E9C-101B-9397-08002B2CF9AE}" pid="7" name="MSIP_Label_531f9ef8-9444-4aee-b673-282240bf708b_SiteId">
    <vt:lpwstr>3d50ddd4-00a1-4ab7-9788-decf14a8728f</vt:lpwstr>
  </property>
  <property fmtid="{D5CDD505-2E9C-101B-9397-08002B2CF9AE}" pid="8" name="MSIP_Label_531f9ef8-9444-4aee-b673-282240bf708b_ActionId">
    <vt:lpwstr>9abade62-9129-437d-8bf0-c31012472c04</vt:lpwstr>
  </property>
  <property fmtid="{D5CDD505-2E9C-101B-9397-08002B2CF9AE}" pid="9" name="MSIP_Label_531f9ef8-9444-4aee-b673-282240bf708b_ContentBits">
    <vt:lpwstr>0</vt:lpwstr>
  </property>
</Properties>
</file>