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7"/>
  </p:notesMasterIdLst>
  <p:sldIdLst>
    <p:sldId id="474" r:id="rId5"/>
    <p:sldId id="434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Egeland Flø" initials="EEF" lastIdx="1" clrIdx="0">
    <p:extLst>
      <p:ext uri="{19B8F6BF-5375-455C-9EA6-DF929625EA0E}">
        <p15:presenceInfo xmlns:p15="http://schemas.microsoft.com/office/powerpoint/2012/main" userId="Ellen Egeland Fl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0AE"/>
    <a:srgbClr val="74E392"/>
    <a:srgbClr val="008080"/>
    <a:srgbClr val="03AA74"/>
    <a:srgbClr val="5EAA80"/>
    <a:srgbClr val="ECF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0AAA-71AC-4A1D-B3A0-288BC45B5EF0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68D05-0525-4061-82E5-5DFEF8E54F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93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603-7401-4A32-82F0-8813D1F68362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4717-8912-4BD0-901C-539D32409BB9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2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75A3-C966-421D-A058-9597AF80017B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27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A7A6-8F18-4A2B-AB95-01174CA087C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97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F4C0-F006-477E-9969-BD308BDBF7E7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71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38D-0748-4DF6-9385-02C30FADB6B1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99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DFB6-812E-4855-8CBD-F502418EB257}" type="datetime1">
              <a:rPr lang="nb-NO" smtClean="0"/>
              <a:t>10.11.2021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94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9ED0-2390-4A20-865F-D260A12F872E}" type="datetime1">
              <a:rPr lang="nb-NO" smtClean="0"/>
              <a:t>10.11.2021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8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C629-7052-4F6D-AB30-13A06FED4062}" type="datetime1">
              <a:rPr lang="nb-NO" smtClean="0"/>
              <a:t>10.11.2021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41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1E48-A005-48CA-BC11-8A1B79F79ED9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25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55CE-444A-462B-B545-D05FD5A80EA7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44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829CD-4287-478E-BC9B-33B488E248A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38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b.no/statbank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 descr="Et bilde som inneholder mynt&#10;&#10;Automatisk generert beskrivelse">
            <a:extLst>
              <a:ext uri="{FF2B5EF4-FFF2-40B4-BE49-F238E27FC236}">
                <a16:creationId xmlns:a16="http://schemas.microsoft.com/office/drawing/2014/main" id="{1A417239-4F60-4626-ACFA-7032658B1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976" y="-29155"/>
            <a:ext cx="1181747" cy="69959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5F9A69EF-20E2-4B6F-887B-DC030EB84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92174"/>
            <a:ext cx="5479040" cy="585562"/>
          </a:xfrm>
        </p:spPr>
        <p:txBody>
          <a:bodyPr>
            <a:normAutofit/>
          </a:bodyPr>
          <a:lstStyle/>
          <a:p>
            <a:r>
              <a:rPr lang="nb-NO" sz="3200" dirty="0"/>
              <a:t>Opplegg 27 - </a:t>
            </a:r>
            <a:r>
              <a:rPr lang="nb-NO" sz="3200" dirty="0" err="1"/>
              <a:t>Personleg</a:t>
            </a:r>
            <a:r>
              <a:rPr lang="nb-NO" sz="3200" dirty="0"/>
              <a:t> økonomi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8CA7EA0-B781-45FC-8097-33BBFE6EB09E}"/>
              </a:ext>
            </a:extLst>
          </p:cNvPr>
          <p:cNvSpPr txBox="1"/>
          <p:nvPr/>
        </p:nvSpPr>
        <p:spPr>
          <a:xfrm>
            <a:off x="477299" y="807280"/>
            <a:ext cx="58839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err="1"/>
              <a:t>Personleg</a:t>
            </a:r>
            <a:r>
              <a:rPr lang="nb-NO" sz="1100" dirty="0"/>
              <a:t> økonomi </a:t>
            </a:r>
            <a:r>
              <a:rPr lang="nb-NO" sz="1100" dirty="0" err="1"/>
              <a:t>handlar</a:t>
            </a:r>
            <a:r>
              <a:rPr lang="nb-NO" sz="1100" dirty="0"/>
              <a:t> om </a:t>
            </a:r>
            <a:r>
              <a:rPr lang="nb-NO" sz="1100" dirty="0" err="1"/>
              <a:t>dei</a:t>
            </a:r>
            <a:r>
              <a:rPr lang="nb-NO" sz="1100" dirty="0"/>
              <a:t> </a:t>
            </a:r>
            <a:r>
              <a:rPr lang="nb-NO" sz="1100" dirty="0" err="1"/>
              <a:t>pengane</a:t>
            </a:r>
            <a:r>
              <a:rPr lang="nb-NO" sz="1100" dirty="0"/>
              <a:t> folk </a:t>
            </a:r>
            <a:r>
              <a:rPr lang="nb-NO" sz="1100" dirty="0" err="1"/>
              <a:t>tener</a:t>
            </a:r>
            <a:r>
              <a:rPr lang="nb-NO" sz="1100" dirty="0"/>
              <a:t>, låner og bruker på ulike varer og </a:t>
            </a:r>
            <a:r>
              <a:rPr lang="nb-NO" sz="1100" dirty="0" err="1"/>
              <a:t>tenester</a:t>
            </a:r>
            <a:r>
              <a:rPr lang="nb-NO" sz="1100" dirty="0"/>
              <a:t>, og større ting som bolig og bil. Her kjem ei lita forklaring på </a:t>
            </a:r>
            <a:r>
              <a:rPr lang="nb-NO" sz="1100" dirty="0" err="1"/>
              <a:t>nokre</a:t>
            </a:r>
            <a:r>
              <a:rPr lang="nb-NO" sz="1100" dirty="0"/>
              <a:t> viktige omgrep.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BD4083F4-FC51-438B-BE9C-A78417AD5834}"/>
              </a:ext>
            </a:extLst>
          </p:cNvPr>
          <p:cNvSpPr txBox="1"/>
          <p:nvPr/>
        </p:nvSpPr>
        <p:spPr>
          <a:xfrm>
            <a:off x="460218" y="7656503"/>
            <a:ext cx="3859119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Diskusjonsoppgåver</a:t>
            </a:r>
            <a:endParaRPr lang="nb-NO" sz="11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Grafen til høgre viser høgda til ei solsikke som funksjon av </a:t>
            </a:r>
            <a:r>
              <a:rPr lang="nb-NO" sz="1100" dirty="0" err="1"/>
              <a:t>talet</a:t>
            </a:r>
            <a:r>
              <a:rPr lang="nb-NO" sz="1100" dirty="0"/>
              <a:t> på </a:t>
            </a:r>
            <a:r>
              <a:rPr lang="nb-NO" sz="1100" dirty="0" err="1"/>
              <a:t>dagar</a:t>
            </a:r>
            <a:r>
              <a:rPr lang="nb-NO" sz="1100" dirty="0"/>
              <a:t> etter ho blei sett ut.</a:t>
            </a:r>
          </a:p>
          <a:p>
            <a:pPr marL="685800" lvl="1" indent="-228600">
              <a:buFont typeface="+mj-lt"/>
              <a:buAutoNum type="alphaLcParenR"/>
            </a:pPr>
            <a:r>
              <a:rPr lang="nb-NO" sz="1100" dirty="0"/>
              <a:t>Kva er funksjonsuttrykket for denne grafen?</a:t>
            </a:r>
          </a:p>
          <a:p>
            <a:pPr marL="685800" lvl="1" indent="-228600">
              <a:buFont typeface="+mj-lt"/>
              <a:buAutoNum type="alphaLcParenR"/>
            </a:pPr>
            <a:r>
              <a:rPr lang="nb-NO" sz="1100" dirty="0"/>
              <a:t>Kva tyder </a:t>
            </a:r>
            <a:r>
              <a:rPr lang="nb-NO" sz="1100" dirty="0" err="1"/>
              <a:t>stigningstalet</a:t>
            </a:r>
            <a:r>
              <a:rPr lang="nb-NO" sz="1100" dirty="0"/>
              <a:t> for denne grafen?</a:t>
            </a:r>
          </a:p>
          <a:p>
            <a:pPr marL="685800" lvl="1" indent="-228600">
              <a:buFont typeface="+mj-lt"/>
              <a:buAutoNum type="alphaLcParenR"/>
            </a:pPr>
            <a:r>
              <a:rPr lang="nb-NO" sz="1100" dirty="0"/>
              <a:t>For kva for </a:t>
            </a:r>
            <a:r>
              <a:rPr lang="nb-NO" sz="1100" dirty="0" err="1"/>
              <a:t>nokre</a:t>
            </a:r>
            <a:r>
              <a:rPr lang="nb-NO" sz="1100" dirty="0"/>
              <a:t> x-</a:t>
            </a:r>
            <a:r>
              <a:rPr lang="nb-NO" sz="1100" dirty="0" err="1"/>
              <a:t>verdiar</a:t>
            </a:r>
            <a:r>
              <a:rPr lang="nb-NO" sz="1100" dirty="0"/>
              <a:t> trur du denne grafen stemmer med </a:t>
            </a:r>
            <a:r>
              <a:rPr lang="nb-NO" sz="1100" dirty="0" err="1"/>
              <a:t>målingane</a:t>
            </a:r>
            <a:r>
              <a:rPr lang="nb-NO" sz="1100" dirty="0"/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Kva tyder det at </a:t>
            </a:r>
            <a:r>
              <a:rPr lang="nb-NO" sz="1100" dirty="0" err="1"/>
              <a:t>ein</a:t>
            </a:r>
            <a:r>
              <a:rPr lang="nb-NO" sz="1100" dirty="0"/>
              <a:t> graf har negativt </a:t>
            </a:r>
            <a:r>
              <a:rPr lang="nb-NO" sz="1100" dirty="0" err="1"/>
              <a:t>stigningstal</a:t>
            </a:r>
            <a:r>
              <a:rPr lang="nb-NO" sz="1100" dirty="0"/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100" dirty="0" err="1"/>
              <a:t>Ein</a:t>
            </a:r>
            <a:r>
              <a:rPr lang="nb-NO" sz="1100" dirty="0"/>
              <a:t> lineær graf viser </a:t>
            </a:r>
            <a:r>
              <a:rPr lang="nb-NO" sz="1100" dirty="0" err="1"/>
              <a:t>talet</a:t>
            </a:r>
            <a:r>
              <a:rPr lang="nb-NO" sz="1100" dirty="0"/>
              <a:t> på </a:t>
            </a:r>
            <a:r>
              <a:rPr lang="nb-NO" sz="1100" dirty="0" err="1"/>
              <a:t>firarar</a:t>
            </a:r>
            <a:r>
              <a:rPr lang="nb-NO" sz="1100" dirty="0"/>
              <a:t> som </a:t>
            </a:r>
            <a:r>
              <a:rPr lang="nb-NO" sz="1100" dirty="0" err="1"/>
              <a:t>ein</a:t>
            </a:r>
            <a:r>
              <a:rPr lang="nb-NO" sz="1100" dirty="0"/>
              <a:t> funksjon av </a:t>
            </a:r>
            <a:r>
              <a:rPr lang="nb-NO" sz="1100" dirty="0" err="1"/>
              <a:t>talet</a:t>
            </a:r>
            <a:r>
              <a:rPr lang="nb-NO" sz="1100" dirty="0"/>
              <a:t> på terningkast. </a:t>
            </a:r>
          </a:p>
          <a:p>
            <a:pPr marL="685800" lvl="1" indent="-228600">
              <a:buFont typeface="+mj-lt"/>
              <a:buAutoNum type="alphaLcParenR"/>
            </a:pPr>
            <a:r>
              <a:rPr lang="nb-NO" sz="1100" dirty="0"/>
              <a:t>Kva blir </a:t>
            </a:r>
            <a:r>
              <a:rPr lang="nb-NO" sz="1100" dirty="0" err="1"/>
              <a:t>stigningstalet</a:t>
            </a:r>
            <a:r>
              <a:rPr lang="nb-NO" sz="1100" dirty="0"/>
              <a:t> (for store x-</a:t>
            </a:r>
            <a:r>
              <a:rPr lang="nb-NO" sz="1100" dirty="0" err="1"/>
              <a:t>verdiar</a:t>
            </a:r>
            <a:r>
              <a:rPr lang="nb-NO" sz="1100" dirty="0"/>
              <a:t>)?</a:t>
            </a:r>
          </a:p>
          <a:p>
            <a:pPr marL="685800" lvl="1" indent="-228600">
              <a:buFont typeface="+mj-lt"/>
              <a:buAutoNum type="alphaLcParenR"/>
            </a:pPr>
            <a:r>
              <a:rPr lang="nb-NO" sz="1100" dirty="0"/>
              <a:t>Kva tyder </a:t>
            </a:r>
            <a:r>
              <a:rPr lang="nb-NO" sz="1100" dirty="0" err="1"/>
              <a:t>stigningstalet</a:t>
            </a:r>
            <a:r>
              <a:rPr lang="nb-NO" sz="1100" dirty="0"/>
              <a:t> for denne grafen?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D6C904C7-1745-486E-BFB7-7BA317575369}"/>
              </a:ext>
            </a:extLst>
          </p:cNvPr>
          <p:cNvSpPr txBox="1"/>
          <p:nvPr/>
        </p:nvSpPr>
        <p:spPr>
          <a:xfrm>
            <a:off x="353683" y="3162162"/>
            <a:ext cx="621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____________________________________________________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13F7075D-6D50-44CC-A627-7A963D80A1C5}"/>
              </a:ext>
            </a:extLst>
          </p:cNvPr>
          <p:cNvSpPr txBox="1"/>
          <p:nvPr/>
        </p:nvSpPr>
        <p:spPr>
          <a:xfrm>
            <a:off x="878519" y="3502355"/>
            <a:ext cx="471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Stigningstall til lineære </a:t>
            </a:r>
            <a:r>
              <a:rPr lang="nb-NO" dirty="0" err="1"/>
              <a:t>funksjonar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7851C07C-5C17-4105-A9C6-F39B313FACF5}"/>
                  </a:ext>
                </a:extLst>
              </p:cNvPr>
              <p:cNvSpPr txBox="1"/>
              <p:nvPr/>
            </p:nvSpPr>
            <p:spPr>
              <a:xfrm>
                <a:off x="3203433" y="3932007"/>
                <a:ext cx="3194347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100" dirty="0"/>
                  <a:t>Denne lineære grafen viser strekninga </a:t>
                </a:r>
                <a:r>
                  <a:rPr lang="nb-NO" sz="1100" dirty="0" err="1"/>
                  <a:t>ein</a:t>
                </a:r>
                <a:r>
                  <a:rPr lang="nb-NO" sz="1100" dirty="0"/>
                  <a:t> bil har kjørt, som funksjon av tida han bruker. Vi skal finne funksjonsuttrykket til grafen. </a:t>
                </a:r>
              </a:p>
              <a:p>
                <a:endParaRPr lang="nb-NO" sz="400" dirty="0"/>
              </a:p>
              <a:p>
                <a:r>
                  <a:rPr lang="nb-NO" sz="1100" dirty="0"/>
                  <a:t>Alle lineære </a:t>
                </a:r>
                <a:r>
                  <a:rPr lang="nb-NO" sz="1100" dirty="0" err="1"/>
                  <a:t>funksjonar</a:t>
                </a:r>
                <a:r>
                  <a:rPr lang="nb-NO" sz="1100" dirty="0"/>
                  <a:t> kan </a:t>
                </a:r>
                <a:r>
                  <a:rPr lang="nb-NO" sz="1100" dirty="0" err="1"/>
                  <a:t>skrivast</a:t>
                </a:r>
                <a:r>
                  <a:rPr lang="nb-NO" sz="1100" dirty="0"/>
                  <a:t> på formen</a:t>
                </a:r>
              </a:p>
              <a:p>
                <a:endParaRPr lang="nb-NO" sz="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b-NO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b-NO" sz="1100" b="0" dirty="0"/>
              </a:p>
              <a:p>
                <a:endParaRPr lang="nb-NO" sz="400" dirty="0"/>
              </a:p>
              <a:p>
                <a:r>
                  <a:rPr lang="nb-NO" sz="1100" dirty="0"/>
                  <a:t>der </a:t>
                </a:r>
                <a14:m>
                  <m:oMath xmlns:m="http://schemas.openxmlformats.org/officeDocument/2006/math"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nb-NO" sz="1100" b="0" dirty="0"/>
                  <a:t> er </a:t>
                </a:r>
                <a:r>
                  <a:rPr lang="nb-NO" sz="1100" b="0" dirty="0" err="1"/>
                  <a:t>stigningstalet</a:t>
                </a:r>
                <a:r>
                  <a:rPr lang="nb-NO" sz="1100" b="0" dirty="0"/>
                  <a:t> og </a:t>
                </a:r>
                <a14:m>
                  <m:oMath xmlns:m="http://schemas.openxmlformats.org/officeDocument/2006/math"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nb-NO" sz="1100" dirty="0"/>
                  <a:t> </a:t>
                </a:r>
                <a:r>
                  <a:rPr lang="nb-NO" sz="1100" b="0" dirty="0"/>
                  <a:t>er konstantleddet. </a:t>
                </a:r>
                <a:r>
                  <a:rPr lang="nb-NO" sz="1100" b="0" dirty="0" err="1"/>
                  <a:t>Stigningstalet</a:t>
                </a:r>
                <a:r>
                  <a:rPr lang="nb-NO" sz="1100" b="0" dirty="0"/>
                  <a:t> </a:t>
                </a:r>
                <a:r>
                  <a:rPr lang="nb-NO" sz="1100" b="0" dirty="0" err="1"/>
                  <a:t>fortel</a:t>
                </a:r>
                <a:r>
                  <a:rPr lang="nb-NO" sz="1100" b="0" dirty="0"/>
                  <a:t> kor bratt grafen er, og konstantleddet </a:t>
                </a:r>
                <a:r>
                  <a:rPr lang="nb-NO" sz="1100" b="0" dirty="0" err="1"/>
                  <a:t>fortel</a:t>
                </a:r>
                <a:r>
                  <a:rPr lang="nb-NO" sz="1100" b="0" dirty="0"/>
                  <a:t> kor grafen skjærer y-aksen.</a:t>
                </a:r>
              </a:p>
            </p:txBody>
          </p:sp>
        </mc:Choice>
        <mc:Fallback xmlns=""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7851C07C-5C17-4105-A9C6-F39B313FA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433" y="3932007"/>
                <a:ext cx="3194347" cy="1631216"/>
              </a:xfrm>
              <a:prstGeom prst="rect">
                <a:avLst/>
              </a:prstGeom>
              <a:blipFill>
                <a:blip r:embed="rId3"/>
                <a:stretch>
                  <a:fillRect t="-373" b="-149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Sylinder 14">
            <a:extLst>
              <a:ext uri="{FF2B5EF4-FFF2-40B4-BE49-F238E27FC236}">
                <a16:creationId xmlns:a16="http://schemas.microsoft.com/office/drawing/2014/main" id="{ED2892D5-7542-4C8B-AF1A-7D2FE50B0C54}"/>
              </a:ext>
            </a:extLst>
          </p:cNvPr>
          <p:cNvSpPr txBox="1"/>
          <p:nvPr/>
        </p:nvSpPr>
        <p:spPr>
          <a:xfrm>
            <a:off x="471487" y="1254746"/>
            <a:ext cx="59150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Innskot</a:t>
            </a:r>
            <a:r>
              <a:rPr lang="nb-NO" sz="1100" dirty="0"/>
              <a:t> – </a:t>
            </a:r>
            <a:r>
              <a:rPr lang="nb-NO" sz="1100" dirty="0" err="1"/>
              <a:t>Pengar</a:t>
            </a:r>
            <a:r>
              <a:rPr lang="nb-NO" sz="1100" dirty="0"/>
              <a:t> vi har </a:t>
            </a:r>
            <a:r>
              <a:rPr lang="nb-NO" sz="1100" dirty="0" err="1"/>
              <a:t>ståande</a:t>
            </a:r>
            <a:r>
              <a:rPr lang="nb-NO" sz="1100" dirty="0"/>
              <a:t> på konto i banken.</a:t>
            </a:r>
          </a:p>
          <a:p>
            <a:r>
              <a:rPr lang="nb-NO" sz="1100" b="1" dirty="0"/>
              <a:t>Lån</a:t>
            </a:r>
            <a:r>
              <a:rPr lang="nb-NO" sz="1100" dirty="0"/>
              <a:t> – Vi kan låne </a:t>
            </a:r>
            <a:r>
              <a:rPr lang="nb-NO" sz="1100" dirty="0" err="1"/>
              <a:t>pengar</a:t>
            </a:r>
            <a:r>
              <a:rPr lang="nb-NO" sz="1100" dirty="0"/>
              <a:t> </a:t>
            </a:r>
            <a:r>
              <a:rPr lang="nb-NO" sz="1100" dirty="0" err="1"/>
              <a:t>frå</a:t>
            </a:r>
            <a:r>
              <a:rPr lang="nb-NO" sz="1100" dirty="0"/>
              <a:t> </a:t>
            </a:r>
            <a:r>
              <a:rPr lang="nb-NO" sz="1100" dirty="0" err="1"/>
              <a:t>bankar</a:t>
            </a:r>
            <a:r>
              <a:rPr lang="nb-NO" sz="1100" dirty="0"/>
              <a:t> eller kredittkortselskap, og da må vi betale </a:t>
            </a:r>
            <a:r>
              <a:rPr lang="nb-NO" sz="1100" dirty="0" err="1"/>
              <a:t>ein</a:t>
            </a:r>
            <a:r>
              <a:rPr lang="nb-NO" sz="1100" dirty="0"/>
              <a:t> viss prosentdel av lånesummen (det vi har lånt), i tillegg til sjølve lånesummen, attende. Det </a:t>
            </a:r>
            <a:r>
              <a:rPr lang="nb-NO" sz="1100" dirty="0" err="1"/>
              <a:t>finst</a:t>
            </a:r>
            <a:r>
              <a:rPr lang="nb-NO" sz="1100" dirty="0"/>
              <a:t> </a:t>
            </a:r>
            <a:r>
              <a:rPr lang="nb-NO" sz="1100" dirty="0" err="1"/>
              <a:t>fleire</a:t>
            </a:r>
            <a:r>
              <a:rPr lang="nb-NO" sz="1100" dirty="0"/>
              <a:t> </a:t>
            </a:r>
            <a:r>
              <a:rPr lang="nb-NO" sz="1100" dirty="0" err="1"/>
              <a:t>typar</a:t>
            </a:r>
            <a:r>
              <a:rPr lang="nb-NO" sz="1100" dirty="0"/>
              <a:t> lån, mellom anna serielån og annuitetslån.</a:t>
            </a:r>
          </a:p>
          <a:p>
            <a:r>
              <a:rPr lang="nb-NO" sz="1100" b="1" dirty="0"/>
              <a:t>Renter</a:t>
            </a:r>
            <a:r>
              <a:rPr lang="nb-NO" sz="1100" dirty="0"/>
              <a:t> – </a:t>
            </a:r>
            <a:r>
              <a:rPr lang="nb-NO" sz="1100" dirty="0" err="1"/>
              <a:t>Ein</a:t>
            </a:r>
            <a:r>
              <a:rPr lang="nb-NO" sz="1100" dirty="0"/>
              <a:t> viss prosentdel av </a:t>
            </a:r>
            <a:r>
              <a:rPr lang="nb-NO" sz="1100" dirty="0" err="1"/>
              <a:t>innskota</a:t>
            </a:r>
            <a:r>
              <a:rPr lang="nb-NO" sz="1100" dirty="0"/>
              <a:t> eller låna våre. Dersom det er renter på </a:t>
            </a:r>
            <a:r>
              <a:rPr lang="nb-NO" sz="1100" dirty="0" err="1"/>
              <a:t>innskot</a:t>
            </a:r>
            <a:r>
              <a:rPr lang="nb-NO" sz="1100" dirty="0"/>
              <a:t>, er det </a:t>
            </a:r>
            <a:r>
              <a:rPr lang="nb-NO" sz="1100" dirty="0" err="1"/>
              <a:t>pengar</a:t>
            </a:r>
            <a:r>
              <a:rPr lang="nb-NO" sz="1100" dirty="0"/>
              <a:t> vi får </a:t>
            </a:r>
            <a:r>
              <a:rPr lang="nb-NO" sz="1100" dirty="0" err="1"/>
              <a:t>frå</a:t>
            </a:r>
            <a:r>
              <a:rPr lang="nb-NO" sz="1100" dirty="0"/>
              <a:t> banken. Men dersom det er renter på lån, er det </a:t>
            </a:r>
            <a:r>
              <a:rPr lang="nb-NO" sz="1100" dirty="0" err="1"/>
              <a:t>pengar</a:t>
            </a:r>
            <a:r>
              <a:rPr lang="nb-NO" sz="1100" dirty="0"/>
              <a:t> vi må betale til banken. </a:t>
            </a:r>
          </a:p>
          <a:p>
            <a:r>
              <a:rPr lang="nb-NO" sz="1100" b="1" dirty="0"/>
              <a:t>Forbruk</a:t>
            </a:r>
            <a:r>
              <a:rPr lang="nb-NO" sz="1100" dirty="0"/>
              <a:t> – Det vi kjøper. </a:t>
            </a:r>
            <a:r>
              <a:rPr lang="nb-NO" sz="1100" dirty="0" err="1"/>
              <a:t>Eit</a:t>
            </a:r>
            <a:r>
              <a:rPr lang="nb-NO" sz="1100" dirty="0"/>
              <a:t> høgt forbruk tyder at vi bruker </a:t>
            </a:r>
            <a:r>
              <a:rPr lang="nb-NO" sz="1100" dirty="0" err="1"/>
              <a:t>mykje</a:t>
            </a:r>
            <a:r>
              <a:rPr lang="nb-NO" sz="1100" dirty="0"/>
              <a:t> </a:t>
            </a:r>
            <a:r>
              <a:rPr lang="nb-NO" sz="1100" dirty="0" err="1"/>
              <a:t>pengar</a:t>
            </a:r>
            <a:r>
              <a:rPr lang="nb-NO" sz="1100" dirty="0"/>
              <a:t>, </a:t>
            </a:r>
            <a:r>
              <a:rPr lang="nb-NO" sz="1100" dirty="0" err="1"/>
              <a:t>medan</a:t>
            </a:r>
            <a:r>
              <a:rPr lang="nb-NO" sz="1100" dirty="0"/>
              <a:t> </a:t>
            </a:r>
            <a:r>
              <a:rPr lang="nb-NO" sz="1100" dirty="0" err="1"/>
              <a:t>eit</a:t>
            </a:r>
            <a:r>
              <a:rPr lang="nb-NO" sz="1100" dirty="0"/>
              <a:t> lite forbruk tyder at vi bruker lite </a:t>
            </a:r>
            <a:r>
              <a:rPr lang="nb-NO" sz="1100" dirty="0" err="1"/>
              <a:t>pengar</a:t>
            </a:r>
            <a:r>
              <a:rPr lang="nb-NO" sz="1100" dirty="0"/>
              <a:t>.</a:t>
            </a:r>
          </a:p>
          <a:p>
            <a:r>
              <a:rPr lang="nb-NO" sz="1100" b="1" dirty="0" err="1"/>
              <a:t>Løn</a:t>
            </a:r>
            <a:r>
              <a:rPr lang="nb-NO" sz="1100" dirty="0"/>
              <a:t> – Dei </a:t>
            </a:r>
            <a:r>
              <a:rPr lang="nb-NO" sz="1100" dirty="0" err="1"/>
              <a:t>pengane</a:t>
            </a:r>
            <a:r>
              <a:rPr lang="nb-NO" sz="1100" dirty="0"/>
              <a:t> vi </a:t>
            </a:r>
            <a:r>
              <a:rPr lang="nb-NO" sz="1100" dirty="0" err="1"/>
              <a:t>tener</a:t>
            </a:r>
            <a:r>
              <a:rPr lang="nb-NO" sz="1100" dirty="0"/>
              <a:t> når vi arbeider. </a:t>
            </a:r>
          </a:p>
          <a:p>
            <a:r>
              <a:rPr lang="nb-NO" sz="1100" b="1" dirty="0"/>
              <a:t>Skatt</a:t>
            </a:r>
            <a:r>
              <a:rPr lang="nb-NO" sz="1100" dirty="0"/>
              <a:t> – Når vi får </a:t>
            </a:r>
            <a:r>
              <a:rPr lang="nb-NO" sz="1100" dirty="0" err="1"/>
              <a:t>løn</a:t>
            </a:r>
            <a:r>
              <a:rPr lang="nb-NO" sz="1100" dirty="0"/>
              <a:t>, må vi betale </a:t>
            </a:r>
            <a:r>
              <a:rPr lang="nb-NO" sz="1100" dirty="0" err="1"/>
              <a:t>ein</a:t>
            </a:r>
            <a:r>
              <a:rPr lang="nb-NO" sz="1100" dirty="0"/>
              <a:t> viss prosentdel av </a:t>
            </a:r>
            <a:r>
              <a:rPr lang="nb-NO" sz="1100" dirty="0" err="1"/>
              <a:t>pengane</a:t>
            </a:r>
            <a:r>
              <a:rPr lang="nb-NO" sz="1100" dirty="0"/>
              <a:t> til staten, dette vert kalla skatt.</a:t>
            </a:r>
          </a:p>
          <a:p>
            <a:r>
              <a:rPr lang="nb-NO" sz="1100" b="1" dirty="0"/>
              <a:t>Budsjett</a:t>
            </a:r>
            <a:r>
              <a:rPr lang="nb-NO" sz="1100" dirty="0"/>
              <a:t> – </a:t>
            </a:r>
            <a:r>
              <a:rPr lang="nb-NO" sz="1100" dirty="0" err="1"/>
              <a:t>Eit</a:t>
            </a:r>
            <a:r>
              <a:rPr lang="nb-NO" sz="1100" dirty="0"/>
              <a:t> oversyn over kor </a:t>
            </a:r>
            <a:r>
              <a:rPr lang="nb-NO" sz="1100" dirty="0" err="1"/>
              <a:t>mykje</a:t>
            </a:r>
            <a:r>
              <a:rPr lang="nb-NO" sz="1100" dirty="0"/>
              <a:t> </a:t>
            </a:r>
            <a:r>
              <a:rPr lang="nb-NO" sz="1100" dirty="0" err="1"/>
              <a:t>pengar</a:t>
            </a:r>
            <a:r>
              <a:rPr lang="nb-NO" sz="1100" dirty="0"/>
              <a:t> vi trur vi kjem til å bruke på ulike ting.</a:t>
            </a:r>
          </a:p>
          <a:p>
            <a:r>
              <a:rPr lang="nb-NO" sz="1100" b="1" dirty="0" err="1"/>
              <a:t>Rekneskap</a:t>
            </a:r>
            <a:r>
              <a:rPr lang="nb-NO" sz="1100" dirty="0"/>
              <a:t> – </a:t>
            </a:r>
            <a:r>
              <a:rPr lang="nb-NO" sz="1100" dirty="0" err="1"/>
              <a:t>Eit</a:t>
            </a:r>
            <a:r>
              <a:rPr lang="nb-NO" sz="1100" dirty="0"/>
              <a:t> oversyn over kor </a:t>
            </a:r>
            <a:r>
              <a:rPr lang="nb-NO" sz="1100" dirty="0" err="1"/>
              <a:t>mykje</a:t>
            </a:r>
            <a:r>
              <a:rPr lang="nb-NO" sz="1100" dirty="0"/>
              <a:t> </a:t>
            </a:r>
            <a:r>
              <a:rPr lang="nb-NO" sz="1100" dirty="0" err="1"/>
              <a:t>pengar</a:t>
            </a:r>
            <a:r>
              <a:rPr lang="nb-NO" sz="1100" dirty="0"/>
              <a:t> vi faktisk har brukt på ulike ting.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48DA1A04-052D-4B9B-93C2-F053AAA2039C}"/>
                  </a:ext>
                </a:extLst>
              </p:cNvPr>
              <p:cNvSpPr txBox="1"/>
              <p:nvPr/>
            </p:nvSpPr>
            <p:spPr>
              <a:xfrm>
                <a:off x="393602" y="7026795"/>
                <a:ext cx="6213372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100" dirty="0" err="1"/>
                  <a:t>Stigningstalet</a:t>
                </a:r>
                <a:r>
                  <a:rPr lang="nb-NO" sz="1100" dirty="0"/>
                  <a:t> til </a:t>
                </a:r>
                <a:r>
                  <a:rPr lang="nb-NO" sz="1100" dirty="0" err="1"/>
                  <a:t>ein</a:t>
                </a:r>
                <a:r>
                  <a:rPr lang="nb-NO" sz="1100" dirty="0"/>
                  <a:t> lineær funksjon seier oss kor </a:t>
                </a:r>
                <a:r>
                  <a:rPr lang="nb-NO" sz="1100" dirty="0" err="1"/>
                  <a:t>mykje</a:t>
                </a:r>
                <a:r>
                  <a:rPr lang="nb-NO" sz="1100" dirty="0"/>
                  <a:t> y </a:t>
                </a:r>
                <a:r>
                  <a:rPr lang="nb-NO" sz="1100" dirty="0" err="1"/>
                  <a:t>aukar</a:t>
                </a:r>
                <a:r>
                  <a:rPr lang="nb-NO" sz="1100" dirty="0"/>
                  <a:t> for kvar auking i x. I </a:t>
                </a:r>
                <a:r>
                  <a:rPr lang="nb-NO" sz="1100" dirty="0" err="1"/>
                  <a:t>ein</a:t>
                </a:r>
                <a:r>
                  <a:rPr lang="nb-NO" sz="1100" dirty="0"/>
                  <a:t> lineær graf med strekning og tid, slik som vi har, vil </a:t>
                </a:r>
                <a:r>
                  <a:rPr lang="nb-NO" sz="1100" dirty="0" err="1"/>
                  <a:t>stigningstalet</a:t>
                </a:r>
                <a:r>
                  <a:rPr lang="nb-NO" sz="1100" dirty="0"/>
                  <a:t> alltid </a:t>
                </a:r>
                <a:r>
                  <a:rPr lang="nb-NO" sz="1100" dirty="0" err="1"/>
                  <a:t>gje</a:t>
                </a:r>
                <a:r>
                  <a:rPr lang="nb-NO" sz="1100" dirty="0"/>
                  <a:t> oss farten, altså kor </a:t>
                </a:r>
                <a:r>
                  <a:rPr lang="nb-NO" sz="1100" dirty="0" err="1"/>
                  <a:t>mykje</a:t>
                </a:r>
                <a:r>
                  <a:rPr lang="nb-NO" sz="1100" dirty="0"/>
                  <a:t> strekninga i kilometer </a:t>
                </a:r>
                <a:r>
                  <a:rPr lang="nb-NO" sz="1100" dirty="0" err="1"/>
                  <a:t>endrar</a:t>
                </a:r>
                <a:r>
                  <a:rPr lang="nb-NO" sz="1100" dirty="0"/>
                  <a:t> seg per time. Funksjonsuttrykket til grafen vår blir med det </a:t>
                </a:r>
                <a14:m>
                  <m:oMath xmlns:m="http://schemas.openxmlformats.org/officeDocument/2006/math"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nb-NO" sz="1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=70</m:t>
                    </m:r>
                    <m:r>
                      <a:rPr lang="nb-NO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b-NO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nb-NO" sz="1100" dirty="0"/>
                  <a:t>.</a:t>
                </a:r>
              </a:p>
            </p:txBody>
          </p:sp>
        </mc:Choice>
        <mc:Fallback xmlns=""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48DA1A04-052D-4B9B-93C2-F053AAA20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02" y="7026795"/>
                <a:ext cx="6213372" cy="600164"/>
              </a:xfrm>
              <a:prstGeom prst="rect">
                <a:avLst/>
              </a:prstGeom>
              <a:blipFill>
                <a:blip r:embed="rId4"/>
                <a:stretch>
                  <a:fillRect t="-1020" r="-196" b="-714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Bilde 4">
            <a:extLst>
              <a:ext uri="{FF2B5EF4-FFF2-40B4-BE49-F238E27FC236}">
                <a16:creationId xmlns:a16="http://schemas.microsoft.com/office/drawing/2014/main" id="{F06A3A61-66C9-446E-BF09-B6BF578CFE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218" y="3941280"/>
            <a:ext cx="2670545" cy="16698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DBF434A7-52C9-44D7-9098-778940CC83A9}"/>
                  </a:ext>
                </a:extLst>
              </p:cNvPr>
              <p:cNvSpPr txBox="1"/>
              <p:nvPr/>
            </p:nvSpPr>
            <p:spPr>
              <a:xfrm>
                <a:off x="353683" y="5625939"/>
                <a:ext cx="6213372" cy="141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100" dirty="0"/>
                  <a:t>For grafen vår blir konstantleddet </a:t>
                </a:r>
                <a14:m>
                  <m:oMath xmlns:m="http://schemas.openxmlformats.org/officeDocument/2006/math"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nb-NO" sz="11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nb-NO" sz="1100" dirty="0"/>
                  <a:t> sidan grafen krysser y-aksen i origo, altså når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sz="1100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nb-NO" sz="11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r>
                  <a:rPr lang="nb-NO" sz="1100" dirty="0"/>
                  <a:t>. Når vi skal finne </a:t>
                </a:r>
                <a:r>
                  <a:rPr lang="nb-NO" sz="1100" dirty="0" err="1"/>
                  <a:t>stigningstalet</a:t>
                </a:r>
                <a:r>
                  <a:rPr lang="nb-NO" sz="1100" dirty="0"/>
                  <a:t> </a:t>
                </a:r>
                <a14:m>
                  <m:oMath xmlns:m="http://schemas.openxmlformats.org/officeDocument/2006/math">
                    <m:r>
                      <a:rPr lang="nb-NO" sz="11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nb-NO" sz="1100" dirty="0"/>
                  <a:t>, må vi finne kor </a:t>
                </a:r>
                <a:r>
                  <a:rPr lang="nb-NO" sz="1100" dirty="0" err="1"/>
                  <a:t>mykje</a:t>
                </a:r>
                <a:r>
                  <a:rPr lang="nb-NO" sz="1100" dirty="0"/>
                  <a:t> grafen går oppover for kvar eining på x-aksen. Da vel vi to punkt på grafen vår, og </a:t>
                </a:r>
                <a:r>
                  <a:rPr lang="nb-NO" sz="1100" dirty="0" err="1"/>
                  <a:t>reknar</a:t>
                </a:r>
                <a:r>
                  <a:rPr lang="nb-NO" sz="1100" dirty="0"/>
                  <a:t> ut kor stor endringa er på y-aksen mellom </a:t>
                </a:r>
                <a:r>
                  <a:rPr lang="nb-NO" sz="1100" dirty="0" err="1"/>
                  <a:t>dei</a:t>
                </a:r>
                <a:r>
                  <a:rPr lang="nb-NO" sz="1100" dirty="0"/>
                  <a:t> to punkta. Så </a:t>
                </a:r>
                <a:r>
                  <a:rPr lang="nb-NO" sz="1100" dirty="0" err="1"/>
                  <a:t>reknar</a:t>
                </a:r>
                <a:r>
                  <a:rPr lang="nb-NO" sz="1100" dirty="0"/>
                  <a:t> vi ut kor stor endringa er på x-aksen mellom de same to punkta. Etterpå deler vi endringa på y-aksen på endringa på x-aksen, og da finn vi </a:t>
                </a:r>
                <a:r>
                  <a:rPr lang="nb-NO" sz="1100" dirty="0" err="1"/>
                  <a:t>stigningstalet</a:t>
                </a:r>
                <a:r>
                  <a:rPr lang="nb-NO" sz="1100" dirty="0"/>
                  <a:t>.</a:t>
                </a:r>
              </a:p>
              <a:p>
                <a:endParaRPr lang="nb-NO" sz="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𝑒𝑛𝑑𝑟𝑖𝑛𝑔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𝑒𝑛𝑑𝑟𝑖𝑛𝑔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700 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𝑘𝑚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 −0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 −0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b-NO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700 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=70 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6" name="TekstSylinder 5">
                <a:extLst>
                  <a:ext uri="{FF2B5EF4-FFF2-40B4-BE49-F238E27FC236}">
                    <a16:creationId xmlns:a16="http://schemas.microsoft.com/office/drawing/2014/main" id="{DBF434A7-52C9-44D7-9098-778940CC8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83" y="5625939"/>
                <a:ext cx="6213372" cy="1412887"/>
              </a:xfrm>
              <a:prstGeom prst="rect">
                <a:avLst/>
              </a:prstGeom>
              <a:blipFill>
                <a:blip r:embed="rId6"/>
                <a:stretch>
                  <a:fillRect r="-2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Bilde 6">
            <a:extLst>
              <a:ext uri="{FF2B5EF4-FFF2-40B4-BE49-F238E27FC236}">
                <a16:creationId xmlns:a16="http://schemas.microsoft.com/office/drawing/2014/main" id="{17D66083-0CE8-4E53-A184-FD44BE5183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39758" y="7943522"/>
            <a:ext cx="2167216" cy="1525556"/>
          </a:xfrm>
          <a:prstGeom prst="rect">
            <a:avLst/>
          </a:prstGeom>
        </p:spPr>
      </p:pic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2AF01B6-FADC-4B39-B991-A8D21DADD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884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Et bilde som inneholder tekst&#10;&#10;Automatisk generert beskrivelse">
            <a:extLst>
              <a:ext uri="{FF2B5EF4-FFF2-40B4-BE49-F238E27FC236}">
                <a16:creationId xmlns:a16="http://schemas.microsoft.com/office/drawing/2014/main" id="{60B4597C-8761-4359-BF89-A52E0D806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060" y="1673576"/>
            <a:ext cx="2920068" cy="1950605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41EDA1CB-34E2-444C-B2D7-EE88E0A82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976" y="186227"/>
            <a:ext cx="5623770" cy="1024250"/>
          </a:xfrm>
        </p:spPr>
        <p:txBody>
          <a:bodyPr>
            <a:normAutofit/>
          </a:bodyPr>
          <a:lstStyle/>
          <a:p>
            <a:r>
              <a:rPr lang="nb-NO" sz="3600" dirty="0"/>
              <a:t>Forsk på </a:t>
            </a:r>
            <a:r>
              <a:rPr lang="nb-NO" sz="3600" dirty="0" err="1"/>
              <a:t>personleg</a:t>
            </a:r>
            <a:r>
              <a:rPr lang="nb-NO" sz="3600" dirty="0"/>
              <a:t> økonomi</a:t>
            </a:r>
            <a:br>
              <a:rPr lang="nb-NO" dirty="0"/>
            </a:br>
            <a:r>
              <a:rPr lang="nb-NO" sz="2000" dirty="0"/>
              <a:t>- Bruk statistikk </a:t>
            </a:r>
            <a:r>
              <a:rPr lang="nb-NO" sz="2000" dirty="0" err="1"/>
              <a:t>frå</a:t>
            </a:r>
            <a:r>
              <a:rPr lang="nb-NO" sz="2000" dirty="0"/>
              <a:t> SSB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3A5E44F-571F-48B1-9E3A-B45A80B35E68}"/>
              </a:ext>
            </a:extLst>
          </p:cNvPr>
          <p:cNvSpPr txBox="1"/>
          <p:nvPr/>
        </p:nvSpPr>
        <p:spPr>
          <a:xfrm>
            <a:off x="580976" y="1282127"/>
            <a:ext cx="5562468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Oppgåve</a:t>
            </a:r>
            <a:endParaRPr lang="nb-NO" sz="1100" b="1" dirty="0"/>
          </a:p>
          <a:p>
            <a:r>
              <a:rPr lang="nb-NO" sz="1100" dirty="0"/>
              <a:t>Finn data </a:t>
            </a:r>
            <a:r>
              <a:rPr lang="nb-NO" sz="1100" dirty="0" err="1"/>
              <a:t>innan</a:t>
            </a:r>
            <a:r>
              <a:rPr lang="nb-NO" sz="1100" dirty="0"/>
              <a:t> </a:t>
            </a:r>
            <a:r>
              <a:rPr lang="nb-NO" sz="1100" dirty="0" err="1"/>
              <a:t>personleg</a:t>
            </a:r>
            <a:r>
              <a:rPr lang="nb-NO" sz="1100" dirty="0"/>
              <a:t> økonomi som varierer over tid (</a:t>
            </a:r>
            <a:r>
              <a:rPr lang="nb-NO" sz="1100" dirty="0">
                <a:hlinkClick r:id="rId3"/>
              </a:rPr>
              <a:t>https://www.ssb.no/statbank/</a:t>
            </a:r>
            <a:r>
              <a:rPr lang="nb-NO" sz="1100" dirty="0"/>
              <a:t>), og utfør </a:t>
            </a:r>
            <a:r>
              <a:rPr lang="nb-NO" sz="1100" dirty="0" err="1"/>
              <a:t>ein</a:t>
            </a:r>
            <a:r>
              <a:rPr lang="nb-NO" sz="1100" dirty="0"/>
              <a:t> lineær regresjon (gjerne med Python) for å finne </a:t>
            </a:r>
            <a:r>
              <a:rPr lang="nb-NO" sz="1100" dirty="0" err="1"/>
              <a:t>ein</a:t>
            </a:r>
            <a:r>
              <a:rPr lang="nb-NO" sz="1100" dirty="0"/>
              <a:t> matematisk modell. Lag </a:t>
            </a:r>
            <a:r>
              <a:rPr lang="nb-NO" sz="1100" dirty="0" err="1"/>
              <a:t>eit</a:t>
            </a:r>
            <a:r>
              <a:rPr lang="nb-NO" sz="1100" dirty="0"/>
              <a:t> produkt som viser kva for </a:t>
            </a:r>
            <a:r>
              <a:rPr lang="nb-NO" sz="1100" dirty="0" err="1"/>
              <a:t>nokre</a:t>
            </a:r>
            <a:r>
              <a:rPr lang="nb-NO" sz="1100" dirty="0"/>
              <a:t> data du har brukt, og kva du har gjort med </a:t>
            </a:r>
            <a:r>
              <a:rPr lang="nb-NO" sz="1100" dirty="0" err="1"/>
              <a:t>dei</a:t>
            </a:r>
            <a:r>
              <a:rPr lang="nb-NO" sz="1100" dirty="0"/>
              <a:t>. Hugs  grunngjeving for </a:t>
            </a:r>
            <a:r>
              <a:rPr lang="nb-NO" sz="1100" dirty="0" err="1"/>
              <a:t>dei</a:t>
            </a:r>
            <a:r>
              <a:rPr lang="nb-NO" sz="1100" dirty="0"/>
              <a:t> </a:t>
            </a:r>
            <a:r>
              <a:rPr lang="nb-NO" sz="1100" dirty="0" err="1"/>
              <a:t>metodane</a:t>
            </a:r>
            <a:r>
              <a:rPr lang="nb-NO" sz="1100" dirty="0"/>
              <a:t> du har nytta, og forklar kva du har funne ut.</a:t>
            </a:r>
          </a:p>
        </p:txBody>
      </p:sp>
      <p:sp>
        <p:nvSpPr>
          <p:cNvPr id="15" name="Plassholder for innhold 2">
            <a:extLst>
              <a:ext uri="{FF2B5EF4-FFF2-40B4-BE49-F238E27FC236}">
                <a16:creationId xmlns:a16="http://schemas.microsoft.com/office/drawing/2014/main" id="{AD27A2C7-9916-44BD-A9FA-0480AB553AB6}"/>
              </a:ext>
            </a:extLst>
          </p:cNvPr>
          <p:cNvSpPr txBox="1">
            <a:spLocks/>
          </p:cNvSpPr>
          <p:nvPr/>
        </p:nvSpPr>
        <p:spPr>
          <a:xfrm>
            <a:off x="471486" y="3864069"/>
            <a:ext cx="5697150" cy="199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100" b="1" dirty="0"/>
              <a:t>Fase 1: </a:t>
            </a:r>
            <a:r>
              <a:rPr lang="nb-NO" sz="1100" dirty="0"/>
              <a:t>Undersøk kva for </a:t>
            </a:r>
            <a:r>
              <a:rPr lang="nb-NO" sz="1100" dirty="0" err="1"/>
              <a:t>nokre</a:t>
            </a:r>
            <a:r>
              <a:rPr lang="nb-NO" sz="1100" dirty="0"/>
              <a:t> data som kan </a:t>
            </a:r>
            <a:r>
              <a:rPr lang="nb-NO" sz="1100" dirty="0" err="1"/>
              <a:t>vere</a:t>
            </a:r>
            <a:r>
              <a:rPr lang="nb-NO" sz="1100" dirty="0"/>
              <a:t> fornuftig å bruke. Kva for </a:t>
            </a:r>
            <a:r>
              <a:rPr lang="nb-NO" sz="1100" dirty="0" err="1"/>
              <a:t>nokre</a:t>
            </a:r>
            <a:r>
              <a:rPr lang="nb-NO" sz="1100" dirty="0"/>
              <a:t> data har med </a:t>
            </a:r>
            <a:r>
              <a:rPr lang="nb-NO" sz="1100" dirty="0" err="1"/>
              <a:t>personleg</a:t>
            </a:r>
            <a:r>
              <a:rPr lang="nb-NO" sz="1100" dirty="0"/>
              <a:t> økonomi å </a:t>
            </a:r>
            <a:r>
              <a:rPr lang="nb-NO" sz="1100" dirty="0" err="1"/>
              <a:t>gjere</a:t>
            </a:r>
            <a:r>
              <a:rPr lang="nb-NO" sz="1100" dirty="0"/>
              <a:t>? TIPS: Lån, renter, forbruk, </a:t>
            </a:r>
            <a:r>
              <a:rPr lang="nb-NO" sz="1100" dirty="0" err="1"/>
              <a:t>arbeidsløyse</a:t>
            </a:r>
            <a:r>
              <a:rPr lang="nb-NO" sz="1100" dirty="0"/>
              <a:t> og </a:t>
            </a:r>
            <a:r>
              <a:rPr lang="nb-NO" sz="1100" dirty="0" err="1"/>
              <a:t>løn</a:t>
            </a:r>
            <a:r>
              <a:rPr lang="nb-NO" sz="11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100" dirty="0"/>
              <a:t>Tenk gjennom korleis de best kan vise fram </a:t>
            </a:r>
            <a:r>
              <a:rPr lang="nb-NO" sz="1100" dirty="0" err="1"/>
              <a:t>dataa</a:t>
            </a:r>
            <a:r>
              <a:rPr lang="nb-NO" sz="1100" dirty="0"/>
              <a:t> de </a:t>
            </a:r>
            <a:r>
              <a:rPr lang="nb-NO" sz="1100" dirty="0" err="1"/>
              <a:t>samlar</a:t>
            </a:r>
            <a:r>
              <a:rPr lang="nb-NO" sz="1100" dirty="0"/>
              <a:t> inn – kva slags framstilling som blir </a:t>
            </a:r>
            <a:r>
              <a:rPr lang="nb-NO" sz="1100" dirty="0" err="1"/>
              <a:t>tydelegast</a:t>
            </a:r>
            <a:r>
              <a:rPr lang="nb-NO" sz="1100" dirty="0"/>
              <a:t>. Vil de lage </a:t>
            </a:r>
            <a:r>
              <a:rPr lang="nb-NO" sz="1100" dirty="0" err="1"/>
              <a:t>ein</a:t>
            </a:r>
            <a:r>
              <a:rPr lang="nb-NO" sz="1100" dirty="0"/>
              <a:t> plakat, </a:t>
            </a:r>
            <a:r>
              <a:rPr lang="nb-NO" sz="1100" dirty="0" err="1"/>
              <a:t>ein</a:t>
            </a:r>
            <a:r>
              <a:rPr lang="nb-NO" sz="1100" dirty="0"/>
              <a:t> film, ei utstilling, eller </a:t>
            </a:r>
            <a:r>
              <a:rPr lang="nb-NO" sz="1100" dirty="0" err="1"/>
              <a:t>noko</a:t>
            </a:r>
            <a:r>
              <a:rPr lang="nb-NO" sz="1100" dirty="0"/>
              <a:t> anna?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100" b="1" dirty="0"/>
              <a:t>Fase 2: </a:t>
            </a:r>
            <a:r>
              <a:rPr lang="nb-NO" sz="1100" dirty="0"/>
              <a:t>Ha ei idémyldring for deg </a:t>
            </a:r>
            <a:r>
              <a:rPr lang="nb-NO" sz="1100" dirty="0" err="1"/>
              <a:t>sjølv</a:t>
            </a:r>
            <a:r>
              <a:rPr lang="nb-NO" sz="1100" dirty="0"/>
              <a:t>. Kva for </a:t>
            </a:r>
            <a:r>
              <a:rPr lang="nb-NO" sz="1100" dirty="0" err="1"/>
              <a:t>nokre</a:t>
            </a:r>
            <a:r>
              <a:rPr lang="nb-NO" sz="1100" dirty="0"/>
              <a:t> data ønsker du å bruke? </a:t>
            </a:r>
            <a:r>
              <a:rPr lang="nb-NO" sz="1100" dirty="0" err="1"/>
              <a:t>Kvifor</a:t>
            </a:r>
            <a:r>
              <a:rPr lang="nb-NO" sz="1100" dirty="0"/>
              <a:t> akkurat </a:t>
            </a:r>
            <a:r>
              <a:rPr lang="nb-NO" sz="1100" dirty="0" err="1"/>
              <a:t>desse</a:t>
            </a:r>
            <a:r>
              <a:rPr lang="nb-NO" sz="1100" dirty="0"/>
              <a:t>? </a:t>
            </a:r>
            <a:r>
              <a:rPr lang="nb-NO" sz="1100" dirty="0" err="1"/>
              <a:t>Teikne</a:t>
            </a:r>
            <a:r>
              <a:rPr lang="nb-NO" sz="1100" dirty="0"/>
              <a:t> gjerne ei skisse over produktet før du diskuterer med </a:t>
            </a:r>
            <a:r>
              <a:rPr lang="nb-NO" sz="1100" dirty="0" err="1"/>
              <a:t>dei</a:t>
            </a:r>
            <a:r>
              <a:rPr lang="nb-NO" sz="1100" dirty="0"/>
              <a:t> andre. Deretter må gruppa samla </a:t>
            </a:r>
            <a:r>
              <a:rPr lang="nb-NO" sz="1100" dirty="0" err="1"/>
              <a:t>avgjere</a:t>
            </a:r>
            <a:r>
              <a:rPr lang="nb-NO" sz="1100" dirty="0"/>
              <a:t> kva for </a:t>
            </a:r>
            <a:r>
              <a:rPr lang="nb-NO" sz="1100" dirty="0" err="1"/>
              <a:t>nokre</a:t>
            </a:r>
            <a:r>
              <a:rPr lang="nb-NO" sz="1100" dirty="0"/>
              <a:t> data de skal nytte og kva for </a:t>
            </a:r>
            <a:r>
              <a:rPr lang="nb-NO" sz="1100" dirty="0" err="1"/>
              <a:t>eit</a:t>
            </a:r>
            <a:r>
              <a:rPr lang="nb-NO" sz="1100" dirty="0"/>
              <a:t> produkt de skal lage.</a:t>
            </a:r>
          </a:p>
          <a:p>
            <a:pPr marL="0" indent="0">
              <a:buNone/>
            </a:pPr>
            <a:r>
              <a:rPr lang="nb-NO" sz="1100" dirty="0"/>
              <a:t>Planlegg gjennomføringa, og </a:t>
            </a:r>
            <a:r>
              <a:rPr lang="nb-NO" sz="1100" dirty="0" err="1"/>
              <a:t>berekne</a:t>
            </a:r>
            <a:r>
              <a:rPr lang="nb-NO" sz="1100" dirty="0"/>
              <a:t> kor lang tid kvar del tar.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BF32977B-6717-439D-B4E9-119CCF02262E}"/>
              </a:ext>
            </a:extLst>
          </p:cNvPr>
          <p:cNvSpPr txBox="1"/>
          <p:nvPr/>
        </p:nvSpPr>
        <p:spPr>
          <a:xfrm>
            <a:off x="471485" y="7234801"/>
            <a:ext cx="5671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6: </a:t>
            </a:r>
            <a:r>
              <a:rPr lang="nb-NO" sz="1100" dirty="0"/>
              <a:t>Hopp gjerne attende til </a:t>
            </a:r>
            <a:r>
              <a:rPr lang="nb-NO" sz="1100" dirty="0" err="1"/>
              <a:t>tidlegare</a:t>
            </a:r>
            <a:r>
              <a:rPr lang="nb-NO" sz="1100" dirty="0"/>
              <a:t> punkt, og </a:t>
            </a:r>
            <a:r>
              <a:rPr lang="nb-NO" sz="1100" dirty="0" err="1"/>
              <a:t>gjer</a:t>
            </a:r>
            <a:r>
              <a:rPr lang="nb-NO" sz="1100" dirty="0"/>
              <a:t> </a:t>
            </a:r>
            <a:r>
              <a:rPr lang="nb-NO" sz="1100" dirty="0" err="1"/>
              <a:t>endringar</a:t>
            </a:r>
            <a:r>
              <a:rPr lang="nb-NO" sz="1100" dirty="0"/>
              <a:t> for å få </a:t>
            </a:r>
            <a:r>
              <a:rPr lang="nb-NO" sz="1100" dirty="0" err="1"/>
              <a:t>eit</a:t>
            </a:r>
            <a:r>
              <a:rPr lang="nb-NO" sz="1100" dirty="0"/>
              <a:t> best </a:t>
            </a:r>
            <a:r>
              <a:rPr lang="nb-NO" sz="1100" dirty="0" err="1"/>
              <a:t>mogleg</a:t>
            </a:r>
            <a:r>
              <a:rPr lang="nb-NO" sz="1100" dirty="0"/>
              <a:t> produkt. </a:t>
            </a:r>
            <a:r>
              <a:rPr lang="nb-NO" sz="1100" dirty="0" err="1"/>
              <a:t>Gjer</a:t>
            </a:r>
            <a:r>
              <a:rPr lang="nb-NO" sz="1100" dirty="0"/>
              <a:t> gjerne </a:t>
            </a:r>
            <a:r>
              <a:rPr lang="nb-NO" sz="1100" dirty="0" err="1"/>
              <a:t>endringar</a:t>
            </a:r>
            <a:r>
              <a:rPr lang="nb-NO" sz="1100" dirty="0"/>
              <a:t> i grafen </a:t>
            </a:r>
            <a:r>
              <a:rPr lang="nb-NO" sz="1100" dirty="0" err="1"/>
              <a:t>dykkar</a:t>
            </a:r>
            <a:r>
              <a:rPr lang="nb-NO" sz="1100" dirty="0"/>
              <a:t> om det </a:t>
            </a:r>
            <a:r>
              <a:rPr lang="nb-NO" sz="1100" dirty="0" err="1"/>
              <a:t>trengst</a:t>
            </a:r>
            <a:r>
              <a:rPr lang="nb-NO" sz="1100" dirty="0"/>
              <a:t>.</a:t>
            </a:r>
          </a:p>
          <a:p>
            <a:endParaRPr lang="nb-NO" sz="400" dirty="0"/>
          </a:p>
          <a:p>
            <a:r>
              <a:rPr lang="nb-NO" sz="1100" b="1" dirty="0"/>
              <a:t>Fase 7: </a:t>
            </a:r>
            <a:r>
              <a:rPr lang="nb-NO" sz="1100" dirty="0"/>
              <a:t>Pass på å ta vare på </a:t>
            </a:r>
            <a:r>
              <a:rPr lang="nb-NO" sz="1100" dirty="0" err="1"/>
              <a:t>bilete</a:t>
            </a:r>
            <a:r>
              <a:rPr lang="nb-NO" sz="1100" dirty="0"/>
              <a:t> og notat de har gjort undervegs, slik at de kan vise kva de har tenkt. I denne </a:t>
            </a:r>
            <a:r>
              <a:rPr lang="nb-NO" sz="1100" dirty="0" err="1"/>
              <a:t>oppgåva</a:t>
            </a:r>
            <a:r>
              <a:rPr lang="nb-NO" sz="1100" dirty="0"/>
              <a:t> går dokumenteringa ut på å lage sjølve produktet.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6921AEB9-F454-4988-8BB7-5BD2E4AF9756}"/>
              </a:ext>
            </a:extLst>
          </p:cNvPr>
          <p:cNvSpPr txBox="1"/>
          <p:nvPr/>
        </p:nvSpPr>
        <p:spPr>
          <a:xfrm>
            <a:off x="471484" y="5508496"/>
            <a:ext cx="3263753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3: </a:t>
            </a:r>
            <a:r>
              <a:rPr lang="nb-NO" sz="1100" dirty="0"/>
              <a:t>Lag første versjon av grafen for den matematiske modellen. Lag det som de treng til produktet </a:t>
            </a:r>
            <a:r>
              <a:rPr lang="nb-NO" sz="1100" dirty="0" err="1"/>
              <a:t>dykkar</a:t>
            </a:r>
            <a:r>
              <a:rPr lang="nb-NO" sz="1100" dirty="0"/>
              <a:t>.</a:t>
            </a:r>
            <a:endParaRPr lang="nb-NO" sz="400" dirty="0"/>
          </a:p>
          <a:p>
            <a:r>
              <a:rPr lang="nb-NO" sz="1100" b="1" dirty="0"/>
              <a:t>Fase 4:</a:t>
            </a:r>
            <a:r>
              <a:rPr lang="nb-NO" sz="1100" dirty="0"/>
              <a:t> Test produktet med å </a:t>
            </a:r>
            <a:r>
              <a:rPr lang="nb-NO" sz="1100" dirty="0" err="1"/>
              <a:t>spørje</a:t>
            </a:r>
            <a:r>
              <a:rPr lang="nb-NO" sz="1100" dirty="0"/>
              <a:t> </a:t>
            </a:r>
            <a:r>
              <a:rPr lang="nb-NO" sz="1100" dirty="0" err="1"/>
              <a:t>dei</a:t>
            </a:r>
            <a:r>
              <a:rPr lang="nb-NO" sz="1100" dirty="0"/>
              <a:t> andre i klassen om produktet </a:t>
            </a:r>
            <a:r>
              <a:rPr lang="nb-NO" sz="1100" dirty="0" err="1"/>
              <a:t>dykkar</a:t>
            </a:r>
            <a:r>
              <a:rPr lang="nb-NO" sz="1100" dirty="0"/>
              <a:t> er informativt og </a:t>
            </a:r>
            <a:r>
              <a:rPr lang="nb-NO" sz="1100" dirty="0" err="1"/>
              <a:t>tydeleg</a:t>
            </a:r>
            <a:r>
              <a:rPr lang="nb-NO" sz="1100" dirty="0"/>
              <a:t>.</a:t>
            </a:r>
            <a:endParaRPr lang="nb-NO" sz="400" dirty="0"/>
          </a:p>
          <a:p>
            <a:r>
              <a:rPr lang="nb-NO" sz="1100" b="1" dirty="0"/>
              <a:t>Fase 5: </a:t>
            </a:r>
            <a:r>
              <a:rPr lang="nb-NO" sz="1100" dirty="0" err="1"/>
              <a:t>Samanlikne</a:t>
            </a:r>
            <a:r>
              <a:rPr lang="nb-NO" sz="1100" dirty="0"/>
              <a:t> gjerne med </a:t>
            </a:r>
            <a:r>
              <a:rPr lang="nb-NO" sz="1100" dirty="0" err="1"/>
              <a:t>dei</a:t>
            </a:r>
            <a:r>
              <a:rPr lang="nb-NO" sz="1100" dirty="0"/>
              <a:t> andre i klassen, er det </a:t>
            </a:r>
            <a:r>
              <a:rPr lang="nb-NO" sz="1100" dirty="0" err="1"/>
              <a:t>nokon</a:t>
            </a:r>
            <a:r>
              <a:rPr lang="nb-NO" sz="1100" dirty="0"/>
              <a:t> som har brukt interessante data eller gjort </a:t>
            </a:r>
            <a:r>
              <a:rPr lang="nb-NO" sz="1100" dirty="0" err="1"/>
              <a:t>noko</a:t>
            </a:r>
            <a:r>
              <a:rPr lang="nb-NO" sz="1100" dirty="0"/>
              <a:t> </a:t>
            </a:r>
            <a:r>
              <a:rPr lang="nb-NO" sz="1100" dirty="0" err="1"/>
              <a:t>spennande</a:t>
            </a:r>
            <a:r>
              <a:rPr lang="nb-NO" sz="1100" dirty="0"/>
              <a:t> med produktet sitt? Kan de bruke </a:t>
            </a:r>
            <a:r>
              <a:rPr lang="nb-NO" sz="1100" dirty="0" err="1"/>
              <a:t>nokre</a:t>
            </a:r>
            <a:r>
              <a:rPr lang="nb-NO" sz="1100" dirty="0"/>
              <a:t> av </a:t>
            </a:r>
            <a:r>
              <a:rPr lang="nb-NO" sz="1100" dirty="0" err="1"/>
              <a:t>dei</a:t>
            </a:r>
            <a:r>
              <a:rPr lang="nb-NO" sz="1100" dirty="0"/>
              <a:t> same grepa til </a:t>
            </a:r>
            <a:r>
              <a:rPr lang="nb-NO" sz="1100" dirty="0" err="1"/>
              <a:t>dykkar</a:t>
            </a:r>
            <a:r>
              <a:rPr lang="nb-NO" sz="1100" dirty="0"/>
              <a:t> produkt?</a:t>
            </a:r>
          </a:p>
          <a:p>
            <a:endParaRPr lang="nb-NO" sz="110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67E8E8F-B400-4E8E-BCFE-BCFBEBD9C9E2}"/>
              </a:ext>
            </a:extLst>
          </p:cNvPr>
          <p:cNvSpPr txBox="1"/>
          <p:nvPr/>
        </p:nvSpPr>
        <p:spPr>
          <a:xfrm>
            <a:off x="471484" y="8230483"/>
            <a:ext cx="3263753" cy="1123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Oppgåve</a:t>
            </a:r>
            <a:r>
              <a:rPr lang="nb-NO" sz="1100" b="1" dirty="0"/>
              <a:t> </a:t>
            </a:r>
          </a:p>
          <a:p>
            <a:r>
              <a:rPr lang="nb-NO" sz="1100" dirty="0"/>
              <a:t>Kva er </a:t>
            </a:r>
            <a:r>
              <a:rPr lang="nb-NO" sz="1100" dirty="0" err="1"/>
              <a:t>stigningstalet</a:t>
            </a:r>
            <a:r>
              <a:rPr lang="nb-NO" sz="1100" dirty="0"/>
              <a:t> for den lineære funksjonen din?</a:t>
            </a:r>
          </a:p>
          <a:p>
            <a:endParaRPr lang="nb-NO" sz="400" dirty="0"/>
          </a:p>
          <a:p>
            <a:r>
              <a:rPr lang="nb-NO" sz="1100" dirty="0"/>
              <a:t>Forklar kva </a:t>
            </a:r>
            <a:r>
              <a:rPr lang="nb-NO" sz="1100" dirty="0" err="1"/>
              <a:t>stigningstalet</a:t>
            </a:r>
            <a:r>
              <a:rPr lang="nb-NO" sz="1100" dirty="0"/>
              <a:t> ditt tyder.</a:t>
            </a:r>
          </a:p>
          <a:p>
            <a:endParaRPr lang="nb-NO" sz="400" dirty="0"/>
          </a:p>
          <a:p>
            <a:r>
              <a:rPr lang="nb-NO" sz="1100" dirty="0"/>
              <a:t>Forklar kva resultatet hadde blitt om </a:t>
            </a:r>
            <a:r>
              <a:rPr lang="nb-NO" sz="1100" dirty="0" err="1"/>
              <a:t>stigningstalet</a:t>
            </a:r>
            <a:r>
              <a:rPr lang="nb-NO" sz="1100" dirty="0"/>
              <a:t> ditt blei mindre.</a:t>
            </a:r>
          </a:p>
          <a:p>
            <a:endParaRPr lang="nb-NO" sz="400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EC41A47C-8B65-4563-BEFD-EED8C8E12B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569" y="8230483"/>
            <a:ext cx="1458941" cy="1123385"/>
          </a:xfrm>
          <a:prstGeom prst="rect">
            <a:avLst/>
          </a:prstGeom>
        </p:spPr>
      </p:pic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948718C0-4D0E-468C-A067-C5B35E76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2</a:t>
            </a:fld>
            <a:endParaRPr lang="nb-NO"/>
          </a:p>
        </p:txBody>
      </p:sp>
      <p:pic>
        <p:nvPicPr>
          <p:cNvPr id="4" name="Bilde 3" descr="Et bilde som inneholder gammel, stabel&#10;&#10;Automatisk generert beskrivelse">
            <a:extLst>
              <a:ext uri="{FF2B5EF4-FFF2-40B4-BE49-F238E27FC236}">
                <a16:creationId xmlns:a16="http://schemas.microsoft.com/office/drawing/2014/main" id="{A34BC8CC-3088-4D51-8C3D-52E4925F34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76" y="2404102"/>
            <a:ext cx="2565005" cy="1400493"/>
          </a:xfrm>
          <a:prstGeom prst="rect">
            <a:avLst/>
          </a:prstGeom>
        </p:spPr>
      </p:pic>
      <p:pic>
        <p:nvPicPr>
          <p:cNvPr id="12" name="Bilde 11" descr="Et bilde som inneholder tekst, bord, innendørs&#10;&#10;Automatisk generert beskrivelse">
            <a:extLst>
              <a:ext uri="{FF2B5EF4-FFF2-40B4-BE49-F238E27FC236}">
                <a16:creationId xmlns:a16="http://schemas.microsoft.com/office/drawing/2014/main" id="{2DCD6FCA-1AC2-4492-A4BE-A4DD097FD9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291" y="5631292"/>
            <a:ext cx="2119495" cy="141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47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2B349DD0DF7E4E8089C5D8EAF3A394" ma:contentTypeVersion="27" ma:contentTypeDescription="Opprett et nytt dokument." ma:contentTypeScope="" ma:versionID="e645ad07474aa427203028c883b379c2">
  <xsd:schema xmlns:xsd="http://www.w3.org/2001/XMLSchema" xmlns:xs="http://www.w3.org/2001/XMLSchema" xmlns:p="http://schemas.microsoft.com/office/2006/metadata/properties" xmlns:ns3="285d13ab-30c6-49f8-8756-d82b97344fc4" xmlns:ns4="e7edbe82-fed3-4e3f-9446-c6542b3d00d2" targetNamespace="http://schemas.microsoft.com/office/2006/metadata/properties" ma:root="true" ma:fieldsID="72272ba45de3da5dc7018043b44d9d3d" ns3:_="" ns4:_="">
    <xsd:import namespace="285d13ab-30c6-49f8-8756-d82b97344fc4"/>
    <xsd:import namespace="e7edbe82-fed3-4e3f-9446-c6542b3d00d2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Templates" minOccurs="0"/>
                <xsd:element ref="ns3:CultureName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d13ab-30c6-49f8-8756-d82b97344fc4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dbe82-fed3-4e3f-9446-c6542b3d0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85d13ab-30c6-49f8-8756-d82b97344fc4" xsi:nil="true"/>
    <Students xmlns="285d13ab-30c6-49f8-8756-d82b97344fc4">
      <UserInfo>
        <DisplayName/>
        <AccountId xsi:nil="true"/>
        <AccountType/>
      </UserInfo>
    </Students>
    <CultureName xmlns="285d13ab-30c6-49f8-8756-d82b97344fc4" xsi:nil="true"/>
    <Self_Registration_Enabled xmlns="285d13ab-30c6-49f8-8756-d82b97344fc4" xsi:nil="true"/>
    <FolderType xmlns="285d13ab-30c6-49f8-8756-d82b97344fc4" xsi:nil="true"/>
    <Student_Groups xmlns="285d13ab-30c6-49f8-8756-d82b97344fc4">
      <UserInfo>
        <DisplayName/>
        <AccountId xsi:nil="true"/>
        <AccountType/>
      </UserInfo>
    </Student_Groups>
    <Self_Registration_Enabled0 xmlns="285d13ab-30c6-49f8-8756-d82b97344fc4" xsi:nil="true"/>
    <Invited_Teachers xmlns="285d13ab-30c6-49f8-8756-d82b97344fc4" xsi:nil="true"/>
    <DefaultSectionNames xmlns="285d13ab-30c6-49f8-8756-d82b97344fc4" xsi:nil="true"/>
    <Is_Collaboration_Space_Locked xmlns="285d13ab-30c6-49f8-8756-d82b97344fc4" xsi:nil="true"/>
    <Templates xmlns="285d13ab-30c6-49f8-8756-d82b97344fc4" xsi:nil="true"/>
    <Has_Teacher_Only_SectionGroup xmlns="285d13ab-30c6-49f8-8756-d82b97344fc4" xsi:nil="true"/>
    <AppVersion xmlns="285d13ab-30c6-49f8-8756-d82b97344fc4" xsi:nil="true"/>
    <Invited_Students xmlns="285d13ab-30c6-49f8-8756-d82b97344fc4" xsi:nil="true"/>
    <Owner xmlns="285d13ab-30c6-49f8-8756-d82b97344fc4">
      <UserInfo>
        <DisplayName/>
        <AccountId xsi:nil="true"/>
        <AccountType/>
      </UserInfo>
    </Owner>
    <Teachers xmlns="285d13ab-30c6-49f8-8756-d82b97344fc4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F41F102E-35CA-4D54-AA7B-DE697C0D0C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4B04C6-7D93-4D91-BDB7-5AA5A84E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d13ab-30c6-49f8-8756-d82b97344fc4"/>
    <ds:schemaRef ds:uri="e7edbe82-fed3-4e3f-9446-c6542b3d0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0BA4E2-F0CF-4983-9E81-623E710CD51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85d13ab-30c6-49f8-8756-d82b97344fc4"/>
    <ds:schemaRef ds:uri="http://purl.org/dc/terms/"/>
    <ds:schemaRef ds:uri="http://schemas.openxmlformats.org/package/2006/metadata/core-properties"/>
    <ds:schemaRef ds:uri="e7edbe82-fed3-4e3f-9446-c6542b3d00d2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478442</TotalTime>
  <Words>977</Words>
  <Application>Microsoft Macintosh PowerPoint</Application>
  <PresentationFormat>A4 Paper (210x297 mm)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Office-tema</vt:lpstr>
      <vt:lpstr>Opplegg 27 - Personleg økonomi</vt:lpstr>
      <vt:lpstr>Forsk på personleg økonomi - Bruk statistikk frå SSB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Førsteutkast til GAN Aschehoug-opplegg</dc:title>
  <dc:creator>Ellen Egeland Flø</dc:creator>
  <cp:lastModifiedBy>Simen Stafseng</cp:lastModifiedBy>
  <cp:revision>1497</cp:revision>
  <dcterms:created xsi:type="dcterms:W3CDTF">2018-11-04T16:46:19Z</dcterms:created>
  <dcterms:modified xsi:type="dcterms:W3CDTF">2021-11-10T11:38:17Z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0x0101000B2B349DD0DF7E4E8089C5D8EAF3A394</vt:lpwstr>
  </property>
</Properties>
</file>