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372" r:id="rId5"/>
    <p:sldId id="374"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Ellen Egeland Fl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0AE"/>
    <a:srgbClr val="74E392"/>
    <a:srgbClr val="008080"/>
    <a:srgbClr val="03AA74"/>
    <a:srgbClr val="5EAA80"/>
    <a:srgbClr val="ECF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7" autoAdjust="0"/>
    <p:restoredTop sz="94660"/>
  </p:normalViewPr>
  <p:slideViewPr>
    <p:cSldViewPr snapToGrid="0">
      <p:cViewPr varScale="1">
        <p:scale>
          <a:sx n="89" d="100"/>
          <a:sy n="89" d="100"/>
        </p:scale>
        <p:origin x="3456" y="168"/>
      </p:cViewPr>
      <p:guideLst/>
    </p:cSldViewPr>
  </p:slideViewPr>
  <p:notesTextViewPr>
    <p:cViewPr>
      <p:scale>
        <a:sx n="1" d="1"/>
        <a:sy n="1" d="1"/>
      </p:scale>
      <p:origin x="0" y="0"/>
    </p:cViewPr>
  </p:notesTextViewPr>
  <p:sorterViewPr>
    <p:cViewPr>
      <p:scale>
        <a:sx n="100" d="100"/>
        <a:sy n="100" d="100"/>
      </p:scale>
      <p:origin x="0" y="-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0AAA-71AC-4A1D-B3A0-288BC45B5EF0}" type="datetimeFigureOut">
              <a:rPr lang="nb-NO" smtClean="0"/>
              <a:t>10.11.2021</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68D05-0525-4061-82E5-5DFEF8E54F05}" type="slidenum">
              <a:rPr lang="nb-NO" smtClean="0"/>
              <a:t>‹#›</a:t>
            </a:fld>
            <a:endParaRPr lang="nb-NO"/>
          </a:p>
        </p:txBody>
      </p:sp>
    </p:spTree>
    <p:extLst>
      <p:ext uri="{BB962C8B-B14F-4D97-AF65-F5344CB8AC3E}">
        <p14:creationId xmlns:p14="http://schemas.microsoft.com/office/powerpoint/2010/main" val="323293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FC603-7401-4A32-82F0-8813D1F68362}"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40213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7244717-8912-4BD0-901C-539D32409BB9}"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942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BAB75A3-C966-421D-A058-9597AF80017B}"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5862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7BBA7A6-8F18-4A2B-AB95-01174CA087CF}"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3297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4CC9F4C0-F006-477E-9969-BD308BDBF7E7}"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0397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EB738D-0748-4DF6-9385-02C30FADB6B1}"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22299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600DFB6-812E-4855-8CBD-F502418EB257}" type="datetime1">
              <a:rPr lang="nb-NO" smtClean="0"/>
              <a:t>10.11.2021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59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42D9ED0-2390-4A20-865F-D260A12F872E}" type="datetime1">
              <a:rPr lang="nb-NO" smtClean="0"/>
              <a:t>10.11.2021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0784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C629-7052-4F6D-AB30-13A06FED4062}" type="datetime1">
              <a:rPr lang="nb-NO" smtClean="0"/>
              <a:t>10.11.2021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85641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442F1E48-A005-48CA-BC11-8A1B79F79ED9}"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925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54F355CE-444A-462B-B545-D05FD5A80EA7}"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84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D829CD-4287-478E-BC9B-33B488E248AF}" type="datetime1">
              <a:rPr lang="nb-NO" smtClean="0"/>
              <a:t>10.11.2021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CDA449-1FD9-4B7A-9E85-B244E6DC9C56}" type="slidenum">
              <a:rPr lang="nb-NO" smtClean="0"/>
              <a:t>‹#›</a:t>
            </a:fld>
            <a:endParaRPr lang="nb-NO"/>
          </a:p>
        </p:txBody>
      </p:sp>
    </p:spTree>
    <p:extLst>
      <p:ext uri="{BB962C8B-B14F-4D97-AF65-F5344CB8AC3E}">
        <p14:creationId xmlns:p14="http://schemas.microsoft.com/office/powerpoint/2010/main" val="1933869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tylervigen.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ssb.no/statbank/" TargetMode="External"/><Relationship Id="rId7" Type="http://schemas.openxmlformats.org/officeDocument/2006/relationships/hyperlink" Target="https://forskning.no/mat-sykdommer-tarm-og-fordoyelse/folk-som-drikker-brus--bade-sukkerfri-og-vanlig--lever-kortere/1573126"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www.aftenposten.no/kultur/i/1k9GM/haandskrift-hjelper-hukommelsen" TargetMode="External"/><Relationship Id="rId11" Type="http://schemas.openxmlformats.org/officeDocument/2006/relationships/image" Target="../media/image7.png"/><Relationship Id="rId5" Type="http://schemas.openxmlformats.org/officeDocument/2006/relationships/hyperlink" Target="https://twitter.com/hopeseekr/status/1246133957764288517" TargetMode="External"/><Relationship Id="rId10" Type="http://schemas.openxmlformats.org/officeDocument/2006/relationships/hyperlink" Target="https://forskning.no/mat-og-helse-matematikk/ny-studie-mye-egg-koblet-til-hjertesykdom-og-dod/1312283" TargetMode="External"/><Relationship Id="rId4" Type="http://schemas.openxmlformats.org/officeDocument/2006/relationships/image" Target="../media/image4.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E131B2-E7FE-4386-B358-7104B7B265BE}"/>
              </a:ext>
            </a:extLst>
          </p:cNvPr>
          <p:cNvSpPr>
            <a:spLocks noGrp="1"/>
          </p:cNvSpPr>
          <p:nvPr>
            <p:ph type="title"/>
          </p:nvPr>
        </p:nvSpPr>
        <p:spPr>
          <a:xfrm>
            <a:off x="343866" y="54928"/>
            <a:ext cx="4221956" cy="1023864"/>
          </a:xfrm>
        </p:spPr>
        <p:txBody>
          <a:bodyPr>
            <a:normAutofit/>
          </a:bodyPr>
          <a:lstStyle/>
          <a:p>
            <a:r>
              <a:rPr lang="nb-NO" dirty="0"/>
              <a:t>Opplegg 28 - Statistikk og korrelasjon</a:t>
            </a:r>
            <a:endParaRPr lang="nb-NO" sz="1800" dirty="0"/>
          </a:p>
        </p:txBody>
      </p:sp>
      <p:sp>
        <p:nvSpPr>
          <p:cNvPr id="4" name="TekstSylinder 3">
            <a:extLst>
              <a:ext uri="{FF2B5EF4-FFF2-40B4-BE49-F238E27FC236}">
                <a16:creationId xmlns:a16="http://schemas.microsoft.com/office/drawing/2014/main" id="{BE277ED2-4E7E-4BAB-88FE-5108E911FD74}"/>
              </a:ext>
            </a:extLst>
          </p:cNvPr>
          <p:cNvSpPr txBox="1"/>
          <p:nvPr/>
        </p:nvSpPr>
        <p:spPr>
          <a:xfrm>
            <a:off x="4618677" y="2339238"/>
            <a:ext cx="1839269" cy="2292935"/>
          </a:xfrm>
          <a:prstGeom prst="rect">
            <a:avLst/>
          </a:prstGeom>
          <a:noFill/>
          <a:ln>
            <a:solidFill>
              <a:schemeClr val="tx1"/>
            </a:solidFill>
          </a:ln>
        </p:spPr>
        <p:txBody>
          <a:bodyPr wrap="square" rtlCol="0">
            <a:spAutoFit/>
          </a:bodyPr>
          <a:lstStyle/>
          <a:p>
            <a:r>
              <a:rPr lang="nb-NO" sz="1100" b="1" dirty="0"/>
              <a:t>Hva er kausalitet?</a:t>
            </a:r>
          </a:p>
          <a:p>
            <a:r>
              <a:rPr lang="nb-NO" sz="1100" dirty="0"/>
              <a:t>Det betyr at det er en årsak-virkning sammenheng mellom variabler. Dersom man endrer på én variabel, så vil den andre variabelen også endre seg. Et eksempel på en kausal sammenheng kan være at antall timer du sover om natta påvirker hvor trøtt du er neste dag. Et annet ord for kausalitet er årsakssammenheng.</a:t>
            </a:r>
          </a:p>
        </p:txBody>
      </p:sp>
      <p:sp>
        <p:nvSpPr>
          <p:cNvPr id="14" name="TekstSylinder 13">
            <a:extLst>
              <a:ext uri="{FF2B5EF4-FFF2-40B4-BE49-F238E27FC236}">
                <a16:creationId xmlns:a16="http://schemas.microsoft.com/office/drawing/2014/main" id="{DB97F235-559A-45AC-91B6-DF95F5F3F88F}"/>
              </a:ext>
            </a:extLst>
          </p:cNvPr>
          <p:cNvSpPr txBox="1"/>
          <p:nvPr/>
        </p:nvSpPr>
        <p:spPr>
          <a:xfrm>
            <a:off x="245383" y="3713016"/>
            <a:ext cx="4251178" cy="1277273"/>
          </a:xfrm>
          <a:prstGeom prst="rect">
            <a:avLst/>
          </a:prstGeom>
          <a:noFill/>
        </p:spPr>
        <p:txBody>
          <a:bodyPr wrap="square" rtlCol="0">
            <a:spAutoFit/>
          </a:bodyPr>
          <a:lstStyle/>
          <a:p>
            <a:r>
              <a:rPr lang="nb-NO" sz="1100" dirty="0"/>
              <a:t>Man kan sammenligne to variabler som varierer over tid, og sjekke om de varierer på samme måte. For eksempel kan man velge to variabler som det er gjort målinger av årlig i perioden 1990 til 2020. For å sjekke hvor godt de to variablene korrelerer, velger man én av variablene som x-verdi og den andre som y-verdi. Det er viktig å passe på at x-verdien og y-verdien er for samme årstall. Da kan man utføre en lineær regresjon på x- og y-verdiene og finne korrelasjonen.</a:t>
            </a:r>
          </a:p>
        </p:txBody>
      </p:sp>
      <p:sp>
        <p:nvSpPr>
          <p:cNvPr id="16" name="TekstSylinder 15">
            <a:extLst>
              <a:ext uri="{FF2B5EF4-FFF2-40B4-BE49-F238E27FC236}">
                <a16:creationId xmlns:a16="http://schemas.microsoft.com/office/drawing/2014/main" id="{AA37C470-E673-4B05-ADEA-904C336DDC13}"/>
              </a:ext>
            </a:extLst>
          </p:cNvPr>
          <p:cNvSpPr txBox="1"/>
          <p:nvPr/>
        </p:nvSpPr>
        <p:spPr>
          <a:xfrm>
            <a:off x="245383" y="2261189"/>
            <a:ext cx="2418796" cy="1446550"/>
          </a:xfrm>
          <a:prstGeom prst="rect">
            <a:avLst/>
          </a:prstGeom>
          <a:noFill/>
        </p:spPr>
        <p:txBody>
          <a:bodyPr wrap="square" rtlCol="0">
            <a:spAutoFit/>
          </a:bodyPr>
          <a:lstStyle/>
          <a:p>
            <a:r>
              <a:rPr lang="nb-NO" sz="1100" dirty="0"/>
              <a:t>Litt forenklet vil geogebra eller Python i en lineær regresjon lage en rett linje som gjør at de samla avstandene mellom alle punktene og selve regresjonslinja blir minst mulig. Altså at summen av avstandene mellom de blå punktene og den røde lineære grafen blir minst mulig.</a:t>
            </a:r>
          </a:p>
        </p:txBody>
      </p:sp>
      <p:sp>
        <p:nvSpPr>
          <p:cNvPr id="17" name="TekstSylinder 16">
            <a:extLst>
              <a:ext uri="{FF2B5EF4-FFF2-40B4-BE49-F238E27FC236}">
                <a16:creationId xmlns:a16="http://schemas.microsoft.com/office/drawing/2014/main" id="{96DD6775-96C5-4E05-BBB0-EAB51DF282B7}"/>
              </a:ext>
            </a:extLst>
          </p:cNvPr>
          <p:cNvSpPr txBox="1"/>
          <p:nvPr/>
        </p:nvSpPr>
        <p:spPr>
          <a:xfrm>
            <a:off x="250167" y="1074388"/>
            <a:ext cx="6263967" cy="1169551"/>
          </a:xfrm>
          <a:prstGeom prst="rect">
            <a:avLst/>
          </a:prstGeom>
          <a:noFill/>
        </p:spPr>
        <p:txBody>
          <a:bodyPr wrap="square" rtlCol="0">
            <a:spAutoFit/>
          </a:bodyPr>
          <a:lstStyle/>
          <a:p>
            <a:r>
              <a:rPr lang="nb-NO" sz="1100" dirty="0"/>
              <a:t>Dersom vi har to datasett (for to variabler), kan vi finne ut hvor godt de korrelerer med hverandre. Altså om de varierer på samme måte. Det vil si at dersom den ene variabelen øker, så øker den andre variabelen tilsvarende, eller kanskje den minker tilsvarende. Vi kan si at korrelasjon er det samme som samvariasjon. </a:t>
            </a:r>
          </a:p>
          <a:p>
            <a:endParaRPr lang="nb-NO" sz="400" dirty="0"/>
          </a:p>
          <a:p>
            <a:r>
              <a:rPr lang="nb-NO" sz="1100" dirty="0"/>
              <a:t>For å sjekke hvor godt to variabler korrelerer, utfører vi en lineær regresjon. Da kan vi få beregnet korrelasjonen, det er nemlig et mål på hvor store avstandene er mellom regresjonsgrafen og hvert av punktene i grafen. Vi regner ikke dette for hånd, men geogebra eller Python kan gjøre det for oss.  </a:t>
            </a:r>
          </a:p>
        </p:txBody>
      </p:sp>
      <p:sp>
        <p:nvSpPr>
          <p:cNvPr id="19" name="Snakkeboble: oval 18">
            <a:extLst>
              <a:ext uri="{FF2B5EF4-FFF2-40B4-BE49-F238E27FC236}">
                <a16:creationId xmlns:a16="http://schemas.microsoft.com/office/drawing/2014/main" id="{A1A54347-3ACE-4C21-97BE-0022428FDAFB}"/>
              </a:ext>
            </a:extLst>
          </p:cNvPr>
          <p:cNvSpPr/>
          <p:nvPr/>
        </p:nvSpPr>
        <p:spPr>
          <a:xfrm>
            <a:off x="4891177" y="110066"/>
            <a:ext cx="1668616" cy="817915"/>
          </a:xfrm>
          <a:prstGeom prst="wedgeEllipseCallout">
            <a:avLst>
              <a:gd name="adj1" fmla="val -42876"/>
              <a:gd name="adj2" fmla="val 50899"/>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100" b="1" dirty="0"/>
              <a:t>Korrelasjon betyr ikke nødvendigvis at vi har kausalitet!</a:t>
            </a:r>
          </a:p>
        </p:txBody>
      </p:sp>
      <p:sp>
        <p:nvSpPr>
          <p:cNvPr id="21" name="TekstSylinder 20">
            <a:extLst>
              <a:ext uri="{FF2B5EF4-FFF2-40B4-BE49-F238E27FC236}">
                <a16:creationId xmlns:a16="http://schemas.microsoft.com/office/drawing/2014/main" id="{4BA96BAA-BA58-4B12-A0A1-45B157135C9D}"/>
              </a:ext>
            </a:extLst>
          </p:cNvPr>
          <p:cNvSpPr txBox="1"/>
          <p:nvPr/>
        </p:nvSpPr>
        <p:spPr>
          <a:xfrm>
            <a:off x="250145" y="8006878"/>
            <a:ext cx="3486924" cy="1692771"/>
          </a:xfrm>
          <a:prstGeom prst="rect">
            <a:avLst/>
          </a:prstGeom>
          <a:noFill/>
          <a:ln>
            <a:solidFill>
              <a:schemeClr val="tx1"/>
            </a:solidFill>
          </a:ln>
        </p:spPr>
        <p:txBody>
          <a:bodyPr wrap="square" rtlCol="0">
            <a:spAutoFit/>
          </a:bodyPr>
          <a:lstStyle/>
          <a:p>
            <a:r>
              <a:rPr lang="nb-NO" sz="1100" b="1" dirty="0"/>
              <a:t>Korrelasjonskoeffisienten – </a:t>
            </a:r>
            <a:r>
              <a:rPr lang="nb-NO" sz="1100" dirty="0"/>
              <a:t>kan variere mellom -1 og 1.</a:t>
            </a:r>
          </a:p>
          <a:p>
            <a:endParaRPr lang="nb-NO" sz="400" dirty="0"/>
          </a:p>
          <a:p>
            <a:r>
              <a:rPr lang="nb-NO" sz="1100" dirty="0"/>
              <a:t>Dersom den er 0, eller nær 0, betyr det at vi har ingen eller liten korrelasjon.</a:t>
            </a:r>
          </a:p>
          <a:p>
            <a:endParaRPr lang="nb-NO" sz="400" dirty="0"/>
          </a:p>
          <a:p>
            <a:r>
              <a:rPr lang="nb-NO" sz="1100" dirty="0"/>
              <a:t>Dersom den er nær -1, minker den ene variabelen når den andre øker.</a:t>
            </a:r>
          </a:p>
          <a:p>
            <a:endParaRPr lang="nb-NO" sz="400" dirty="0"/>
          </a:p>
          <a:p>
            <a:r>
              <a:rPr lang="nb-NO" sz="1100" dirty="0"/>
              <a:t>Dersom den er nær 1, vil begge variablene øke/minke på samme måte.</a:t>
            </a:r>
          </a:p>
          <a:p>
            <a:endParaRPr lang="nb-NO" sz="400" dirty="0"/>
          </a:p>
          <a:p>
            <a:r>
              <a:rPr lang="nb-NO" sz="1100" dirty="0"/>
              <a:t>Det er tilsvarende for R</a:t>
            </a:r>
            <a:r>
              <a:rPr lang="nb-NO" sz="1100" baseline="30000" dirty="0"/>
              <a:t>2</a:t>
            </a:r>
            <a:r>
              <a:rPr lang="nb-NO" sz="1100" dirty="0"/>
              <a:t>, men den kan ikke være negativ.</a:t>
            </a:r>
          </a:p>
        </p:txBody>
      </p:sp>
      <p:pic>
        <p:nvPicPr>
          <p:cNvPr id="3" name="Bilde 2">
            <a:extLst>
              <a:ext uri="{FF2B5EF4-FFF2-40B4-BE49-F238E27FC236}">
                <a16:creationId xmlns:a16="http://schemas.microsoft.com/office/drawing/2014/main" id="{46E7196E-1BDA-4CF6-97BD-19ABC3E1FEFA}"/>
              </a:ext>
            </a:extLst>
          </p:cNvPr>
          <p:cNvPicPr>
            <a:picLocks noChangeAspect="1"/>
          </p:cNvPicPr>
          <p:nvPr/>
        </p:nvPicPr>
        <p:blipFill>
          <a:blip r:embed="rId2"/>
          <a:stretch>
            <a:fillRect/>
          </a:stretch>
        </p:blipFill>
        <p:spPr>
          <a:xfrm>
            <a:off x="2603618" y="2335795"/>
            <a:ext cx="1962204" cy="1264643"/>
          </a:xfrm>
          <a:prstGeom prst="rect">
            <a:avLst/>
          </a:prstGeom>
        </p:spPr>
      </p:pic>
      <p:sp>
        <p:nvSpPr>
          <p:cNvPr id="5" name="TekstSylinder 4">
            <a:extLst>
              <a:ext uri="{FF2B5EF4-FFF2-40B4-BE49-F238E27FC236}">
                <a16:creationId xmlns:a16="http://schemas.microsoft.com/office/drawing/2014/main" id="{1813F6F9-FDEB-49FD-B2A2-5D1AC09214CA}"/>
              </a:ext>
            </a:extLst>
          </p:cNvPr>
          <p:cNvSpPr txBox="1"/>
          <p:nvPr/>
        </p:nvSpPr>
        <p:spPr>
          <a:xfrm>
            <a:off x="3737069" y="7958724"/>
            <a:ext cx="2934664" cy="1677382"/>
          </a:xfrm>
          <a:prstGeom prst="rect">
            <a:avLst/>
          </a:prstGeom>
          <a:noFill/>
        </p:spPr>
        <p:txBody>
          <a:bodyPr wrap="square" rtlCol="0">
            <a:spAutoFit/>
          </a:bodyPr>
          <a:lstStyle/>
          <a:p>
            <a:r>
              <a:rPr lang="nb-NO" sz="1100" dirty="0"/>
              <a:t>Noen mulige årsaker til korrelasjon:</a:t>
            </a:r>
          </a:p>
          <a:p>
            <a:endParaRPr lang="nb-NO" sz="400" dirty="0"/>
          </a:p>
          <a:p>
            <a:pPr marL="171450" indent="-171450">
              <a:buFont typeface="Arial" panose="020B0604020202020204" pitchFamily="34" charset="0"/>
              <a:buChar char="•"/>
            </a:pPr>
            <a:r>
              <a:rPr lang="nb-NO" sz="1100" dirty="0"/>
              <a:t>En variabel kan direkte forårsake eller avhenge av verdien til en annen variabel.</a:t>
            </a:r>
          </a:p>
          <a:p>
            <a:pPr marL="171450" indent="-171450">
              <a:buFont typeface="Arial" panose="020B0604020202020204" pitchFamily="34" charset="0"/>
              <a:buChar char="•"/>
            </a:pPr>
            <a:r>
              <a:rPr lang="nb-NO" sz="1100" dirty="0"/>
              <a:t>En variabel kan være løst knytta til en annen variabel.</a:t>
            </a:r>
          </a:p>
          <a:p>
            <a:pPr marL="171450" indent="-171450">
              <a:buFont typeface="Arial" panose="020B0604020202020204" pitchFamily="34" charset="0"/>
              <a:buChar char="•"/>
            </a:pPr>
            <a:r>
              <a:rPr lang="nb-NO" sz="1100" dirty="0"/>
              <a:t>To variabler kan begge avhenge av en ukjent tredje variabel.</a:t>
            </a:r>
          </a:p>
          <a:p>
            <a:pPr marL="171450" indent="-171450">
              <a:buFont typeface="Arial" panose="020B0604020202020204" pitchFamily="34" charset="0"/>
              <a:buChar char="•"/>
            </a:pPr>
            <a:r>
              <a:rPr lang="nb-NO" sz="1100" dirty="0"/>
              <a:t>Det kan være tilfeldig – størst sjanse for at dette skjer ved få målinger.</a:t>
            </a:r>
          </a:p>
        </p:txBody>
      </p:sp>
      <p:sp>
        <p:nvSpPr>
          <p:cNvPr id="6" name="TekstSylinder 5">
            <a:extLst>
              <a:ext uri="{FF2B5EF4-FFF2-40B4-BE49-F238E27FC236}">
                <a16:creationId xmlns:a16="http://schemas.microsoft.com/office/drawing/2014/main" id="{96058019-319A-4B42-AE99-F219DA457539}"/>
              </a:ext>
            </a:extLst>
          </p:cNvPr>
          <p:cNvSpPr txBox="1"/>
          <p:nvPr/>
        </p:nvSpPr>
        <p:spPr>
          <a:xfrm>
            <a:off x="245383" y="4956938"/>
            <a:ext cx="6162120" cy="600164"/>
          </a:xfrm>
          <a:prstGeom prst="rect">
            <a:avLst/>
          </a:prstGeom>
          <a:noFill/>
        </p:spPr>
        <p:txBody>
          <a:bodyPr wrap="square" rtlCol="0">
            <a:spAutoFit/>
          </a:bodyPr>
          <a:lstStyle/>
          <a:p>
            <a:r>
              <a:rPr lang="nb-NO" sz="1100" dirty="0"/>
              <a:t>Det er ikke dette som er gjort med de to grafene under. Her er begge variablene tegnet inn som funksjon av årstall, slik at vi har to separate funksjoner. Men vi kan se at begge grafene har lignende form.</a:t>
            </a:r>
          </a:p>
          <a:p>
            <a:endParaRPr lang="nb-NO" sz="1100" dirty="0"/>
          </a:p>
        </p:txBody>
      </p:sp>
      <p:pic>
        <p:nvPicPr>
          <p:cNvPr id="2050" name="Picture 2">
            <a:extLst>
              <a:ext uri="{FF2B5EF4-FFF2-40B4-BE49-F238E27FC236}">
                <a16:creationId xmlns:a16="http://schemas.microsoft.com/office/drawing/2014/main" id="{FE9134B3-0CD2-4247-9136-2E22E63241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383" y="5413497"/>
            <a:ext cx="6286500" cy="2190750"/>
          </a:xfrm>
          <a:prstGeom prst="rect">
            <a:avLst/>
          </a:prstGeom>
          <a:noFill/>
          <a:extLst>
            <a:ext uri="{909E8E84-426E-40DD-AFC4-6F175D3DCCD1}">
              <a14:hiddenFill xmlns:a14="http://schemas.microsoft.com/office/drawing/2010/main">
                <a:solidFill>
                  <a:srgbClr val="FFFFFF"/>
                </a:solidFill>
              </a14:hiddenFill>
            </a:ext>
          </a:extLst>
        </p:spPr>
      </p:pic>
      <p:sp>
        <p:nvSpPr>
          <p:cNvPr id="7" name="TekstSylinder 6">
            <a:extLst>
              <a:ext uri="{FF2B5EF4-FFF2-40B4-BE49-F238E27FC236}">
                <a16:creationId xmlns:a16="http://schemas.microsoft.com/office/drawing/2014/main" id="{50513F1A-4573-46A6-8919-CEEBE1CDBADA}"/>
              </a:ext>
            </a:extLst>
          </p:cNvPr>
          <p:cNvSpPr txBox="1"/>
          <p:nvPr/>
        </p:nvSpPr>
        <p:spPr>
          <a:xfrm>
            <a:off x="164649" y="7604247"/>
            <a:ext cx="2161318" cy="261610"/>
          </a:xfrm>
          <a:prstGeom prst="rect">
            <a:avLst/>
          </a:prstGeom>
          <a:noFill/>
        </p:spPr>
        <p:txBody>
          <a:bodyPr wrap="square" rtlCol="0">
            <a:spAutoFit/>
          </a:bodyPr>
          <a:lstStyle/>
          <a:p>
            <a:r>
              <a:rPr lang="nb-NO" sz="1100" b="1" dirty="0"/>
              <a:t>Korrelasjonskoeffisient: 0,87 </a:t>
            </a:r>
          </a:p>
        </p:txBody>
      </p:sp>
      <p:sp>
        <p:nvSpPr>
          <p:cNvPr id="18" name="TekstSylinder 17">
            <a:extLst>
              <a:ext uri="{FF2B5EF4-FFF2-40B4-BE49-F238E27FC236}">
                <a16:creationId xmlns:a16="http://schemas.microsoft.com/office/drawing/2014/main" id="{96D89F81-F677-41FB-8E76-2861695E2E55}"/>
              </a:ext>
            </a:extLst>
          </p:cNvPr>
          <p:cNvSpPr txBox="1"/>
          <p:nvPr/>
        </p:nvSpPr>
        <p:spPr>
          <a:xfrm>
            <a:off x="5292928" y="7604247"/>
            <a:ext cx="1319689" cy="215444"/>
          </a:xfrm>
          <a:prstGeom prst="rect">
            <a:avLst/>
          </a:prstGeom>
          <a:noFill/>
        </p:spPr>
        <p:txBody>
          <a:bodyPr wrap="square" rtlCol="0">
            <a:spAutoFit/>
          </a:bodyPr>
          <a:lstStyle/>
          <a:p>
            <a:r>
              <a:rPr lang="nb-NO" sz="800" dirty="0"/>
              <a:t>Kilde: </a:t>
            </a:r>
            <a:r>
              <a:rPr lang="nb-NO" sz="800" dirty="0">
                <a:hlinkClick r:id="rId4"/>
              </a:rPr>
              <a:t>www.tylervigen.com</a:t>
            </a:r>
            <a:endParaRPr lang="nb-NO" sz="800" dirty="0"/>
          </a:p>
        </p:txBody>
      </p:sp>
      <p:sp>
        <p:nvSpPr>
          <p:cNvPr id="8" name="Plassholder for lysbildenummer 7">
            <a:extLst>
              <a:ext uri="{FF2B5EF4-FFF2-40B4-BE49-F238E27FC236}">
                <a16:creationId xmlns:a16="http://schemas.microsoft.com/office/drawing/2014/main" id="{C6A982A7-9369-41C4-9AFD-C9E8ABABECB2}"/>
              </a:ext>
            </a:extLst>
          </p:cNvPr>
          <p:cNvSpPr>
            <a:spLocks noGrp="1"/>
          </p:cNvSpPr>
          <p:nvPr>
            <p:ph type="sldNum" sz="quarter" idx="12"/>
          </p:nvPr>
        </p:nvSpPr>
        <p:spPr>
          <a:xfrm>
            <a:off x="4956876" y="9351518"/>
            <a:ext cx="1543050" cy="527403"/>
          </a:xfrm>
        </p:spPr>
        <p:txBody>
          <a:bodyPr/>
          <a:lstStyle/>
          <a:p>
            <a:fld id="{8BCDA449-1FD9-4B7A-9E85-B244E6DC9C56}" type="slidenum">
              <a:rPr lang="nb-NO" smtClean="0"/>
              <a:t>1</a:t>
            </a:fld>
            <a:endParaRPr lang="nb-NO"/>
          </a:p>
        </p:txBody>
      </p:sp>
    </p:spTree>
    <p:extLst>
      <p:ext uri="{BB962C8B-B14F-4D97-AF65-F5344CB8AC3E}">
        <p14:creationId xmlns:p14="http://schemas.microsoft.com/office/powerpoint/2010/main" val="51032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Relatert bilde">
            <a:extLst>
              <a:ext uri="{FF2B5EF4-FFF2-40B4-BE49-F238E27FC236}">
                <a16:creationId xmlns:a16="http://schemas.microsoft.com/office/drawing/2014/main" id="{49456445-8018-4DD4-A6FF-B5993430BBDD}"/>
              </a:ext>
            </a:extLst>
          </p:cNvPr>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2097741" y="769124"/>
            <a:ext cx="4343400" cy="2697480"/>
          </a:xfrm>
          <a:prstGeom prst="rect">
            <a:avLst/>
          </a:prstGeom>
          <a:noFill/>
          <a:extLst>
            <a:ext uri="{909E8E84-426E-40DD-AFC4-6F175D3DCCD1}">
              <a14:hiddenFill xmlns:a14="http://schemas.microsoft.com/office/drawing/2010/main">
                <a:solidFill>
                  <a:srgbClr val="FFFFFF"/>
                </a:solidFill>
              </a14:hiddenFill>
            </a:ext>
          </a:extLst>
        </p:spPr>
      </p:pic>
      <p:sp>
        <p:nvSpPr>
          <p:cNvPr id="18" name="Tittel 1">
            <a:extLst>
              <a:ext uri="{FF2B5EF4-FFF2-40B4-BE49-F238E27FC236}">
                <a16:creationId xmlns:a16="http://schemas.microsoft.com/office/drawing/2014/main" id="{FEA60433-B2DE-4452-9E2A-07B44AF096CB}"/>
              </a:ext>
            </a:extLst>
          </p:cNvPr>
          <p:cNvSpPr txBox="1">
            <a:spLocks/>
          </p:cNvSpPr>
          <p:nvPr/>
        </p:nvSpPr>
        <p:spPr>
          <a:xfrm>
            <a:off x="742731" y="344512"/>
            <a:ext cx="4812825" cy="938721"/>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b-NO" dirty="0"/>
              <a:t>Lag en villedende nyhetssak</a:t>
            </a:r>
            <a:br>
              <a:rPr lang="nb-NO" sz="6600" dirty="0"/>
            </a:br>
            <a:r>
              <a:rPr lang="nb-NO" sz="1800" dirty="0"/>
              <a:t>- ved bruk av korrelasjon</a:t>
            </a:r>
          </a:p>
        </p:txBody>
      </p:sp>
      <p:sp>
        <p:nvSpPr>
          <p:cNvPr id="21" name="TekstSylinder 20">
            <a:extLst>
              <a:ext uri="{FF2B5EF4-FFF2-40B4-BE49-F238E27FC236}">
                <a16:creationId xmlns:a16="http://schemas.microsoft.com/office/drawing/2014/main" id="{EECA0B28-F901-433E-84DB-78472B88BDA6}"/>
              </a:ext>
            </a:extLst>
          </p:cNvPr>
          <p:cNvSpPr txBox="1"/>
          <p:nvPr/>
        </p:nvSpPr>
        <p:spPr>
          <a:xfrm>
            <a:off x="1022588" y="1420871"/>
            <a:ext cx="4812824" cy="769441"/>
          </a:xfrm>
          <a:prstGeom prst="rect">
            <a:avLst/>
          </a:prstGeom>
          <a:noFill/>
          <a:ln>
            <a:solidFill>
              <a:schemeClr val="tx1"/>
            </a:solidFill>
          </a:ln>
        </p:spPr>
        <p:txBody>
          <a:bodyPr wrap="square" rtlCol="0">
            <a:spAutoFit/>
          </a:bodyPr>
          <a:lstStyle/>
          <a:p>
            <a:r>
              <a:rPr lang="nb-NO" sz="1100" b="1" dirty="0"/>
              <a:t>Oppgave </a:t>
            </a:r>
          </a:p>
          <a:p>
            <a:r>
              <a:rPr lang="nb-NO" sz="1100" dirty="0"/>
              <a:t>Finn to datasett hos statistisk sentralbyrå (</a:t>
            </a:r>
            <a:r>
              <a:rPr lang="nb-NO" sz="1100" dirty="0">
                <a:hlinkClick r:id="rId3"/>
              </a:rPr>
              <a:t>https://www.ssb.no/statbank/</a:t>
            </a:r>
            <a:r>
              <a:rPr lang="nb-NO" sz="1100" dirty="0"/>
              <a:t>), og finn korrelasjonen ved bruk av Geogebra eller Python. Lag et nyhetsoppslag som spekulerer i kausalitet (at den ene variabelen er årsak til at den andre endres).</a:t>
            </a:r>
          </a:p>
        </p:txBody>
      </p:sp>
      <p:sp>
        <p:nvSpPr>
          <p:cNvPr id="22" name="Plassholder for innhold 2">
            <a:extLst>
              <a:ext uri="{FF2B5EF4-FFF2-40B4-BE49-F238E27FC236}">
                <a16:creationId xmlns:a16="http://schemas.microsoft.com/office/drawing/2014/main" id="{9CCB31B5-390E-472D-9667-CD15DC78DE72}"/>
              </a:ext>
            </a:extLst>
          </p:cNvPr>
          <p:cNvSpPr txBox="1">
            <a:spLocks/>
          </p:cNvSpPr>
          <p:nvPr/>
        </p:nvSpPr>
        <p:spPr>
          <a:xfrm>
            <a:off x="435349" y="2447200"/>
            <a:ext cx="5915025" cy="197249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nb-NO" sz="1100" b="1" dirty="0"/>
              <a:t>Fase 1: </a:t>
            </a:r>
            <a:r>
              <a:rPr lang="nb-NO" sz="1100" dirty="0"/>
              <a:t>Undersøk hvilke data som kan være fornuftig å bruke. Hvilke data kan tenkes å variere på samme måte over tid? Husk at dere skal lage en falsk nyhetssak til slutt, så det kan være lurt å tenke på hvilken vinkling dere ønsker å ha i saken.</a:t>
            </a:r>
            <a:endParaRPr lang="nb-NO" sz="1100" b="1" dirty="0"/>
          </a:p>
          <a:p>
            <a:pPr marL="0" indent="0">
              <a:buFont typeface="Arial" panose="020B0604020202020204" pitchFamily="34" charset="0"/>
              <a:buNone/>
            </a:pPr>
            <a:r>
              <a:rPr lang="nb-NO" sz="1100" b="1" dirty="0"/>
              <a:t>Fase 2: </a:t>
            </a:r>
            <a:r>
              <a:rPr lang="nb-NO" sz="1100" dirty="0"/>
              <a:t>Ha en idémyldring for deg selv. Hvilke data ønsker du å bruke? Hvorfor akkurat dette? Tegn gjerne en skisse over nyhetssaken før du diskuterer med de andre. Deretter må gruppa samlet bestemme hvilke data dere skal bruke og hvordan deres nyhetssak skal se ut.</a:t>
            </a:r>
          </a:p>
          <a:p>
            <a:pPr marL="0" indent="0">
              <a:buNone/>
            </a:pPr>
            <a:r>
              <a:rPr lang="nb-NO" sz="1100" b="1" dirty="0"/>
              <a:t>Fase 3: </a:t>
            </a:r>
            <a:r>
              <a:rPr lang="nb-NO" sz="1100" dirty="0"/>
              <a:t>Lag første versjon av grafen for den matematiske modellen. Hva blir korrelasjonen mellom variablene? Lag nyhetssaken basert på korrelasjonen.</a:t>
            </a:r>
          </a:p>
          <a:p>
            <a:pPr marL="0" indent="0">
              <a:buNone/>
            </a:pPr>
            <a:r>
              <a:rPr lang="nb-NO" sz="1100" b="1" dirty="0"/>
              <a:t>Fase 4:</a:t>
            </a:r>
            <a:r>
              <a:rPr lang="nb-NO" sz="1100" dirty="0"/>
              <a:t> Får dere en korrelasjon som virker fornuftig? Spør andre i klassen om nyhetssaken deres er tydelig og god.</a:t>
            </a:r>
          </a:p>
        </p:txBody>
      </p:sp>
      <p:sp>
        <p:nvSpPr>
          <p:cNvPr id="23" name="TekstSylinder 22">
            <a:extLst>
              <a:ext uri="{FF2B5EF4-FFF2-40B4-BE49-F238E27FC236}">
                <a16:creationId xmlns:a16="http://schemas.microsoft.com/office/drawing/2014/main" id="{232A7A0B-B84B-4401-AF6C-5E1264A68DB0}"/>
              </a:ext>
            </a:extLst>
          </p:cNvPr>
          <p:cNvSpPr txBox="1"/>
          <p:nvPr/>
        </p:nvSpPr>
        <p:spPr>
          <a:xfrm>
            <a:off x="435348" y="8334024"/>
            <a:ext cx="5915025" cy="1231106"/>
          </a:xfrm>
          <a:prstGeom prst="rect">
            <a:avLst/>
          </a:prstGeom>
          <a:noFill/>
        </p:spPr>
        <p:txBody>
          <a:bodyPr wrap="square" rtlCol="0">
            <a:spAutoFit/>
          </a:bodyPr>
          <a:lstStyle/>
          <a:p>
            <a:r>
              <a:rPr lang="nb-NO" sz="1100" b="1" dirty="0"/>
              <a:t>Fase 5: </a:t>
            </a:r>
            <a:r>
              <a:rPr lang="nb-NO" sz="1100" dirty="0"/>
              <a:t>Sammenlign gjerne med de andre i klassen. Er det noen som har en bedre nyhetssak? Hvorfor mener dere at den er bedre? Kan dere bruke noe av de samme grepene i deres sak?</a:t>
            </a:r>
          </a:p>
          <a:p>
            <a:endParaRPr lang="nb-NO" sz="400" dirty="0"/>
          </a:p>
          <a:p>
            <a:r>
              <a:rPr lang="nb-NO" sz="1100" b="1" dirty="0"/>
              <a:t>Fase 6: </a:t>
            </a:r>
            <a:r>
              <a:rPr lang="nb-NO" sz="1100" dirty="0"/>
              <a:t>Hopp gjerne tilbake til tidligere punkt, og gjør forandringer for å få en best mulig nyhetssak. Gjør gjerne endringer om det trengs.</a:t>
            </a:r>
          </a:p>
          <a:p>
            <a:endParaRPr lang="nb-NO" sz="400" dirty="0"/>
          </a:p>
          <a:p>
            <a:r>
              <a:rPr lang="nb-NO" sz="1100" b="1" dirty="0"/>
              <a:t>Fase 7: </a:t>
            </a:r>
            <a:r>
              <a:rPr lang="nb-NO" sz="1100" dirty="0"/>
              <a:t>Pass på å ta vare på bilder og notater dere har gjort underveis, slik at dere kan vise hva dere har tenkt. I denne oppgaven går dokumenteringen ut på å lage selve nyhetssaken.</a:t>
            </a:r>
          </a:p>
        </p:txBody>
      </p:sp>
      <p:pic>
        <p:nvPicPr>
          <p:cNvPr id="1026" name="Picture 2">
            <a:extLst>
              <a:ext uri="{FF2B5EF4-FFF2-40B4-BE49-F238E27FC236}">
                <a16:creationId xmlns:a16="http://schemas.microsoft.com/office/drawing/2014/main" id="{97D79E01-56E3-4ED8-8C50-9B0F69F51A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6845" y="5256178"/>
            <a:ext cx="2176409" cy="2655017"/>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BFE5F453-FE23-4C0C-8C42-6AFC2B4F4A22}"/>
              </a:ext>
            </a:extLst>
          </p:cNvPr>
          <p:cNvSpPr/>
          <p:nvPr/>
        </p:nvSpPr>
        <p:spPr>
          <a:xfrm>
            <a:off x="308008" y="5191012"/>
            <a:ext cx="6266047" cy="29586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ekstSylinder 4">
            <a:extLst>
              <a:ext uri="{FF2B5EF4-FFF2-40B4-BE49-F238E27FC236}">
                <a16:creationId xmlns:a16="http://schemas.microsoft.com/office/drawing/2014/main" id="{826576D9-CC0B-4512-9F21-456D13E1E4B1}"/>
              </a:ext>
            </a:extLst>
          </p:cNvPr>
          <p:cNvSpPr txBox="1"/>
          <p:nvPr/>
        </p:nvSpPr>
        <p:spPr>
          <a:xfrm>
            <a:off x="225975" y="4616555"/>
            <a:ext cx="5175513" cy="523220"/>
          </a:xfrm>
          <a:prstGeom prst="rect">
            <a:avLst/>
          </a:prstGeom>
          <a:noFill/>
        </p:spPr>
        <p:txBody>
          <a:bodyPr wrap="square" rtlCol="0">
            <a:spAutoFit/>
          </a:bodyPr>
          <a:lstStyle/>
          <a:p>
            <a:r>
              <a:rPr lang="nb-NO" sz="1400" b="1" dirty="0"/>
              <a:t>Noen eksempler på villedende nyhetssaker og konspirasjonsteorier - basert på korrelasjoner</a:t>
            </a:r>
          </a:p>
        </p:txBody>
      </p:sp>
      <p:sp>
        <p:nvSpPr>
          <p:cNvPr id="6" name="TekstSylinder 5">
            <a:extLst>
              <a:ext uri="{FF2B5EF4-FFF2-40B4-BE49-F238E27FC236}">
                <a16:creationId xmlns:a16="http://schemas.microsoft.com/office/drawing/2014/main" id="{7621B27E-1091-480E-B71B-1494DFF383CD}"/>
              </a:ext>
            </a:extLst>
          </p:cNvPr>
          <p:cNvSpPr txBox="1"/>
          <p:nvPr/>
        </p:nvSpPr>
        <p:spPr>
          <a:xfrm>
            <a:off x="4346846" y="7803480"/>
            <a:ext cx="1947825" cy="276999"/>
          </a:xfrm>
          <a:prstGeom prst="rect">
            <a:avLst/>
          </a:prstGeom>
          <a:noFill/>
        </p:spPr>
        <p:txBody>
          <a:bodyPr wrap="square" rtlCol="0">
            <a:spAutoFit/>
          </a:bodyPr>
          <a:lstStyle/>
          <a:p>
            <a:r>
              <a:rPr lang="en-US" sz="400" dirty="0">
                <a:hlinkClick r:id="rId5"/>
              </a:rPr>
              <a:t>Theodore R. Smith </a:t>
            </a:r>
            <a:r>
              <a:rPr lang="en-US" sz="400" dirty="0" err="1">
                <a:hlinkClick r:id="rId5"/>
              </a:rPr>
              <a:t>på</a:t>
            </a:r>
            <a:r>
              <a:rPr lang="en-US" sz="400" dirty="0">
                <a:hlinkClick r:id="rId5"/>
              </a:rPr>
              <a:t> Twitter: «Correlation != Causation. </a:t>
            </a:r>
            <a:r>
              <a:rPr lang="en-US" sz="400" dirty="0" err="1">
                <a:hlinkClick r:id="rId5"/>
              </a:rPr>
              <a:t>Tho</a:t>
            </a:r>
            <a:r>
              <a:rPr lang="en-US" sz="400" dirty="0">
                <a:hlinkClick r:id="rId5"/>
              </a:rPr>
              <a:t> this probably will correlate with population density which will correlate with mass infections, and 5G could be ruining people's immune systems. https://t.co/rjsas5WFm2» / Twitter</a:t>
            </a:r>
            <a:endParaRPr lang="nb-NO" sz="400" dirty="0"/>
          </a:p>
        </p:txBody>
      </p:sp>
      <p:sp>
        <p:nvSpPr>
          <p:cNvPr id="7" name="TekstSylinder 6">
            <a:extLst>
              <a:ext uri="{FF2B5EF4-FFF2-40B4-BE49-F238E27FC236}">
                <a16:creationId xmlns:a16="http://schemas.microsoft.com/office/drawing/2014/main" id="{FE01D576-46CF-43C0-A9EC-91FF173C14E8}"/>
              </a:ext>
            </a:extLst>
          </p:cNvPr>
          <p:cNvSpPr txBox="1"/>
          <p:nvPr/>
        </p:nvSpPr>
        <p:spPr>
          <a:xfrm>
            <a:off x="411887" y="7916557"/>
            <a:ext cx="1294867" cy="153888"/>
          </a:xfrm>
          <a:prstGeom prst="rect">
            <a:avLst/>
          </a:prstGeom>
          <a:noFill/>
        </p:spPr>
        <p:txBody>
          <a:bodyPr wrap="square" rtlCol="0">
            <a:spAutoFit/>
          </a:bodyPr>
          <a:lstStyle/>
          <a:p>
            <a:r>
              <a:rPr lang="nb-NO" sz="400" dirty="0">
                <a:hlinkClick r:id="rId6"/>
              </a:rPr>
              <a:t>Håndskrift hjelper hukommelsen (aftenposten.no)</a:t>
            </a:r>
            <a:endParaRPr lang="nb-NO" sz="400" dirty="0"/>
          </a:p>
        </p:txBody>
      </p:sp>
      <p:sp>
        <p:nvSpPr>
          <p:cNvPr id="8" name="TekstSylinder 7">
            <a:extLst>
              <a:ext uri="{FF2B5EF4-FFF2-40B4-BE49-F238E27FC236}">
                <a16:creationId xmlns:a16="http://schemas.microsoft.com/office/drawing/2014/main" id="{34622992-28B1-46F7-9938-38856FB191B2}"/>
              </a:ext>
            </a:extLst>
          </p:cNvPr>
          <p:cNvSpPr txBox="1"/>
          <p:nvPr/>
        </p:nvSpPr>
        <p:spPr>
          <a:xfrm>
            <a:off x="411887" y="6834908"/>
            <a:ext cx="1830945" cy="153888"/>
          </a:xfrm>
          <a:prstGeom prst="rect">
            <a:avLst/>
          </a:prstGeom>
          <a:noFill/>
        </p:spPr>
        <p:txBody>
          <a:bodyPr wrap="square" rtlCol="0">
            <a:spAutoFit/>
          </a:bodyPr>
          <a:lstStyle/>
          <a:p>
            <a:r>
              <a:rPr lang="nb-NO" sz="400" dirty="0">
                <a:hlinkClick r:id="rId7"/>
              </a:rPr>
              <a:t>Folk som drikker brus – både sukkerfri og vanlig – lever kortere (forskning.no)</a:t>
            </a:r>
            <a:endParaRPr lang="nb-NO" sz="400" dirty="0"/>
          </a:p>
        </p:txBody>
      </p:sp>
      <p:pic>
        <p:nvPicPr>
          <p:cNvPr id="10" name="Bilde 9">
            <a:extLst>
              <a:ext uri="{FF2B5EF4-FFF2-40B4-BE49-F238E27FC236}">
                <a16:creationId xmlns:a16="http://schemas.microsoft.com/office/drawing/2014/main" id="{394BA394-7A50-4270-87DE-6D3C85276E0E}"/>
              </a:ext>
            </a:extLst>
          </p:cNvPr>
          <p:cNvPicPr>
            <a:picLocks noChangeAspect="1"/>
          </p:cNvPicPr>
          <p:nvPr/>
        </p:nvPicPr>
        <p:blipFill>
          <a:blip r:embed="rId8"/>
          <a:stretch>
            <a:fillRect/>
          </a:stretch>
        </p:blipFill>
        <p:spPr>
          <a:xfrm>
            <a:off x="477042" y="6330107"/>
            <a:ext cx="3058173" cy="523221"/>
          </a:xfrm>
          <a:prstGeom prst="rect">
            <a:avLst/>
          </a:prstGeom>
        </p:spPr>
      </p:pic>
      <p:pic>
        <p:nvPicPr>
          <p:cNvPr id="11" name="Bilde 10">
            <a:extLst>
              <a:ext uri="{FF2B5EF4-FFF2-40B4-BE49-F238E27FC236}">
                <a16:creationId xmlns:a16="http://schemas.microsoft.com/office/drawing/2014/main" id="{D9431ACD-AAC3-4081-97AB-7995D508FFA1}"/>
              </a:ext>
            </a:extLst>
          </p:cNvPr>
          <p:cNvPicPr>
            <a:picLocks noChangeAspect="1"/>
          </p:cNvPicPr>
          <p:nvPr/>
        </p:nvPicPr>
        <p:blipFill>
          <a:blip r:embed="rId9"/>
          <a:stretch>
            <a:fillRect/>
          </a:stretch>
        </p:blipFill>
        <p:spPr>
          <a:xfrm>
            <a:off x="477042" y="5290517"/>
            <a:ext cx="3600893" cy="528221"/>
          </a:xfrm>
          <a:prstGeom prst="rect">
            <a:avLst/>
          </a:prstGeom>
        </p:spPr>
      </p:pic>
      <p:sp>
        <p:nvSpPr>
          <p:cNvPr id="12" name="TekstSylinder 11">
            <a:extLst>
              <a:ext uri="{FF2B5EF4-FFF2-40B4-BE49-F238E27FC236}">
                <a16:creationId xmlns:a16="http://schemas.microsoft.com/office/drawing/2014/main" id="{72CA63A5-AE13-420E-B175-C10E0444D689}"/>
              </a:ext>
            </a:extLst>
          </p:cNvPr>
          <p:cNvSpPr txBox="1"/>
          <p:nvPr/>
        </p:nvSpPr>
        <p:spPr>
          <a:xfrm>
            <a:off x="426241" y="5789640"/>
            <a:ext cx="1531089" cy="153888"/>
          </a:xfrm>
          <a:prstGeom prst="rect">
            <a:avLst/>
          </a:prstGeom>
          <a:noFill/>
        </p:spPr>
        <p:txBody>
          <a:bodyPr wrap="square" rtlCol="0">
            <a:spAutoFit/>
          </a:bodyPr>
          <a:lstStyle/>
          <a:p>
            <a:r>
              <a:rPr lang="nb-NO" sz="400" dirty="0">
                <a:hlinkClick r:id="rId10"/>
              </a:rPr>
              <a:t>Ny studie: Mye egg koblet til hjertesykdom og død (forskning.no)</a:t>
            </a:r>
            <a:endParaRPr lang="nb-NO" sz="400" dirty="0"/>
          </a:p>
        </p:txBody>
      </p:sp>
      <p:pic>
        <p:nvPicPr>
          <p:cNvPr id="13" name="Bilde 12">
            <a:extLst>
              <a:ext uri="{FF2B5EF4-FFF2-40B4-BE49-F238E27FC236}">
                <a16:creationId xmlns:a16="http://schemas.microsoft.com/office/drawing/2014/main" id="{BB14C241-79FF-47EE-877B-FD2CBEE852E2}"/>
              </a:ext>
            </a:extLst>
          </p:cNvPr>
          <p:cNvPicPr>
            <a:picLocks noChangeAspect="1"/>
          </p:cNvPicPr>
          <p:nvPr/>
        </p:nvPicPr>
        <p:blipFill>
          <a:blip r:embed="rId11"/>
          <a:stretch>
            <a:fillRect/>
          </a:stretch>
        </p:blipFill>
        <p:spPr>
          <a:xfrm>
            <a:off x="454874" y="7329392"/>
            <a:ext cx="3491345" cy="601853"/>
          </a:xfrm>
          <a:prstGeom prst="rect">
            <a:avLst/>
          </a:prstGeom>
        </p:spPr>
      </p:pic>
      <p:sp>
        <p:nvSpPr>
          <p:cNvPr id="2" name="Plassholder for lysbildenummer 1">
            <a:extLst>
              <a:ext uri="{FF2B5EF4-FFF2-40B4-BE49-F238E27FC236}">
                <a16:creationId xmlns:a16="http://schemas.microsoft.com/office/drawing/2014/main" id="{0188739C-5019-4C19-BE10-0881AF717C20}"/>
              </a:ext>
            </a:extLst>
          </p:cNvPr>
          <p:cNvSpPr>
            <a:spLocks noGrp="1"/>
          </p:cNvSpPr>
          <p:nvPr>
            <p:ph type="sldNum" sz="quarter" idx="12"/>
          </p:nvPr>
        </p:nvSpPr>
        <p:spPr>
          <a:xfrm>
            <a:off x="5007388" y="9331290"/>
            <a:ext cx="1543050" cy="527403"/>
          </a:xfrm>
        </p:spPr>
        <p:txBody>
          <a:bodyPr/>
          <a:lstStyle/>
          <a:p>
            <a:fld id="{8BCDA449-1FD9-4B7A-9E85-B244E6DC9C56}" type="slidenum">
              <a:rPr lang="nb-NO" smtClean="0"/>
              <a:t>2</a:t>
            </a:fld>
            <a:endParaRPr lang="nb-NO"/>
          </a:p>
        </p:txBody>
      </p:sp>
    </p:spTree>
    <p:extLst>
      <p:ext uri="{BB962C8B-B14F-4D97-AF65-F5344CB8AC3E}">
        <p14:creationId xmlns:p14="http://schemas.microsoft.com/office/powerpoint/2010/main" val="209718882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285d13ab-30c6-49f8-8756-d82b97344fc4" xsi:nil="true"/>
    <Students xmlns="285d13ab-30c6-49f8-8756-d82b97344fc4">
      <UserInfo>
        <DisplayName/>
        <AccountId xsi:nil="true"/>
        <AccountType/>
      </UserInfo>
    </Students>
    <CultureName xmlns="285d13ab-30c6-49f8-8756-d82b97344fc4" xsi:nil="true"/>
    <Self_Registration_Enabled xmlns="285d13ab-30c6-49f8-8756-d82b97344fc4" xsi:nil="true"/>
    <FolderType xmlns="285d13ab-30c6-49f8-8756-d82b97344fc4" xsi:nil="true"/>
    <Student_Groups xmlns="285d13ab-30c6-49f8-8756-d82b97344fc4">
      <UserInfo>
        <DisplayName/>
        <AccountId xsi:nil="true"/>
        <AccountType/>
      </UserInfo>
    </Student_Groups>
    <Self_Registration_Enabled0 xmlns="285d13ab-30c6-49f8-8756-d82b97344fc4" xsi:nil="true"/>
    <Invited_Teachers xmlns="285d13ab-30c6-49f8-8756-d82b97344fc4" xsi:nil="true"/>
    <DefaultSectionNames xmlns="285d13ab-30c6-49f8-8756-d82b97344fc4" xsi:nil="true"/>
    <Is_Collaboration_Space_Locked xmlns="285d13ab-30c6-49f8-8756-d82b97344fc4" xsi:nil="true"/>
    <Templates xmlns="285d13ab-30c6-49f8-8756-d82b97344fc4" xsi:nil="true"/>
    <Has_Teacher_Only_SectionGroup xmlns="285d13ab-30c6-49f8-8756-d82b97344fc4" xsi:nil="true"/>
    <AppVersion xmlns="285d13ab-30c6-49f8-8756-d82b97344fc4" xsi:nil="true"/>
    <Invited_Students xmlns="285d13ab-30c6-49f8-8756-d82b97344fc4" xsi:nil="true"/>
    <Owner xmlns="285d13ab-30c6-49f8-8756-d82b97344fc4">
      <UserInfo>
        <DisplayName/>
        <AccountId xsi:nil="true"/>
        <AccountType/>
      </UserInfo>
    </Owner>
    <Teachers xmlns="285d13ab-30c6-49f8-8756-d82b97344fc4">
      <UserInfo>
        <DisplayName/>
        <AccountId xsi:nil="true"/>
        <AccountType/>
      </UserInfo>
    </Teach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B2B349DD0DF7E4E8089C5D8EAF3A394" ma:contentTypeVersion="27" ma:contentTypeDescription="Opprett et nytt dokument." ma:contentTypeScope="" ma:versionID="e645ad07474aa427203028c883b379c2">
  <xsd:schema xmlns:xsd="http://www.w3.org/2001/XMLSchema" xmlns:xs="http://www.w3.org/2001/XMLSchema" xmlns:p="http://schemas.microsoft.com/office/2006/metadata/properties" xmlns:ns3="285d13ab-30c6-49f8-8756-d82b97344fc4" xmlns:ns4="e7edbe82-fed3-4e3f-9446-c6542b3d00d2" targetNamespace="http://schemas.microsoft.com/office/2006/metadata/properties" ma:root="true" ma:fieldsID="72272ba45de3da5dc7018043b44d9d3d" ns3:_="" ns4:_="">
    <xsd:import namespace="285d13ab-30c6-49f8-8756-d82b97344fc4"/>
    <xsd:import namespace="e7edbe82-fed3-4e3f-9446-c6542b3d00d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Templates" minOccurs="0"/>
                <xsd:element ref="ns3:CultureName" minOccurs="0"/>
                <xsd:element ref="ns3:Self_Registration_Enabled0" minOccurs="0"/>
                <xsd:element ref="ns3:Has_Teacher_Only_SectionGroup" minOccurs="0"/>
                <xsd:element ref="ns3:Is_Collaboration_Space_Locked"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d13ab-30c6-49f8-8756-d82b97344fc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description="" ma:hidden="true" ma:internalName="MediaServiceDateTaken" ma:readOnly="true">
      <xsd:simpleType>
        <xsd:restriction base="dms:Text"/>
      </xsd:simpleType>
    </xsd:element>
    <xsd:element name="MediaServiceAutoTags" ma:index="25" nillable="true" ma:displayName="MediaServiceAutoTags" ma:description="" ma:internalName="MediaServiceAutoTags" ma:readOnly="true">
      <xsd:simpleType>
        <xsd:restriction base="dms:Text"/>
      </xsd:simpleType>
    </xsd:element>
    <xsd:element name="Templates" ma:index="26" nillable="true" ma:displayName="Templates" ma:internalName="Templates">
      <xsd:simpleType>
        <xsd:restriction base="dms:Note">
          <xsd:maxLength value="255"/>
        </xsd:restriction>
      </xsd:simpleType>
    </xsd:element>
    <xsd:element name="CultureName" ma:index="27" nillable="true" ma:displayName="Culture Name" ma:internalName="CultureName">
      <xsd:simpleType>
        <xsd:restriction base="dms:Text"/>
      </xsd:simpleType>
    </xsd:element>
    <xsd:element name="Self_Registration_Enabled0" ma:index="28" nillable="true" ma:displayName="Self Registration Enabled" ma:internalName="Self_Registration_Enabled0">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MediaServiceLocation" ma:index="31" nillable="true" ma:displayName="MediaServiceLoca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edbe82-fed3-4e3f-9446-c6542b3d00d2" elementFormDefault="qualified">
    <xsd:import namespace="http://schemas.microsoft.com/office/2006/documentManagement/types"/>
    <xsd:import namespace="http://schemas.microsoft.com/office/infopath/2007/PartnerControls"/>
    <xsd:element name="SharedWithUsers" ma:index="1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description="" ma:internalName="SharedWithDetails" ma:readOnly="true">
      <xsd:simpleType>
        <xsd:restriction base="dms:Note">
          <xsd:maxLength value="255"/>
        </xsd:restriction>
      </xsd:simpleType>
    </xsd:element>
    <xsd:element name="SharingHintHash" ma:index="21" nillable="true" ma:displayName="Hash for deling av tip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0BA4E2-F0CF-4983-9E81-623E710CD513}">
  <ds:schemaRefs>
    <ds:schemaRef ds:uri="http://schemas.microsoft.com/office/infopath/2007/PartnerControls"/>
    <ds:schemaRef ds:uri="http://purl.org/dc/elements/1.1/"/>
    <ds:schemaRef ds:uri="http://schemas.microsoft.com/office/2006/metadata/properties"/>
    <ds:schemaRef ds:uri="285d13ab-30c6-49f8-8756-d82b97344fc4"/>
    <ds:schemaRef ds:uri="http://purl.org/dc/terms/"/>
    <ds:schemaRef ds:uri="http://schemas.openxmlformats.org/package/2006/metadata/core-properties"/>
    <ds:schemaRef ds:uri="e7edbe82-fed3-4e3f-9446-c6542b3d00d2"/>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AC4B04C6-7D93-4D91-BDB7-5AA5A84EB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d13ab-30c6-49f8-8756-d82b97344fc4"/>
    <ds:schemaRef ds:uri="e7edbe82-fed3-4e3f-9446-c6542b3d0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1F102E-35CA-4D54-AA7B-DE697C0D0C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478184</TotalTime>
  <Words>939</Words>
  <Application>Microsoft Macintosh PowerPoint</Application>
  <PresentationFormat>A4 Paper (210x297 mm)</PresentationFormat>
  <Paragraphs>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Office-tema</vt:lpstr>
      <vt:lpstr>Opplegg 28 - Statistikk og korrelasjon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Førsteutkast til GAN Aschehoug-opplegg</dc:title>
  <dc:creator>Ellen Egeland Flø</dc:creator>
  <cp:lastModifiedBy>Simen Stafseng</cp:lastModifiedBy>
  <cp:revision>1494</cp:revision>
  <dcterms:created xsi:type="dcterms:W3CDTF">2018-11-04T16:46:19Z</dcterms:created>
  <dcterms:modified xsi:type="dcterms:W3CDTF">2021-11-10T10:36:49Z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0x0101000B2B349DD0DF7E4E8089C5D8EAF3A394</vt:lpwstr>
  </property>
  <property fmtid="{D5CDD505-2E9C-101B-9397-08002B2CF9AE}" pid="3" name="MSIP_Label_531f9ef8-9444-4aee-b673-282240bf708b_Enabled">
    <vt:lpwstr>true</vt:lpwstr>
  </property>
  <property fmtid="{D5CDD505-2E9C-101B-9397-08002B2CF9AE}" pid="4" name="MSIP_Label_531f9ef8-9444-4aee-b673-282240bf708b_SetDate">
    <vt:lpwstr>2021-08-29T13:36:42Z</vt:lpwstr>
  </property>
  <property fmtid="{D5CDD505-2E9C-101B-9397-08002B2CF9AE}" pid="5" name="MSIP_Label_531f9ef8-9444-4aee-b673-282240bf708b_Method">
    <vt:lpwstr>Privileged</vt:lpwstr>
  </property>
  <property fmtid="{D5CDD505-2E9C-101B-9397-08002B2CF9AE}" pid="6" name="MSIP_Label_531f9ef8-9444-4aee-b673-282240bf708b_Name">
    <vt:lpwstr>Åpen - PROD</vt:lpwstr>
  </property>
  <property fmtid="{D5CDD505-2E9C-101B-9397-08002B2CF9AE}" pid="7" name="MSIP_Label_531f9ef8-9444-4aee-b673-282240bf708b_SiteId">
    <vt:lpwstr>3d50ddd4-00a1-4ab7-9788-decf14a8728f</vt:lpwstr>
  </property>
  <property fmtid="{D5CDD505-2E9C-101B-9397-08002B2CF9AE}" pid="8" name="MSIP_Label_531f9ef8-9444-4aee-b673-282240bf708b_ActionId">
    <vt:lpwstr>9abade62-9129-437d-8bf0-c31012472c04</vt:lpwstr>
  </property>
  <property fmtid="{D5CDD505-2E9C-101B-9397-08002B2CF9AE}" pid="9" name="MSIP_Label_531f9ef8-9444-4aee-b673-282240bf708b_ContentBits">
    <vt:lpwstr>0</vt:lpwstr>
  </property>
</Properties>
</file>