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7"/>
  </p:notesMasterIdLst>
  <p:sldIdLst>
    <p:sldId id="372" r:id="rId5"/>
    <p:sldId id="374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en Egeland Flø" initials="EEF" lastIdx="1" clrIdx="0">
    <p:extLst>
      <p:ext uri="{19B8F6BF-5375-455C-9EA6-DF929625EA0E}">
        <p15:presenceInfo xmlns:p15="http://schemas.microsoft.com/office/powerpoint/2012/main" userId="Ellen Egeland Flø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0AE"/>
    <a:srgbClr val="74E392"/>
    <a:srgbClr val="008080"/>
    <a:srgbClr val="03AA74"/>
    <a:srgbClr val="5EAA80"/>
    <a:srgbClr val="ECF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20AAA-71AC-4A1D-B3A0-288BC45B5EF0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68D05-0525-4061-82E5-5DFEF8E54F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2938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C603-7401-4A32-82F0-8813D1F68362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130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4717-8912-4BD0-901C-539D32409BB9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25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75A3-C966-421D-A058-9597AF80017B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27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A7A6-8F18-4A2B-AB95-01174CA087CF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297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F4C0-F006-477E-9969-BD308BDBF7E7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971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738D-0748-4DF6-9385-02C30FADB6B1}" type="datetime1">
              <a:rPr lang="nb-NO" smtClean="0"/>
              <a:t>10.11.2021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994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DFB6-812E-4855-8CBD-F502418EB257}" type="datetime1">
              <a:rPr lang="nb-NO" smtClean="0"/>
              <a:t>10.11.2021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594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9ED0-2390-4A20-865F-D260A12F872E}" type="datetime1">
              <a:rPr lang="nb-NO" smtClean="0"/>
              <a:t>10.11.2021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784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C629-7052-4F6D-AB30-13A06FED4062}" type="datetime1">
              <a:rPr lang="nb-NO" smtClean="0"/>
              <a:t>10.11.2021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641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1E48-A005-48CA-BC11-8A1B79F79ED9}" type="datetime1">
              <a:rPr lang="nb-NO" smtClean="0"/>
              <a:t>10.11.2021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925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55CE-444A-462B-B545-D05FD5A80EA7}" type="datetime1">
              <a:rPr lang="nb-NO" smtClean="0"/>
              <a:t>10.11.2021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449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829CD-4287-478E-BC9B-33B488E248AF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38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ylervigen.com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ssb.no/statbank/" TargetMode="External"/><Relationship Id="rId7" Type="http://schemas.openxmlformats.org/officeDocument/2006/relationships/hyperlink" Target="https://forskning.no/mat-sykdommer-tarm-og-fordoyelse/folk-som-drikker-brus--bade-sukkerfri-og-vanlig--lever-kortere/157312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ftenposten.no/kultur/i/1k9GM/haandskrift-hjelper-hukommelsen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twitter.com/hopeseekr/status/1246133957764288517" TargetMode="External"/><Relationship Id="rId10" Type="http://schemas.openxmlformats.org/officeDocument/2006/relationships/hyperlink" Target="https://forskning.no/mat-og-helse-matematikk/ny-studie-mye-egg-koblet-til-hjertesykdom-og-dod/1312283" TargetMode="External"/><Relationship Id="rId4" Type="http://schemas.openxmlformats.org/officeDocument/2006/relationships/image" Target="../media/image4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E131B2-E7FE-4386-B358-7104B7B26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66" y="54928"/>
            <a:ext cx="4221956" cy="1023864"/>
          </a:xfrm>
        </p:spPr>
        <p:txBody>
          <a:bodyPr>
            <a:normAutofit/>
          </a:bodyPr>
          <a:lstStyle/>
          <a:p>
            <a:r>
              <a:rPr lang="nb-NO" dirty="0"/>
              <a:t>Opplegg 28 - Statistikk og korrelasjon</a:t>
            </a:r>
            <a:endParaRPr lang="nb-NO" sz="1800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BE277ED2-4E7E-4BAB-88FE-5108E911FD74}"/>
              </a:ext>
            </a:extLst>
          </p:cNvPr>
          <p:cNvSpPr txBox="1"/>
          <p:nvPr/>
        </p:nvSpPr>
        <p:spPr>
          <a:xfrm>
            <a:off x="4618677" y="2339238"/>
            <a:ext cx="1839269" cy="22929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/>
              <a:t>Kva er kausalitet?</a:t>
            </a:r>
          </a:p>
          <a:p>
            <a:r>
              <a:rPr lang="nb-NO" sz="1100" dirty="0"/>
              <a:t>Det tyder at det er </a:t>
            </a:r>
            <a:r>
              <a:rPr lang="nb-NO" sz="1100" dirty="0" err="1"/>
              <a:t>ein</a:t>
            </a:r>
            <a:r>
              <a:rPr lang="nb-NO" sz="1100" dirty="0"/>
              <a:t> årsak-verknad- </a:t>
            </a:r>
            <a:r>
              <a:rPr lang="nb-NO" sz="1100" dirty="0" err="1"/>
              <a:t>samanheng</a:t>
            </a:r>
            <a:r>
              <a:rPr lang="nb-NO" sz="1100" dirty="0"/>
              <a:t> mellom </a:t>
            </a:r>
            <a:r>
              <a:rPr lang="nb-NO" sz="1100" dirty="0" err="1"/>
              <a:t>variablar</a:t>
            </a:r>
            <a:r>
              <a:rPr lang="nb-NO" sz="1100" dirty="0"/>
              <a:t>. Dersom </a:t>
            </a:r>
            <a:r>
              <a:rPr lang="nb-NO" sz="1100" dirty="0" err="1"/>
              <a:t>ein</a:t>
            </a:r>
            <a:r>
              <a:rPr lang="nb-NO" sz="1100" dirty="0"/>
              <a:t> </a:t>
            </a:r>
            <a:r>
              <a:rPr lang="nb-NO" sz="1100" dirty="0" err="1"/>
              <a:t>endrar</a:t>
            </a:r>
            <a:r>
              <a:rPr lang="nb-NO" sz="1100" dirty="0"/>
              <a:t> på </a:t>
            </a:r>
            <a:r>
              <a:rPr lang="nb-NO" sz="1100" dirty="0" err="1"/>
              <a:t>éin</a:t>
            </a:r>
            <a:r>
              <a:rPr lang="nb-NO" sz="1100" dirty="0"/>
              <a:t> variabel, vil den andre variabelen og endre seg. </a:t>
            </a:r>
            <a:r>
              <a:rPr lang="nb-NO" sz="1100" dirty="0" err="1"/>
              <a:t>Eit</a:t>
            </a:r>
            <a:r>
              <a:rPr lang="nb-NO" sz="1100" dirty="0"/>
              <a:t> døme på en kausal </a:t>
            </a:r>
            <a:r>
              <a:rPr lang="nb-NO" sz="1100" dirty="0" err="1"/>
              <a:t>samanheng</a:t>
            </a:r>
            <a:r>
              <a:rPr lang="nb-NO" sz="1100" dirty="0"/>
              <a:t> kan </a:t>
            </a:r>
            <a:r>
              <a:rPr lang="nb-NO" sz="1100" dirty="0" err="1"/>
              <a:t>vere</a:t>
            </a:r>
            <a:r>
              <a:rPr lang="nb-NO" sz="1100" dirty="0"/>
              <a:t> at </a:t>
            </a:r>
            <a:r>
              <a:rPr lang="nb-NO" sz="1100" dirty="0" err="1"/>
              <a:t>talet</a:t>
            </a:r>
            <a:r>
              <a:rPr lang="nb-NO" sz="1100" dirty="0"/>
              <a:t> på </a:t>
            </a:r>
            <a:r>
              <a:rPr lang="nb-NO" sz="1100" dirty="0" err="1"/>
              <a:t>timar</a:t>
            </a:r>
            <a:r>
              <a:rPr lang="nb-NO" sz="1100" dirty="0"/>
              <a:t> du </a:t>
            </a:r>
            <a:r>
              <a:rPr lang="nb-NO" sz="1100" dirty="0" err="1"/>
              <a:t>søv</a:t>
            </a:r>
            <a:r>
              <a:rPr lang="nb-NO" sz="1100" dirty="0"/>
              <a:t> om natta påverkar kor trøtt du er neste dag. </a:t>
            </a:r>
            <a:r>
              <a:rPr lang="nb-NO" sz="1100" dirty="0" err="1"/>
              <a:t>Eit</a:t>
            </a:r>
            <a:r>
              <a:rPr lang="nb-NO" sz="1100" dirty="0"/>
              <a:t> anna ord for kausalitet er </a:t>
            </a:r>
            <a:r>
              <a:rPr lang="nb-NO" sz="1100" dirty="0" err="1"/>
              <a:t>årsakssamanheng</a:t>
            </a:r>
            <a:r>
              <a:rPr lang="nb-NO" sz="1100" dirty="0"/>
              <a:t>.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B97F235-559A-45AC-91B6-DF95F5F3F88F}"/>
              </a:ext>
            </a:extLst>
          </p:cNvPr>
          <p:cNvSpPr txBox="1"/>
          <p:nvPr/>
        </p:nvSpPr>
        <p:spPr>
          <a:xfrm>
            <a:off x="245383" y="3619052"/>
            <a:ext cx="419961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err="1"/>
              <a:t>Ein</a:t>
            </a:r>
            <a:r>
              <a:rPr lang="nb-NO" sz="1100" dirty="0"/>
              <a:t> kan </a:t>
            </a:r>
            <a:r>
              <a:rPr lang="nb-NO" sz="1100" dirty="0" err="1"/>
              <a:t>samanlikne</a:t>
            </a:r>
            <a:r>
              <a:rPr lang="nb-NO" sz="1100" dirty="0"/>
              <a:t> to </a:t>
            </a:r>
            <a:r>
              <a:rPr lang="nb-NO" sz="1100" dirty="0" err="1"/>
              <a:t>variablar</a:t>
            </a:r>
            <a:r>
              <a:rPr lang="nb-NO" sz="1100" dirty="0"/>
              <a:t> som varierer over tid, og sjekke om </a:t>
            </a:r>
            <a:r>
              <a:rPr lang="nb-NO" sz="1100" dirty="0" err="1"/>
              <a:t>dei</a:t>
            </a:r>
            <a:r>
              <a:rPr lang="nb-NO" sz="1100" dirty="0"/>
              <a:t> varierer på same måten. Til dømes kan </a:t>
            </a:r>
            <a:r>
              <a:rPr lang="nb-NO" sz="1100" dirty="0" err="1"/>
              <a:t>ein</a:t>
            </a:r>
            <a:r>
              <a:rPr lang="nb-NO" sz="1100" dirty="0"/>
              <a:t> </a:t>
            </a:r>
            <a:r>
              <a:rPr lang="nb-NO" sz="1100" dirty="0" err="1"/>
              <a:t>velje</a:t>
            </a:r>
            <a:r>
              <a:rPr lang="nb-NO" sz="1100" dirty="0"/>
              <a:t> to </a:t>
            </a:r>
            <a:r>
              <a:rPr lang="nb-NO" sz="1100" dirty="0" err="1"/>
              <a:t>variablar</a:t>
            </a:r>
            <a:r>
              <a:rPr lang="nb-NO" sz="1100" dirty="0"/>
              <a:t> som det er gjort målinger av </a:t>
            </a:r>
            <a:r>
              <a:rPr lang="nb-NO" sz="1100" dirty="0" err="1"/>
              <a:t>årleg</a:t>
            </a:r>
            <a:r>
              <a:rPr lang="nb-NO" sz="1100" dirty="0"/>
              <a:t> i perioden 1990 til 2020. For å sjekke kor godt </a:t>
            </a:r>
            <a:r>
              <a:rPr lang="nb-NO" sz="1100" dirty="0" err="1"/>
              <a:t>dei</a:t>
            </a:r>
            <a:r>
              <a:rPr lang="nb-NO" sz="1100" dirty="0"/>
              <a:t> to </a:t>
            </a:r>
            <a:r>
              <a:rPr lang="nb-NO" sz="1100" dirty="0" err="1"/>
              <a:t>variablane</a:t>
            </a:r>
            <a:r>
              <a:rPr lang="nb-NO" sz="1100" dirty="0"/>
              <a:t> korrelerer, vel </a:t>
            </a:r>
            <a:r>
              <a:rPr lang="nb-NO" sz="1100" dirty="0" err="1"/>
              <a:t>ein</a:t>
            </a:r>
            <a:r>
              <a:rPr lang="nb-NO" sz="1100" dirty="0"/>
              <a:t> den </a:t>
            </a:r>
            <a:r>
              <a:rPr lang="nb-NO" sz="1100" dirty="0" err="1"/>
              <a:t>éine</a:t>
            </a:r>
            <a:r>
              <a:rPr lang="nb-NO" sz="1100" dirty="0"/>
              <a:t> av </a:t>
            </a:r>
            <a:r>
              <a:rPr lang="nb-NO" sz="1100" dirty="0" err="1"/>
              <a:t>variablane</a:t>
            </a:r>
            <a:r>
              <a:rPr lang="nb-NO" sz="1100" dirty="0"/>
              <a:t> som x-verdi og den andre som y-verdi. Det er viktig å passe på at x-verdien og y-verdien er for same </a:t>
            </a:r>
            <a:r>
              <a:rPr lang="nb-NO" sz="1100" dirty="0" err="1"/>
              <a:t>årstalet</a:t>
            </a:r>
            <a:r>
              <a:rPr lang="nb-NO" sz="1100" dirty="0"/>
              <a:t>. Da kan </a:t>
            </a:r>
            <a:r>
              <a:rPr lang="nb-NO" sz="1100" dirty="0" err="1"/>
              <a:t>ein</a:t>
            </a:r>
            <a:r>
              <a:rPr lang="nb-NO" sz="1100" dirty="0"/>
              <a:t> utføre </a:t>
            </a:r>
            <a:r>
              <a:rPr lang="nb-NO" sz="1100" dirty="0" err="1"/>
              <a:t>ein</a:t>
            </a:r>
            <a:r>
              <a:rPr lang="nb-NO" sz="1100" dirty="0"/>
              <a:t> lineær regresjon på x- og y-</a:t>
            </a:r>
            <a:r>
              <a:rPr lang="nb-NO" sz="1100" dirty="0" err="1"/>
              <a:t>verdiane</a:t>
            </a:r>
            <a:r>
              <a:rPr lang="nb-NO" sz="1100" dirty="0"/>
              <a:t> og finne korrelasjonen.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AA37C470-E673-4B05-ADEA-904C336DDC13}"/>
              </a:ext>
            </a:extLst>
          </p:cNvPr>
          <p:cNvSpPr txBox="1"/>
          <p:nvPr/>
        </p:nvSpPr>
        <p:spPr>
          <a:xfrm>
            <a:off x="245383" y="2261189"/>
            <a:ext cx="24187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Litt forenkla vil geogebra eller Python i </a:t>
            </a:r>
            <a:r>
              <a:rPr lang="nb-NO" sz="1100" dirty="0" err="1"/>
              <a:t>ein</a:t>
            </a:r>
            <a:r>
              <a:rPr lang="nb-NO" sz="1100" dirty="0"/>
              <a:t> lineær regresjon lage ei rett linje som </a:t>
            </a:r>
            <a:r>
              <a:rPr lang="nb-NO" sz="1100" dirty="0" err="1"/>
              <a:t>gjer</a:t>
            </a:r>
            <a:r>
              <a:rPr lang="nb-NO" sz="1100" dirty="0"/>
              <a:t> at </a:t>
            </a:r>
            <a:r>
              <a:rPr lang="nb-NO" sz="1100" dirty="0" err="1"/>
              <a:t>dei</a:t>
            </a:r>
            <a:r>
              <a:rPr lang="nb-NO" sz="1100" dirty="0"/>
              <a:t> samla avstandene mellom alle punkta og sjølve regresjonslinja blir minst </a:t>
            </a:r>
            <a:r>
              <a:rPr lang="nb-NO" sz="1100" dirty="0" err="1"/>
              <a:t>mogleg</a:t>
            </a:r>
            <a:r>
              <a:rPr lang="nb-NO" sz="1100" dirty="0"/>
              <a:t>. Altså at summen av </a:t>
            </a:r>
            <a:r>
              <a:rPr lang="nb-NO" sz="1100" dirty="0" err="1"/>
              <a:t>avstandane</a:t>
            </a:r>
            <a:r>
              <a:rPr lang="nb-NO" sz="1100" dirty="0"/>
              <a:t> mellom </a:t>
            </a:r>
            <a:r>
              <a:rPr lang="nb-NO" sz="1100" dirty="0" err="1"/>
              <a:t>dei</a:t>
            </a:r>
            <a:r>
              <a:rPr lang="nb-NO" sz="1100" dirty="0"/>
              <a:t> blå punkta og den røde lineære grafen blir minst </a:t>
            </a:r>
            <a:r>
              <a:rPr lang="nb-NO" sz="1100" dirty="0" err="1"/>
              <a:t>mogleg</a:t>
            </a:r>
            <a:r>
              <a:rPr lang="nb-NO" sz="1100" dirty="0"/>
              <a:t>.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96DD6775-96C5-4E05-BBB0-EAB51DF282B7}"/>
              </a:ext>
            </a:extLst>
          </p:cNvPr>
          <p:cNvSpPr txBox="1"/>
          <p:nvPr/>
        </p:nvSpPr>
        <p:spPr>
          <a:xfrm>
            <a:off x="250167" y="1074388"/>
            <a:ext cx="626396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Dersom vi har to datasett (for to variabler), kan vi finne ut kor godt </a:t>
            </a:r>
            <a:r>
              <a:rPr lang="nb-NO" sz="1100" dirty="0" err="1"/>
              <a:t>dei</a:t>
            </a:r>
            <a:r>
              <a:rPr lang="nb-NO" sz="1100" dirty="0"/>
              <a:t> korrelerer med </a:t>
            </a:r>
            <a:r>
              <a:rPr lang="nb-NO" sz="1100" dirty="0" err="1"/>
              <a:t>kvarandre</a:t>
            </a:r>
            <a:r>
              <a:rPr lang="nb-NO" sz="1100" dirty="0"/>
              <a:t>. Altså om </a:t>
            </a:r>
            <a:r>
              <a:rPr lang="nb-NO" sz="1100" dirty="0" err="1"/>
              <a:t>dei</a:t>
            </a:r>
            <a:r>
              <a:rPr lang="nb-NO" sz="1100" dirty="0"/>
              <a:t> varierer på same måten. Det vil </a:t>
            </a:r>
            <a:r>
              <a:rPr lang="nb-NO" sz="1100" dirty="0" err="1"/>
              <a:t>seie</a:t>
            </a:r>
            <a:r>
              <a:rPr lang="nb-NO" sz="1100" dirty="0"/>
              <a:t> at dersom den </a:t>
            </a:r>
            <a:r>
              <a:rPr lang="nb-NO" sz="1100" dirty="0" err="1"/>
              <a:t>eine</a:t>
            </a:r>
            <a:r>
              <a:rPr lang="nb-NO" sz="1100" dirty="0"/>
              <a:t> variabelen </a:t>
            </a:r>
            <a:r>
              <a:rPr lang="nb-NO" sz="1100" dirty="0" err="1"/>
              <a:t>aukar</a:t>
            </a:r>
            <a:r>
              <a:rPr lang="nb-NO" sz="1100" dirty="0"/>
              <a:t>, så </a:t>
            </a:r>
            <a:r>
              <a:rPr lang="nb-NO" sz="1100" dirty="0" err="1"/>
              <a:t>aukar</a:t>
            </a:r>
            <a:r>
              <a:rPr lang="nb-NO" sz="1100" dirty="0"/>
              <a:t> den andre variabelen </a:t>
            </a:r>
            <a:r>
              <a:rPr lang="nb-NO" sz="1100" dirty="0" err="1"/>
              <a:t>tilsvarande</a:t>
            </a:r>
            <a:r>
              <a:rPr lang="nb-NO" sz="1100" dirty="0"/>
              <a:t>, eller kan hende </a:t>
            </a:r>
            <a:r>
              <a:rPr lang="nb-NO" sz="1100" dirty="0" err="1"/>
              <a:t>minkar</a:t>
            </a:r>
            <a:r>
              <a:rPr lang="nb-NO" sz="1100" dirty="0"/>
              <a:t> han </a:t>
            </a:r>
            <a:r>
              <a:rPr lang="nb-NO" sz="1100" dirty="0" err="1"/>
              <a:t>tilsvarande</a:t>
            </a:r>
            <a:r>
              <a:rPr lang="nb-NO" sz="1100" dirty="0"/>
              <a:t>. Vi kan </a:t>
            </a:r>
            <a:r>
              <a:rPr lang="nb-NO" sz="1100" dirty="0" err="1"/>
              <a:t>seie</a:t>
            </a:r>
            <a:r>
              <a:rPr lang="nb-NO" sz="1100" dirty="0"/>
              <a:t> at korrelasjon er det same som samvariasjon. </a:t>
            </a:r>
            <a:endParaRPr lang="nb-NO" sz="400" dirty="0"/>
          </a:p>
          <a:p>
            <a:r>
              <a:rPr lang="nb-NO" sz="1100" dirty="0"/>
              <a:t>For å sjekke kor godt to </a:t>
            </a:r>
            <a:r>
              <a:rPr lang="nb-NO" sz="1100" dirty="0" err="1"/>
              <a:t>variablar</a:t>
            </a:r>
            <a:r>
              <a:rPr lang="nb-NO" sz="1100" dirty="0"/>
              <a:t> korrelerer  utfører vi </a:t>
            </a:r>
            <a:r>
              <a:rPr lang="nb-NO" sz="1100" dirty="0" err="1"/>
              <a:t>ein</a:t>
            </a:r>
            <a:r>
              <a:rPr lang="nb-NO" sz="1100" dirty="0"/>
              <a:t> lineær regresjon. Da kan vi få berekna korrelasjonen, det er nemlig </a:t>
            </a:r>
            <a:r>
              <a:rPr lang="nb-NO" sz="1100" dirty="0" err="1"/>
              <a:t>eit</a:t>
            </a:r>
            <a:r>
              <a:rPr lang="nb-NO" sz="1100" dirty="0"/>
              <a:t> mål på kor store avstandene er mellom regresjonsgrafen og kvart av punkta i grafen. Vi </a:t>
            </a:r>
            <a:r>
              <a:rPr lang="nb-NO" sz="1100" dirty="0" err="1"/>
              <a:t>reknar</a:t>
            </a:r>
            <a:r>
              <a:rPr lang="nb-NO" sz="1100" dirty="0"/>
              <a:t> </a:t>
            </a:r>
            <a:r>
              <a:rPr lang="nb-NO" sz="1100" dirty="0" err="1"/>
              <a:t>ikkje</a:t>
            </a:r>
            <a:r>
              <a:rPr lang="nb-NO" sz="1100" dirty="0"/>
              <a:t> dette for hand, men geogebra eller Python kan </a:t>
            </a:r>
            <a:r>
              <a:rPr lang="nb-NO" sz="1100" dirty="0" err="1"/>
              <a:t>gjere</a:t>
            </a:r>
            <a:r>
              <a:rPr lang="nb-NO" sz="1100" dirty="0"/>
              <a:t> det for oss.  </a:t>
            </a:r>
          </a:p>
        </p:txBody>
      </p:sp>
      <p:sp>
        <p:nvSpPr>
          <p:cNvPr id="19" name="Snakkeboble: oval 18">
            <a:extLst>
              <a:ext uri="{FF2B5EF4-FFF2-40B4-BE49-F238E27FC236}">
                <a16:creationId xmlns:a16="http://schemas.microsoft.com/office/drawing/2014/main" id="{A1A54347-3ACE-4C21-97BE-0022428FDAFB}"/>
              </a:ext>
            </a:extLst>
          </p:cNvPr>
          <p:cNvSpPr/>
          <p:nvPr/>
        </p:nvSpPr>
        <p:spPr>
          <a:xfrm>
            <a:off x="4891177" y="110066"/>
            <a:ext cx="1668616" cy="817915"/>
          </a:xfrm>
          <a:prstGeom prst="wedgeEllipseCallout">
            <a:avLst>
              <a:gd name="adj1" fmla="val -42876"/>
              <a:gd name="adj2" fmla="val 50899"/>
            </a:avLst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/>
              <a:t>Korrelasjon tyder </a:t>
            </a:r>
            <a:r>
              <a:rPr lang="nb-NO" sz="1100" b="1" dirty="0" err="1"/>
              <a:t>ikkje</a:t>
            </a:r>
            <a:r>
              <a:rPr lang="nb-NO" sz="1100" b="1" dirty="0"/>
              <a:t> nødvendigvis at vi har kausalitet!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4BA96BAA-BA58-4B12-A0A1-45B157135C9D}"/>
              </a:ext>
            </a:extLst>
          </p:cNvPr>
          <p:cNvSpPr txBox="1"/>
          <p:nvPr/>
        </p:nvSpPr>
        <p:spPr>
          <a:xfrm>
            <a:off x="250145" y="8006878"/>
            <a:ext cx="3486924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/>
              <a:t>Korrelasjonskoeffisienten – </a:t>
            </a:r>
            <a:r>
              <a:rPr lang="nb-NO" sz="1100" dirty="0"/>
              <a:t>kan variere mellom -1 og 1.</a:t>
            </a:r>
          </a:p>
          <a:p>
            <a:endParaRPr lang="nb-NO" sz="400" dirty="0"/>
          </a:p>
          <a:p>
            <a:r>
              <a:rPr lang="nb-NO" sz="1100" dirty="0"/>
              <a:t>Dersom han er 0, eller nær 0, tyder det at vi har ingen eller liten korrelasjon.</a:t>
            </a:r>
          </a:p>
          <a:p>
            <a:endParaRPr lang="nb-NO" sz="400" dirty="0"/>
          </a:p>
          <a:p>
            <a:r>
              <a:rPr lang="nb-NO" sz="1100" dirty="0"/>
              <a:t>Dersom han er nær -1, </a:t>
            </a:r>
            <a:r>
              <a:rPr lang="nb-NO" sz="1100" dirty="0" err="1"/>
              <a:t>minkar</a:t>
            </a:r>
            <a:r>
              <a:rPr lang="nb-NO" sz="1100" dirty="0"/>
              <a:t> den </a:t>
            </a:r>
            <a:r>
              <a:rPr lang="nb-NO" sz="1100" dirty="0" err="1"/>
              <a:t>eine</a:t>
            </a:r>
            <a:r>
              <a:rPr lang="nb-NO" sz="1100" dirty="0"/>
              <a:t> variabelen når den andre </a:t>
            </a:r>
            <a:r>
              <a:rPr lang="nb-NO" sz="1100" dirty="0" err="1"/>
              <a:t>aukar</a:t>
            </a:r>
            <a:r>
              <a:rPr lang="nb-NO" sz="1100" dirty="0"/>
              <a:t>.</a:t>
            </a:r>
          </a:p>
          <a:p>
            <a:endParaRPr lang="nb-NO" sz="400" dirty="0"/>
          </a:p>
          <a:p>
            <a:r>
              <a:rPr lang="nb-NO" sz="1100" dirty="0"/>
              <a:t>Dersom han er nær 1, vil begge </a:t>
            </a:r>
            <a:r>
              <a:rPr lang="nb-NO" sz="1100" dirty="0" err="1"/>
              <a:t>variablane</a:t>
            </a:r>
            <a:r>
              <a:rPr lang="nb-NO" sz="1100" dirty="0"/>
              <a:t> </a:t>
            </a:r>
            <a:r>
              <a:rPr lang="nb-NO" sz="1100" dirty="0" err="1"/>
              <a:t>auke</a:t>
            </a:r>
            <a:r>
              <a:rPr lang="nb-NO" sz="1100" dirty="0"/>
              <a:t>/minke på same måten.</a:t>
            </a:r>
          </a:p>
          <a:p>
            <a:endParaRPr lang="nb-NO" sz="400" dirty="0"/>
          </a:p>
          <a:p>
            <a:r>
              <a:rPr lang="nb-NO" sz="1100" dirty="0"/>
              <a:t>Det er </a:t>
            </a:r>
            <a:r>
              <a:rPr lang="nb-NO" sz="1100" dirty="0" err="1"/>
              <a:t>tilsvarande</a:t>
            </a:r>
            <a:r>
              <a:rPr lang="nb-NO" sz="1100" dirty="0"/>
              <a:t> for R</a:t>
            </a:r>
            <a:r>
              <a:rPr lang="nb-NO" sz="1100" baseline="30000" dirty="0"/>
              <a:t>2</a:t>
            </a:r>
            <a:r>
              <a:rPr lang="nb-NO" sz="1100" dirty="0"/>
              <a:t>, men han kan </a:t>
            </a:r>
            <a:r>
              <a:rPr lang="nb-NO" sz="1100" dirty="0" err="1"/>
              <a:t>ikkje</a:t>
            </a:r>
            <a:r>
              <a:rPr lang="nb-NO" sz="1100" dirty="0"/>
              <a:t> </a:t>
            </a:r>
            <a:r>
              <a:rPr lang="nb-NO" sz="1100" dirty="0" err="1"/>
              <a:t>vere</a:t>
            </a:r>
            <a:r>
              <a:rPr lang="nb-NO" sz="1100" dirty="0"/>
              <a:t> negativ.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46E7196E-1BDA-4CF6-97BD-19ABC3E1F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4357" y="2293625"/>
            <a:ext cx="1962204" cy="1264643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1813F6F9-FDEB-49FD-B2A2-5D1AC09214CA}"/>
              </a:ext>
            </a:extLst>
          </p:cNvPr>
          <p:cNvSpPr txBox="1"/>
          <p:nvPr/>
        </p:nvSpPr>
        <p:spPr>
          <a:xfrm>
            <a:off x="3737069" y="7958724"/>
            <a:ext cx="2934664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err="1"/>
              <a:t>Nokre</a:t>
            </a:r>
            <a:r>
              <a:rPr lang="nb-NO" sz="1100" dirty="0"/>
              <a:t> </a:t>
            </a:r>
            <a:r>
              <a:rPr lang="nb-NO" sz="1100" dirty="0" err="1"/>
              <a:t>moglege</a:t>
            </a:r>
            <a:r>
              <a:rPr lang="nb-NO" sz="1100" dirty="0"/>
              <a:t> årsaker til korrelasjon:</a:t>
            </a:r>
          </a:p>
          <a:p>
            <a:endParaRPr lang="nb-NO" sz="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 err="1"/>
              <a:t>Ein</a:t>
            </a:r>
            <a:r>
              <a:rPr lang="nb-NO" sz="1100" dirty="0"/>
              <a:t> variabel kan direkte forårsake eller avhenge av verdien til </a:t>
            </a:r>
            <a:r>
              <a:rPr lang="nb-NO" sz="1100" dirty="0" err="1"/>
              <a:t>ein</a:t>
            </a:r>
            <a:r>
              <a:rPr lang="nb-NO" sz="1100" dirty="0"/>
              <a:t> </a:t>
            </a:r>
            <a:r>
              <a:rPr lang="nb-NO" sz="1100" dirty="0" err="1"/>
              <a:t>annan</a:t>
            </a:r>
            <a:r>
              <a:rPr lang="nb-NO" sz="1100" dirty="0"/>
              <a:t> variabel.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 err="1"/>
              <a:t>Ein</a:t>
            </a:r>
            <a:r>
              <a:rPr lang="nb-NO" sz="1100" dirty="0"/>
              <a:t> variabel kan </a:t>
            </a:r>
            <a:r>
              <a:rPr lang="nb-NO" sz="1100" dirty="0" err="1"/>
              <a:t>vere</a:t>
            </a:r>
            <a:r>
              <a:rPr lang="nb-NO" sz="1100" dirty="0"/>
              <a:t> laust knytt til </a:t>
            </a:r>
            <a:r>
              <a:rPr lang="nb-NO" sz="1100" dirty="0" err="1"/>
              <a:t>ein</a:t>
            </a:r>
            <a:r>
              <a:rPr lang="nb-NO" sz="1100" dirty="0"/>
              <a:t> </a:t>
            </a:r>
            <a:r>
              <a:rPr lang="nb-NO" sz="1100" dirty="0" err="1"/>
              <a:t>annan</a:t>
            </a:r>
            <a:r>
              <a:rPr lang="nb-NO" sz="1100" dirty="0"/>
              <a:t> variabel.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/>
              <a:t>To </a:t>
            </a:r>
            <a:r>
              <a:rPr lang="nb-NO" sz="1100" dirty="0" err="1"/>
              <a:t>variablar</a:t>
            </a:r>
            <a:r>
              <a:rPr lang="nb-NO" sz="1100" dirty="0"/>
              <a:t> kan begge avhenge av </a:t>
            </a:r>
            <a:r>
              <a:rPr lang="nb-NO" sz="1100" dirty="0" err="1"/>
              <a:t>ein</a:t>
            </a:r>
            <a:r>
              <a:rPr lang="nb-NO" sz="1100" dirty="0"/>
              <a:t> ukjent tredje variabel.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/>
              <a:t>Det kan </a:t>
            </a:r>
            <a:r>
              <a:rPr lang="nb-NO" sz="1100" dirty="0" err="1"/>
              <a:t>vere</a:t>
            </a:r>
            <a:r>
              <a:rPr lang="nb-NO" sz="1100" dirty="0"/>
              <a:t> tilfeldig – størst sjanse for at dette skjer ved få </a:t>
            </a:r>
            <a:r>
              <a:rPr lang="nb-NO" sz="1100" dirty="0" err="1"/>
              <a:t>målingar</a:t>
            </a:r>
            <a:r>
              <a:rPr lang="nb-NO" sz="1100" dirty="0"/>
              <a:t>.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96058019-319A-4B42-AE99-F219DA457539}"/>
              </a:ext>
            </a:extLst>
          </p:cNvPr>
          <p:cNvSpPr txBox="1"/>
          <p:nvPr/>
        </p:nvSpPr>
        <p:spPr>
          <a:xfrm>
            <a:off x="245383" y="4867978"/>
            <a:ext cx="61503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Det er </a:t>
            </a:r>
            <a:r>
              <a:rPr lang="nb-NO" sz="1100" dirty="0" err="1"/>
              <a:t>ikkje</a:t>
            </a:r>
            <a:r>
              <a:rPr lang="nb-NO" sz="1100" dirty="0"/>
              <a:t> dette som er gjort med </a:t>
            </a:r>
            <a:r>
              <a:rPr lang="nb-NO" sz="1100" dirty="0" err="1"/>
              <a:t>dei</a:t>
            </a:r>
            <a:r>
              <a:rPr lang="nb-NO" sz="1100" dirty="0"/>
              <a:t> to </a:t>
            </a:r>
            <a:r>
              <a:rPr lang="nb-NO" sz="1100" dirty="0" err="1"/>
              <a:t>grafane</a:t>
            </a:r>
            <a:r>
              <a:rPr lang="nb-NO" sz="1100" dirty="0"/>
              <a:t> under. Her er begge </a:t>
            </a:r>
            <a:r>
              <a:rPr lang="nb-NO" sz="1100" dirty="0" err="1"/>
              <a:t>variablane</a:t>
            </a:r>
            <a:r>
              <a:rPr lang="nb-NO" sz="1100" dirty="0"/>
              <a:t> </a:t>
            </a:r>
            <a:r>
              <a:rPr lang="nb-NO" sz="1100" dirty="0" err="1"/>
              <a:t>teikna</a:t>
            </a:r>
            <a:r>
              <a:rPr lang="nb-NO" sz="1100" dirty="0"/>
              <a:t> inn som funksjon av </a:t>
            </a:r>
            <a:r>
              <a:rPr lang="nb-NO" sz="1100" dirty="0" err="1"/>
              <a:t>årstal</a:t>
            </a:r>
            <a:r>
              <a:rPr lang="nb-NO" sz="1100" dirty="0"/>
              <a:t>, slik at vi har to separate </a:t>
            </a:r>
            <a:r>
              <a:rPr lang="nb-NO" sz="1100" dirty="0" err="1"/>
              <a:t>funksjonar</a:t>
            </a:r>
            <a:r>
              <a:rPr lang="nb-NO" sz="1100" dirty="0"/>
              <a:t>. Men vi kan sjå at begge </a:t>
            </a:r>
            <a:r>
              <a:rPr lang="nb-NO" sz="1100" dirty="0" err="1"/>
              <a:t>grafane</a:t>
            </a:r>
            <a:r>
              <a:rPr lang="nb-NO" sz="1100" dirty="0"/>
              <a:t> har </a:t>
            </a:r>
            <a:r>
              <a:rPr lang="nb-NO" sz="1100" dirty="0" err="1"/>
              <a:t>liknande</a:t>
            </a:r>
            <a:r>
              <a:rPr lang="nb-NO" sz="1100" dirty="0"/>
              <a:t> form.</a:t>
            </a:r>
          </a:p>
          <a:p>
            <a:endParaRPr lang="nb-NO" sz="11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E9134B3-0CD2-4247-9136-2E22E6324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83" y="5413497"/>
            <a:ext cx="62865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50513F1A-4573-46A6-8919-CEEBE1CDBADA}"/>
              </a:ext>
            </a:extLst>
          </p:cNvPr>
          <p:cNvSpPr txBox="1"/>
          <p:nvPr/>
        </p:nvSpPr>
        <p:spPr>
          <a:xfrm>
            <a:off x="164649" y="7604247"/>
            <a:ext cx="21613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Korrelasjonskoeffisient: 0,87 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96D89F81-F677-41FB-8E76-2861695E2E55}"/>
              </a:ext>
            </a:extLst>
          </p:cNvPr>
          <p:cNvSpPr txBox="1"/>
          <p:nvPr/>
        </p:nvSpPr>
        <p:spPr>
          <a:xfrm>
            <a:off x="5292928" y="7604247"/>
            <a:ext cx="13196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Kilde: </a:t>
            </a:r>
            <a:r>
              <a:rPr lang="nb-NO" sz="800" dirty="0">
                <a:hlinkClick r:id="rId4"/>
              </a:rPr>
              <a:t>www.tylervigen.com</a:t>
            </a:r>
            <a:endParaRPr lang="nb-NO" sz="800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C6A982A7-9369-41C4-9AFD-C9E8ABABE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56876" y="9351518"/>
            <a:ext cx="1543050" cy="527403"/>
          </a:xfrm>
        </p:spPr>
        <p:txBody>
          <a:bodyPr/>
          <a:lstStyle/>
          <a:p>
            <a:r>
              <a:rPr lang="nb-NO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1032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Relatert bilde">
            <a:extLst>
              <a:ext uri="{FF2B5EF4-FFF2-40B4-BE49-F238E27FC236}">
                <a16:creationId xmlns:a16="http://schemas.microsoft.com/office/drawing/2014/main" id="{49456445-8018-4DD4-A6FF-B5993430B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741" y="769124"/>
            <a:ext cx="4343400" cy="269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tel 1">
            <a:extLst>
              <a:ext uri="{FF2B5EF4-FFF2-40B4-BE49-F238E27FC236}">
                <a16:creationId xmlns:a16="http://schemas.microsoft.com/office/drawing/2014/main" id="{FEA60433-B2DE-4452-9E2A-07B44AF096CB}"/>
              </a:ext>
            </a:extLst>
          </p:cNvPr>
          <p:cNvSpPr txBox="1">
            <a:spLocks/>
          </p:cNvSpPr>
          <p:nvPr/>
        </p:nvSpPr>
        <p:spPr>
          <a:xfrm>
            <a:off x="742731" y="344512"/>
            <a:ext cx="5007829" cy="938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/>
              <a:t>Lag ei </a:t>
            </a:r>
            <a:r>
              <a:rPr lang="nb-NO" dirty="0" err="1"/>
              <a:t>villeiande</a:t>
            </a:r>
            <a:r>
              <a:rPr lang="nb-NO" dirty="0"/>
              <a:t> aktualitetssak</a:t>
            </a:r>
            <a:br>
              <a:rPr lang="nb-NO" sz="6600" dirty="0"/>
            </a:br>
            <a:r>
              <a:rPr lang="nb-NO" sz="1800" dirty="0"/>
              <a:t>- med bruk av korrelasjon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EECA0B28-F901-433E-84DB-78472B88BDA6}"/>
              </a:ext>
            </a:extLst>
          </p:cNvPr>
          <p:cNvSpPr txBox="1"/>
          <p:nvPr/>
        </p:nvSpPr>
        <p:spPr>
          <a:xfrm>
            <a:off x="1022588" y="1420871"/>
            <a:ext cx="4812824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Oppgåve</a:t>
            </a:r>
            <a:r>
              <a:rPr lang="nb-NO" sz="1100" b="1" dirty="0"/>
              <a:t> </a:t>
            </a:r>
          </a:p>
          <a:p>
            <a:r>
              <a:rPr lang="nb-NO" sz="1100" dirty="0"/>
              <a:t>Finn to datasett hos statistisk sentralbyrå (</a:t>
            </a:r>
            <a:r>
              <a:rPr lang="nb-NO" sz="1100" dirty="0">
                <a:hlinkClick r:id="rId3"/>
              </a:rPr>
              <a:t>https://www.ssb.no/statbank/</a:t>
            </a:r>
            <a:r>
              <a:rPr lang="nb-NO" sz="1100" dirty="0"/>
              <a:t>), og finn korrelasjonen med bruk av Geogebra eller Python. Lag </a:t>
            </a:r>
            <a:r>
              <a:rPr lang="nb-NO" sz="1100" dirty="0" err="1"/>
              <a:t>eit</a:t>
            </a:r>
            <a:r>
              <a:rPr lang="nb-NO" sz="1100" dirty="0"/>
              <a:t> aktualitetsoppslag som spekulerer i kausalitet (at den </a:t>
            </a:r>
            <a:r>
              <a:rPr lang="nb-NO" sz="1100" dirty="0" err="1"/>
              <a:t>eine</a:t>
            </a:r>
            <a:r>
              <a:rPr lang="nb-NO" sz="1100" dirty="0"/>
              <a:t> variabelen er årsak til at den andre blir endra).</a:t>
            </a:r>
          </a:p>
        </p:txBody>
      </p:sp>
      <p:sp>
        <p:nvSpPr>
          <p:cNvPr id="22" name="Plassholder for innhold 2">
            <a:extLst>
              <a:ext uri="{FF2B5EF4-FFF2-40B4-BE49-F238E27FC236}">
                <a16:creationId xmlns:a16="http://schemas.microsoft.com/office/drawing/2014/main" id="{9CCB31B5-390E-472D-9667-CD15DC78DE72}"/>
              </a:ext>
            </a:extLst>
          </p:cNvPr>
          <p:cNvSpPr txBox="1">
            <a:spLocks/>
          </p:cNvSpPr>
          <p:nvPr/>
        </p:nvSpPr>
        <p:spPr>
          <a:xfrm>
            <a:off x="435349" y="2447200"/>
            <a:ext cx="5915025" cy="1972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100" b="1" dirty="0"/>
              <a:t>Fase 1: </a:t>
            </a:r>
            <a:r>
              <a:rPr lang="nb-NO" sz="1100" dirty="0"/>
              <a:t>Undersøk kva for </a:t>
            </a:r>
            <a:r>
              <a:rPr lang="nb-NO" sz="1100" dirty="0" err="1"/>
              <a:t>nokre</a:t>
            </a:r>
            <a:r>
              <a:rPr lang="nb-NO" sz="1100" dirty="0"/>
              <a:t> data som kan </a:t>
            </a:r>
            <a:r>
              <a:rPr lang="nb-NO" sz="1100" dirty="0" err="1"/>
              <a:t>vere</a:t>
            </a:r>
            <a:r>
              <a:rPr lang="nb-NO" sz="1100" dirty="0"/>
              <a:t> fornuftig å bruke. Kva for </a:t>
            </a:r>
            <a:r>
              <a:rPr lang="nb-NO" sz="1100" dirty="0" err="1"/>
              <a:t>nokre</a:t>
            </a:r>
            <a:r>
              <a:rPr lang="nb-NO" sz="1100" dirty="0"/>
              <a:t> data kan </a:t>
            </a:r>
            <a:r>
              <a:rPr lang="nb-NO" sz="1100" dirty="0" err="1"/>
              <a:t>tenkest</a:t>
            </a:r>
            <a:r>
              <a:rPr lang="nb-NO" sz="1100" dirty="0"/>
              <a:t> å variere på same måten over tid? Hugs at de skal lage ei falsk aktualitetssak til slutt, så det kan </a:t>
            </a:r>
            <a:r>
              <a:rPr lang="nb-NO" sz="1100" dirty="0" err="1"/>
              <a:t>vere</a:t>
            </a:r>
            <a:r>
              <a:rPr lang="nb-NO" sz="1100" dirty="0"/>
              <a:t> lurt å tenke på kva vinkling de ønsker å ha i saka.</a:t>
            </a:r>
            <a:endParaRPr lang="nb-NO" sz="11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100" b="1" dirty="0"/>
              <a:t>Fase 2: </a:t>
            </a:r>
            <a:r>
              <a:rPr lang="nb-NO" sz="1100" dirty="0"/>
              <a:t>Ha ei idémyldring for deg </a:t>
            </a:r>
            <a:r>
              <a:rPr lang="nb-NO" sz="1100" dirty="0" err="1"/>
              <a:t>sjølv</a:t>
            </a:r>
            <a:r>
              <a:rPr lang="nb-NO" sz="1100" dirty="0"/>
              <a:t>. Kva for </a:t>
            </a:r>
            <a:r>
              <a:rPr lang="nb-NO" sz="1100" dirty="0" err="1"/>
              <a:t>nokre</a:t>
            </a:r>
            <a:r>
              <a:rPr lang="nb-NO" sz="1100" dirty="0"/>
              <a:t> data ønsker du å bruke? </a:t>
            </a:r>
            <a:r>
              <a:rPr lang="nb-NO" sz="1100" dirty="0" err="1"/>
              <a:t>Kvifor</a:t>
            </a:r>
            <a:r>
              <a:rPr lang="nb-NO" sz="1100" dirty="0"/>
              <a:t> akkurat </a:t>
            </a:r>
            <a:r>
              <a:rPr lang="nb-NO" sz="1100" dirty="0" err="1"/>
              <a:t>desse</a:t>
            </a:r>
            <a:r>
              <a:rPr lang="nb-NO" sz="1100" dirty="0"/>
              <a:t>? </a:t>
            </a:r>
            <a:r>
              <a:rPr lang="nb-NO" sz="1100" dirty="0" err="1"/>
              <a:t>Teikne</a:t>
            </a:r>
            <a:r>
              <a:rPr lang="nb-NO" sz="1100" dirty="0"/>
              <a:t> gjerne ei skisse over saka før du diskuterer med </a:t>
            </a:r>
            <a:r>
              <a:rPr lang="nb-NO" sz="1100" dirty="0" err="1"/>
              <a:t>dei</a:t>
            </a:r>
            <a:r>
              <a:rPr lang="nb-NO" sz="1100" dirty="0"/>
              <a:t> andre. Deretter må gruppa samla </a:t>
            </a:r>
            <a:r>
              <a:rPr lang="nb-NO" sz="1100" dirty="0" err="1"/>
              <a:t>avgjere</a:t>
            </a:r>
            <a:r>
              <a:rPr lang="nb-NO" sz="1100" dirty="0"/>
              <a:t> kva for </a:t>
            </a:r>
            <a:r>
              <a:rPr lang="nb-NO" sz="1100" dirty="0" err="1"/>
              <a:t>nokre</a:t>
            </a:r>
            <a:r>
              <a:rPr lang="nb-NO" sz="1100" dirty="0"/>
              <a:t> data de skal bruke og korleis aktualitetssaka </a:t>
            </a:r>
            <a:r>
              <a:rPr lang="nb-NO" sz="1100" dirty="0" err="1"/>
              <a:t>dykkar</a:t>
            </a:r>
            <a:r>
              <a:rPr lang="nb-NO" sz="1100" dirty="0"/>
              <a:t> skal sjå ut.</a:t>
            </a:r>
          </a:p>
          <a:p>
            <a:pPr marL="0" indent="0">
              <a:buNone/>
            </a:pPr>
            <a:r>
              <a:rPr lang="nb-NO" sz="1100" b="1" dirty="0"/>
              <a:t>Fase 3: </a:t>
            </a:r>
            <a:r>
              <a:rPr lang="nb-NO" sz="1100" dirty="0"/>
              <a:t>Lag første versjon av grafen for den matematiske modellen. Kva blir korrelasjonen mellom </a:t>
            </a:r>
            <a:r>
              <a:rPr lang="nb-NO" sz="1100" dirty="0" err="1"/>
              <a:t>variablane</a:t>
            </a:r>
            <a:r>
              <a:rPr lang="nb-NO" sz="1100" dirty="0"/>
              <a:t>? Lag aktualitetssaka basert på korrelasjonen.</a:t>
            </a:r>
          </a:p>
          <a:p>
            <a:pPr marL="0" indent="0">
              <a:buNone/>
            </a:pPr>
            <a:r>
              <a:rPr lang="nb-NO" sz="1100" b="1" dirty="0"/>
              <a:t>Fase 4:</a:t>
            </a:r>
            <a:r>
              <a:rPr lang="nb-NO" sz="1100" dirty="0"/>
              <a:t> Får de en korrelasjon som </a:t>
            </a:r>
            <a:r>
              <a:rPr lang="nb-NO" sz="1100" dirty="0" err="1"/>
              <a:t>verkar</a:t>
            </a:r>
            <a:r>
              <a:rPr lang="nb-NO" sz="1100" dirty="0"/>
              <a:t> fornuftig? Spør andre i klassen om aktualitetssaka </a:t>
            </a:r>
            <a:r>
              <a:rPr lang="nb-NO" sz="1100" dirty="0" err="1"/>
              <a:t>dykkar</a:t>
            </a:r>
            <a:r>
              <a:rPr lang="nb-NO" sz="1100" dirty="0"/>
              <a:t> er </a:t>
            </a:r>
            <a:r>
              <a:rPr lang="nb-NO" sz="1100" dirty="0" err="1"/>
              <a:t>tydeleg</a:t>
            </a:r>
            <a:r>
              <a:rPr lang="nb-NO" sz="1100" dirty="0"/>
              <a:t> og god.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232A7A0B-B84B-4401-AF6C-5E1264A68DB0}"/>
              </a:ext>
            </a:extLst>
          </p:cNvPr>
          <p:cNvSpPr txBox="1"/>
          <p:nvPr/>
        </p:nvSpPr>
        <p:spPr>
          <a:xfrm>
            <a:off x="435348" y="8334024"/>
            <a:ext cx="591502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Fase 5: </a:t>
            </a:r>
            <a:r>
              <a:rPr lang="nb-NO" sz="1100" dirty="0" err="1"/>
              <a:t>Samanlikne</a:t>
            </a:r>
            <a:r>
              <a:rPr lang="nb-NO" sz="1100" dirty="0"/>
              <a:t> gjerne med </a:t>
            </a:r>
            <a:r>
              <a:rPr lang="nb-NO" sz="1100" dirty="0" err="1"/>
              <a:t>dei</a:t>
            </a:r>
            <a:r>
              <a:rPr lang="nb-NO" sz="1100" dirty="0"/>
              <a:t> andre i klassen, er det </a:t>
            </a:r>
            <a:r>
              <a:rPr lang="nb-NO" sz="1100" dirty="0" err="1"/>
              <a:t>nokon</a:t>
            </a:r>
            <a:r>
              <a:rPr lang="nb-NO" sz="1100" dirty="0"/>
              <a:t> som har ei betre aktualitetssak? </a:t>
            </a:r>
            <a:r>
              <a:rPr lang="nb-NO" sz="1100" dirty="0" err="1"/>
              <a:t>Kvifor</a:t>
            </a:r>
            <a:r>
              <a:rPr lang="nb-NO" sz="1100" dirty="0"/>
              <a:t> meiner de at </a:t>
            </a:r>
            <a:r>
              <a:rPr lang="nb-NO" sz="1100" dirty="0" err="1"/>
              <a:t>deira</a:t>
            </a:r>
            <a:r>
              <a:rPr lang="nb-NO" sz="1100" dirty="0"/>
              <a:t> er betre? Kan de bruke </a:t>
            </a:r>
            <a:r>
              <a:rPr lang="nb-NO" sz="1100" dirty="0" err="1"/>
              <a:t>noko</a:t>
            </a:r>
            <a:r>
              <a:rPr lang="nb-NO" sz="1100" dirty="0"/>
              <a:t> av </a:t>
            </a:r>
            <a:r>
              <a:rPr lang="nb-NO" sz="1100" dirty="0" err="1"/>
              <a:t>dei</a:t>
            </a:r>
            <a:r>
              <a:rPr lang="nb-NO" sz="1100" dirty="0"/>
              <a:t> same grepa i </a:t>
            </a:r>
            <a:r>
              <a:rPr lang="nb-NO" sz="1100" dirty="0" err="1"/>
              <a:t>dykkar</a:t>
            </a:r>
            <a:r>
              <a:rPr lang="nb-NO" sz="1100" dirty="0"/>
              <a:t> sak?</a:t>
            </a:r>
          </a:p>
          <a:p>
            <a:endParaRPr lang="nb-NO" sz="400" dirty="0"/>
          </a:p>
          <a:p>
            <a:r>
              <a:rPr lang="nb-NO" sz="1100" b="1" dirty="0"/>
              <a:t>Fase 6: </a:t>
            </a:r>
            <a:r>
              <a:rPr lang="nb-NO" sz="1100" dirty="0"/>
              <a:t>Hopp gjerne attende til </a:t>
            </a:r>
            <a:r>
              <a:rPr lang="nb-NO" sz="1100" dirty="0" err="1"/>
              <a:t>tidlegare</a:t>
            </a:r>
            <a:r>
              <a:rPr lang="nb-NO" sz="1100" dirty="0"/>
              <a:t> punkt, og </a:t>
            </a:r>
            <a:r>
              <a:rPr lang="nb-NO" sz="1100" dirty="0" err="1"/>
              <a:t>gjer</a:t>
            </a:r>
            <a:r>
              <a:rPr lang="nb-NO" sz="1100" dirty="0"/>
              <a:t> </a:t>
            </a:r>
            <a:r>
              <a:rPr lang="nb-NO" sz="1100" dirty="0" err="1"/>
              <a:t>endringar</a:t>
            </a:r>
            <a:r>
              <a:rPr lang="nb-NO" sz="1100" dirty="0"/>
              <a:t> for å få ei best </a:t>
            </a:r>
            <a:r>
              <a:rPr lang="nb-NO" sz="1100" dirty="0" err="1"/>
              <a:t>mogleg</a:t>
            </a:r>
            <a:r>
              <a:rPr lang="nb-NO" sz="1100" dirty="0"/>
              <a:t> aktualitetssak. </a:t>
            </a:r>
            <a:r>
              <a:rPr lang="nb-NO" sz="1100" dirty="0" err="1"/>
              <a:t>Gjer</a:t>
            </a:r>
            <a:r>
              <a:rPr lang="nb-NO" sz="1100" dirty="0"/>
              <a:t> gjerne </a:t>
            </a:r>
            <a:r>
              <a:rPr lang="nb-NO" sz="1100" dirty="0" err="1"/>
              <a:t>endringar</a:t>
            </a:r>
            <a:r>
              <a:rPr lang="nb-NO" sz="1100" dirty="0"/>
              <a:t> om det </a:t>
            </a:r>
            <a:r>
              <a:rPr lang="nb-NO" sz="1100"/>
              <a:t>trengst.</a:t>
            </a:r>
            <a:endParaRPr lang="nb-NO" sz="1100" dirty="0"/>
          </a:p>
          <a:p>
            <a:endParaRPr lang="nb-NO" sz="400" dirty="0"/>
          </a:p>
          <a:p>
            <a:r>
              <a:rPr lang="nb-NO" sz="1100" b="1" dirty="0"/>
              <a:t>Fase 7: </a:t>
            </a:r>
            <a:r>
              <a:rPr lang="nb-NO" sz="1100" dirty="0"/>
              <a:t>Pass på å ta vare på </a:t>
            </a:r>
            <a:r>
              <a:rPr lang="nb-NO" sz="1100" dirty="0" err="1"/>
              <a:t>bilete</a:t>
            </a:r>
            <a:r>
              <a:rPr lang="nb-NO" sz="1100" dirty="0"/>
              <a:t> og notat de har gjort undervegs, slik at de kan vise kva de har tenkt. I denne </a:t>
            </a:r>
            <a:r>
              <a:rPr lang="nb-NO" sz="1100" dirty="0" err="1"/>
              <a:t>oppgåva</a:t>
            </a:r>
            <a:r>
              <a:rPr lang="nb-NO" sz="1100" dirty="0"/>
              <a:t> går dokumenteringa ut på å lage sjølve aktualitetssaka.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7D79E01-56E3-4ED8-8C50-9B0F69F51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845" y="5256178"/>
            <a:ext cx="2176409" cy="265501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BFE5F453-FE23-4C0C-8C42-6AFC2B4F4A22}"/>
              </a:ext>
            </a:extLst>
          </p:cNvPr>
          <p:cNvSpPr/>
          <p:nvPr/>
        </p:nvSpPr>
        <p:spPr>
          <a:xfrm>
            <a:off x="308008" y="5191012"/>
            <a:ext cx="6266047" cy="2958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826576D9-CC0B-4512-9F21-456D13E1E4B1}"/>
              </a:ext>
            </a:extLst>
          </p:cNvPr>
          <p:cNvSpPr txBox="1"/>
          <p:nvPr/>
        </p:nvSpPr>
        <p:spPr>
          <a:xfrm>
            <a:off x="225975" y="4616555"/>
            <a:ext cx="5175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 err="1"/>
              <a:t>Nokre</a:t>
            </a:r>
            <a:r>
              <a:rPr lang="nb-NO" sz="1400" b="1" dirty="0"/>
              <a:t> døme på </a:t>
            </a:r>
            <a:r>
              <a:rPr lang="nb-NO" sz="1400" b="1" dirty="0" err="1"/>
              <a:t>villeiande</a:t>
            </a:r>
            <a:r>
              <a:rPr lang="nb-NO" sz="1400" b="1" dirty="0"/>
              <a:t> aktualitetssaker og </a:t>
            </a:r>
            <a:r>
              <a:rPr lang="nb-NO" sz="1400" b="1" dirty="0" err="1"/>
              <a:t>konspirasjonsteoriar</a:t>
            </a:r>
            <a:r>
              <a:rPr lang="nb-NO" sz="1400" b="1" dirty="0"/>
              <a:t> - basert på </a:t>
            </a:r>
            <a:r>
              <a:rPr lang="nb-NO" sz="1400" b="1" dirty="0" err="1"/>
              <a:t>korrelasjonar</a:t>
            </a:r>
            <a:endParaRPr lang="nb-NO" sz="1400" b="1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7621B27E-1091-480E-B71B-1494DFF383CD}"/>
              </a:ext>
            </a:extLst>
          </p:cNvPr>
          <p:cNvSpPr txBox="1"/>
          <p:nvPr/>
        </p:nvSpPr>
        <p:spPr>
          <a:xfrm>
            <a:off x="4346846" y="7803480"/>
            <a:ext cx="1947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>
                <a:hlinkClick r:id="rId5"/>
              </a:rPr>
              <a:t>Theodore R. Smith </a:t>
            </a:r>
            <a:r>
              <a:rPr lang="en-US" sz="400" dirty="0" err="1">
                <a:hlinkClick r:id="rId5"/>
              </a:rPr>
              <a:t>på</a:t>
            </a:r>
            <a:r>
              <a:rPr lang="en-US" sz="400" dirty="0">
                <a:hlinkClick r:id="rId5"/>
              </a:rPr>
              <a:t> Twitter: «Correlation != Causation. </a:t>
            </a:r>
            <a:r>
              <a:rPr lang="en-US" sz="400" dirty="0" err="1">
                <a:hlinkClick r:id="rId5"/>
              </a:rPr>
              <a:t>Tho</a:t>
            </a:r>
            <a:r>
              <a:rPr lang="en-US" sz="400" dirty="0">
                <a:hlinkClick r:id="rId5"/>
              </a:rPr>
              <a:t> this probably will correlate with population density which will correlate with mass infections, and 5G could be ruining people's immune systems. https://t.co/rjsas5WFm2» / Twitter</a:t>
            </a:r>
            <a:endParaRPr lang="nb-NO" sz="400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FE01D576-46CF-43C0-A9EC-91FF173C14E8}"/>
              </a:ext>
            </a:extLst>
          </p:cNvPr>
          <p:cNvSpPr txBox="1"/>
          <p:nvPr/>
        </p:nvSpPr>
        <p:spPr>
          <a:xfrm>
            <a:off x="411887" y="7916557"/>
            <a:ext cx="1294867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" dirty="0">
                <a:hlinkClick r:id="rId6"/>
              </a:rPr>
              <a:t>Håndskrift hjelper hukommelsen (aftenposten.no)</a:t>
            </a:r>
            <a:endParaRPr lang="nb-NO" sz="400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34622992-28B1-46F7-9938-38856FB191B2}"/>
              </a:ext>
            </a:extLst>
          </p:cNvPr>
          <p:cNvSpPr txBox="1"/>
          <p:nvPr/>
        </p:nvSpPr>
        <p:spPr>
          <a:xfrm>
            <a:off x="411887" y="6834908"/>
            <a:ext cx="1830945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" dirty="0">
                <a:hlinkClick r:id="rId7"/>
              </a:rPr>
              <a:t>Folk som drikker brus – både sukkerfri og vanlig – lever kortere (forskning.no)</a:t>
            </a:r>
            <a:endParaRPr lang="nb-NO" sz="400" dirty="0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394BA394-7A50-4270-87DE-6D3C85276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7042" y="6330107"/>
            <a:ext cx="3058173" cy="523221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D9431ACD-AAC3-4081-97AB-7995D508FF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7042" y="5290517"/>
            <a:ext cx="3600893" cy="528221"/>
          </a:xfrm>
          <a:prstGeom prst="rect">
            <a:avLst/>
          </a:prstGeom>
        </p:spPr>
      </p:pic>
      <p:sp>
        <p:nvSpPr>
          <p:cNvPr id="12" name="TekstSylinder 11">
            <a:extLst>
              <a:ext uri="{FF2B5EF4-FFF2-40B4-BE49-F238E27FC236}">
                <a16:creationId xmlns:a16="http://schemas.microsoft.com/office/drawing/2014/main" id="{72CA63A5-AE13-420E-B175-C10E0444D689}"/>
              </a:ext>
            </a:extLst>
          </p:cNvPr>
          <p:cNvSpPr txBox="1"/>
          <p:nvPr/>
        </p:nvSpPr>
        <p:spPr>
          <a:xfrm>
            <a:off x="426241" y="5789640"/>
            <a:ext cx="1531089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" dirty="0">
                <a:hlinkClick r:id="rId10"/>
              </a:rPr>
              <a:t>Ny studie: Mye egg koblet til hjertesykdom og død (forskning.no)</a:t>
            </a:r>
            <a:endParaRPr lang="nb-NO" sz="400" dirty="0"/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BB14C241-79FF-47EE-877B-FD2CBEE852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7040" y="7340600"/>
            <a:ext cx="3499179" cy="590645"/>
          </a:xfrm>
          <a:prstGeom prst="rect">
            <a:avLst/>
          </a:prstGeom>
        </p:spPr>
      </p:pic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0188739C-5019-4C19-BE10-0881AF71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07388" y="9331290"/>
            <a:ext cx="1543050" cy="527403"/>
          </a:xfrm>
        </p:spPr>
        <p:txBody>
          <a:bodyPr/>
          <a:lstStyle/>
          <a:p>
            <a:fld id="{8BCDA449-1FD9-4B7A-9E85-B244E6DC9C5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188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B2B349DD0DF7E4E8089C5D8EAF3A394" ma:contentTypeVersion="27" ma:contentTypeDescription="Opprett et nytt dokument." ma:contentTypeScope="" ma:versionID="e645ad07474aa427203028c883b379c2">
  <xsd:schema xmlns:xsd="http://www.w3.org/2001/XMLSchema" xmlns:xs="http://www.w3.org/2001/XMLSchema" xmlns:p="http://schemas.microsoft.com/office/2006/metadata/properties" xmlns:ns3="285d13ab-30c6-49f8-8756-d82b97344fc4" xmlns:ns4="e7edbe82-fed3-4e3f-9446-c6542b3d00d2" targetNamespace="http://schemas.microsoft.com/office/2006/metadata/properties" ma:root="true" ma:fieldsID="72272ba45de3da5dc7018043b44d9d3d" ns3:_="" ns4:_="">
    <xsd:import namespace="285d13ab-30c6-49f8-8756-d82b97344fc4"/>
    <xsd:import namespace="e7edbe82-fed3-4e3f-9446-c6542b3d00d2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Templates" minOccurs="0"/>
                <xsd:element ref="ns3:CultureName" minOccurs="0"/>
                <xsd:element ref="ns3:Self_Registration_Enabled0" minOccurs="0"/>
                <xsd:element ref="ns3:Has_Teacher_Only_SectionGroup" minOccurs="0"/>
                <xsd:element ref="ns3:Is_Collaboration_Space_Locked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d13ab-30c6-49f8-8756-d82b97344fc4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2" nillable="true" ma:displayName="App Version" ma:internalName="AppVersion">
      <xsd:simpleType>
        <xsd:restriction base="dms:Text"/>
      </xsd:simpleType>
    </xsd:element>
    <xsd:element name="Teachers" ma:index="1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8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5" nillable="true" ma:displayName="MediaServiceAutoTags" ma:description="" ma:internalName="MediaServiceAutoTags" ma:readOnly="true">
      <xsd:simpleType>
        <xsd:restriction base="dms:Text"/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7" nillable="true" ma:displayName="Culture Name" ma:internalName="CultureName">
      <xsd:simpleType>
        <xsd:restriction base="dms:Text"/>
      </xsd:simpleType>
    </xsd:element>
    <xsd:element name="Self_Registration_Enabled0" ma:index="28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2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0" nillable="true" ma:displayName="Is Collaboration Space Locked" ma:internalName="Is_Collaboration_Space_Locked">
      <xsd:simpleType>
        <xsd:restriction base="dms:Boolean"/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edbe82-fed3-4e3f-9446-c6542b3d00d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ash for deling av tips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285d13ab-30c6-49f8-8756-d82b97344fc4" xsi:nil="true"/>
    <Students xmlns="285d13ab-30c6-49f8-8756-d82b97344fc4">
      <UserInfo>
        <DisplayName/>
        <AccountId xsi:nil="true"/>
        <AccountType/>
      </UserInfo>
    </Students>
    <CultureName xmlns="285d13ab-30c6-49f8-8756-d82b97344fc4" xsi:nil="true"/>
    <Self_Registration_Enabled xmlns="285d13ab-30c6-49f8-8756-d82b97344fc4" xsi:nil="true"/>
    <FolderType xmlns="285d13ab-30c6-49f8-8756-d82b97344fc4" xsi:nil="true"/>
    <Student_Groups xmlns="285d13ab-30c6-49f8-8756-d82b97344fc4">
      <UserInfo>
        <DisplayName/>
        <AccountId xsi:nil="true"/>
        <AccountType/>
      </UserInfo>
    </Student_Groups>
    <Self_Registration_Enabled0 xmlns="285d13ab-30c6-49f8-8756-d82b97344fc4" xsi:nil="true"/>
    <Invited_Teachers xmlns="285d13ab-30c6-49f8-8756-d82b97344fc4" xsi:nil="true"/>
    <DefaultSectionNames xmlns="285d13ab-30c6-49f8-8756-d82b97344fc4" xsi:nil="true"/>
    <Is_Collaboration_Space_Locked xmlns="285d13ab-30c6-49f8-8756-d82b97344fc4" xsi:nil="true"/>
    <Templates xmlns="285d13ab-30c6-49f8-8756-d82b97344fc4" xsi:nil="true"/>
    <Has_Teacher_Only_SectionGroup xmlns="285d13ab-30c6-49f8-8756-d82b97344fc4" xsi:nil="true"/>
    <AppVersion xmlns="285d13ab-30c6-49f8-8756-d82b97344fc4" xsi:nil="true"/>
    <Invited_Students xmlns="285d13ab-30c6-49f8-8756-d82b97344fc4" xsi:nil="true"/>
    <Owner xmlns="285d13ab-30c6-49f8-8756-d82b97344fc4">
      <UserInfo>
        <DisplayName/>
        <AccountId xsi:nil="true"/>
        <AccountType/>
      </UserInfo>
    </Owner>
    <Teachers xmlns="285d13ab-30c6-49f8-8756-d82b97344fc4">
      <UserInfo>
        <DisplayName/>
        <AccountId xsi:nil="true"/>
        <AccountType/>
      </UserInfo>
    </Teachers>
  </documentManagement>
</p:properties>
</file>

<file path=customXml/itemProps1.xml><?xml version="1.0" encoding="utf-8"?>
<ds:datastoreItem xmlns:ds="http://schemas.openxmlformats.org/officeDocument/2006/customXml" ds:itemID="{F41F102E-35CA-4D54-AA7B-DE697C0D0C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4B04C6-7D93-4D91-BDB7-5AA5A84E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5d13ab-30c6-49f8-8756-d82b97344fc4"/>
    <ds:schemaRef ds:uri="e7edbe82-fed3-4e3f-9446-c6542b3d0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0BA4E2-F0CF-4983-9E81-623E710CD51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285d13ab-30c6-49f8-8756-d82b97344fc4"/>
    <ds:schemaRef ds:uri="http://purl.org/dc/terms/"/>
    <ds:schemaRef ds:uri="http://schemas.openxmlformats.org/package/2006/metadata/core-properties"/>
    <ds:schemaRef ds:uri="e7edbe82-fed3-4e3f-9446-c6542b3d00d2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478442</TotalTime>
  <Words>949</Words>
  <Application>Microsoft Macintosh PowerPoint</Application>
  <PresentationFormat>A4 Paper (210x297 mm)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Opplegg 28 - Statistikk og korrelasjon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Førsteutkast til GAN Aschehoug-opplegg</dc:title>
  <dc:creator>Ellen Egeland Flø</dc:creator>
  <cp:lastModifiedBy>Simen Stafseng</cp:lastModifiedBy>
  <cp:revision>1497</cp:revision>
  <dcterms:created xsi:type="dcterms:W3CDTF">2018-11-04T16:46:19Z</dcterms:created>
  <dcterms:modified xsi:type="dcterms:W3CDTF">2021-11-10T11:38:46Z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0x0101000B2B349DD0DF7E4E8089C5D8EAF3A394</vt:lpwstr>
  </property>
</Properties>
</file>