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605172-6DD9-4E98-B662-C90F3B92522E}" v="1" dt="2022-06-12T14:13:32.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6" d="100"/>
          <a:sy n="46" d="100"/>
        </p:scale>
        <p:origin x="22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942875C6-1ECD-4D37-B9E3-96CBEC4AB677}" type="datetimeFigureOut">
              <a:rPr lang="nb-NO" smtClean="0"/>
              <a:t>12.06.2022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193039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42875C6-1ECD-4D37-B9E3-96CBEC4AB677}" type="datetimeFigureOut">
              <a:rPr lang="nb-NO" smtClean="0"/>
              <a:t>12.06.2022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228153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42875C6-1ECD-4D37-B9E3-96CBEC4AB677}" type="datetimeFigureOut">
              <a:rPr lang="nb-NO" smtClean="0"/>
              <a:t>12.06.2022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200010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42875C6-1ECD-4D37-B9E3-96CBEC4AB677}" type="datetimeFigureOut">
              <a:rPr lang="nb-NO" smtClean="0"/>
              <a:t>12.06.2022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1734224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42875C6-1ECD-4D37-B9E3-96CBEC4AB677}" type="datetimeFigureOut">
              <a:rPr lang="nb-NO" smtClean="0"/>
              <a:t>12.06.2022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75998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42875C6-1ECD-4D37-B9E3-96CBEC4AB677}" type="datetimeFigureOut">
              <a:rPr lang="nb-NO" smtClean="0"/>
              <a:t>12.06.2022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414747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3618442"/>
            <a:ext cx="2901255"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3618442"/>
            <a:ext cx="2915543" cy="532218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942875C6-1ECD-4D37-B9E3-96CBEC4AB677}" type="datetimeFigureOut">
              <a:rPr lang="nb-NO" smtClean="0"/>
              <a:t>12.06.2022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371962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42875C6-1ECD-4D37-B9E3-96CBEC4AB677}" type="datetimeFigureOut">
              <a:rPr lang="nb-NO" smtClean="0"/>
              <a:t>12.06.2022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26866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875C6-1ECD-4D37-B9E3-96CBEC4AB677}" type="datetimeFigureOut">
              <a:rPr lang="nb-NO" smtClean="0"/>
              <a:t>12.06.2022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3580565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42875C6-1ECD-4D37-B9E3-96CBEC4AB677}" type="datetimeFigureOut">
              <a:rPr lang="nb-NO" smtClean="0"/>
              <a:t>12.06.2022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243751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42875C6-1ECD-4D37-B9E3-96CBEC4AB677}" type="datetimeFigureOut">
              <a:rPr lang="nb-NO" smtClean="0"/>
              <a:t>12.06.2022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1A5B6D1-8A66-42D3-8095-C2191FBA2458}" type="slidenum">
              <a:rPr lang="nb-NO" smtClean="0"/>
              <a:t>‹#›</a:t>
            </a:fld>
            <a:endParaRPr lang="nb-NO"/>
          </a:p>
        </p:txBody>
      </p:sp>
    </p:spTree>
    <p:extLst>
      <p:ext uri="{BB962C8B-B14F-4D97-AF65-F5344CB8AC3E}">
        <p14:creationId xmlns:p14="http://schemas.microsoft.com/office/powerpoint/2010/main" val="86075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42875C6-1ECD-4D37-B9E3-96CBEC4AB677}" type="datetimeFigureOut">
              <a:rPr lang="nb-NO" smtClean="0"/>
              <a:t>12.06.2022</a:t>
            </a:fld>
            <a:endParaRPr lang="nb-NO"/>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1A5B6D1-8A66-42D3-8095-C2191FBA2458}" type="slidenum">
              <a:rPr lang="nb-NO" smtClean="0"/>
              <a:t>‹#›</a:t>
            </a:fld>
            <a:endParaRPr lang="nb-NO"/>
          </a:p>
        </p:txBody>
      </p:sp>
    </p:spTree>
    <p:extLst>
      <p:ext uri="{BB962C8B-B14F-4D97-AF65-F5344CB8AC3E}">
        <p14:creationId xmlns:p14="http://schemas.microsoft.com/office/powerpoint/2010/main" val="456679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kstSylinder 12">
            <a:extLst>
              <a:ext uri="{FF2B5EF4-FFF2-40B4-BE49-F238E27FC236}">
                <a16:creationId xmlns:a16="http://schemas.microsoft.com/office/drawing/2014/main" id="{26BD3144-2521-4A24-8E14-2DA22558E3F3}"/>
              </a:ext>
            </a:extLst>
          </p:cNvPr>
          <p:cNvSpPr txBox="1"/>
          <p:nvPr/>
        </p:nvSpPr>
        <p:spPr>
          <a:xfrm>
            <a:off x="471487" y="6403650"/>
            <a:ext cx="5354320" cy="2185214"/>
          </a:xfrm>
          <a:prstGeom prst="rect">
            <a:avLst/>
          </a:prstGeom>
          <a:noFill/>
        </p:spPr>
        <p:txBody>
          <a:bodyPr wrap="square" rtlCol="0">
            <a:spAutoFit/>
          </a:bodyPr>
          <a:lstStyle/>
          <a:p>
            <a:r>
              <a:rPr lang="nb-NO" sz="1100" b="1" dirty="0"/>
              <a:t>Tips</a:t>
            </a:r>
          </a:p>
          <a:p>
            <a:pPr marL="228600" indent="-228600">
              <a:buFont typeface="Arial" panose="020B0604020202020204" pitchFamily="34" charset="0"/>
              <a:buChar char="•"/>
            </a:pPr>
            <a:r>
              <a:rPr lang="nb-NO" sz="1100" dirty="0"/>
              <a:t>La elevene søke på «næringskjede» og «miljøgifter» for inspirasjon, det finnes mange fine modeller de kan hente inspirasjon fra.</a:t>
            </a:r>
          </a:p>
          <a:p>
            <a:pPr marL="228600" indent="-228600">
              <a:buFont typeface="Arial" panose="020B0604020202020204" pitchFamily="34" charset="0"/>
              <a:buChar char="•"/>
            </a:pPr>
            <a:r>
              <a:rPr lang="nb-NO" sz="1100" dirty="0"/>
              <a:t>Etter Napoleons mislykkede invasjon av Russland lagde Charles </a:t>
            </a:r>
            <a:r>
              <a:rPr lang="nb-NO" sz="1100" dirty="0" err="1"/>
              <a:t>Minard</a:t>
            </a:r>
            <a:r>
              <a:rPr lang="nb-NO" sz="1100" dirty="0"/>
              <a:t> det som ofte blir sett på som den beste informasjonsgrafikken noensinne. Den viser seks (!) ulike variabler på ett ark samtidig. Søk den opp og vis den til elevene for inspirasjon.</a:t>
            </a:r>
          </a:p>
          <a:p>
            <a:pPr marL="228600" indent="-228600">
              <a:buFont typeface="Arial" panose="020B0604020202020204" pitchFamily="34" charset="0"/>
              <a:buChar char="•"/>
            </a:pPr>
            <a:r>
              <a:rPr lang="nb-NO" sz="1100" dirty="0"/>
              <a:t>Det tilgjengelige utstyret styrer hva elevene lager. Hvis elevene ikke har laget/bygget modeller før kan det være fristende å bare tegne på en stor papplate. Det kan selvsagt være fint, men hvis man vil utfordre elevene til å tenke nytt kan det være lurt å droppe store papplater og heller gi elevene pappkrus, teip, strikker, garn og andre mindre ting som må settes sammen for å gi mening.</a:t>
            </a:r>
          </a:p>
          <a:p>
            <a:pPr marL="228600" indent="-228600">
              <a:buAutoNum type="arabicPeriod"/>
            </a:pPr>
            <a:endParaRPr lang="nb-NO" sz="400" dirty="0"/>
          </a:p>
          <a:p>
            <a:pPr marL="171450" indent="-171450">
              <a:buFont typeface="Arial" panose="020B0604020202020204" pitchFamily="34" charset="0"/>
              <a:buChar char="•"/>
            </a:pPr>
            <a:endParaRPr lang="nb-NO" sz="1100" dirty="0"/>
          </a:p>
        </p:txBody>
      </p:sp>
      <p:sp>
        <p:nvSpPr>
          <p:cNvPr id="2" name="Tittel 1">
            <a:extLst>
              <a:ext uri="{FF2B5EF4-FFF2-40B4-BE49-F238E27FC236}">
                <a16:creationId xmlns:a16="http://schemas.microsoft.com/office/drawing/2014/main" id="{225CB2B3-18D6-488B-8925-FDD153FC09EB}"/>
              </a:ext>
            </a:extLst>
          </p:cNvPr>
          <p:cNvSpPr>
            <a:spLocks noGrp="1"/>
          </p:cNvSpPr>
          <p:nvPr>
            <p:ph type="title"/>
          </p:nvPr>
        </p:nvSpPr>
        <p:spPr>
          <a:xfrm>
            <a:off x="471488" y="315652"/>
            <a:ext cx="5915025" cy="630835"/>
          </a:xfrm>
        </p:spPr>
        <p:txBody>
          <a:bodyPr/>
          <a:lstStyle/>
          <a:p>
            <a:r>
              <a:rPr lang="nb-NO" dirty="0"/>
              <a:t>Lærerveiledning</a:t>
            </a:r>
          </a:p>
        </p:txBody>
      </p:sp>
      <p:sp>
        <p:nvSpPr>
          <p:cNvPr id="7" name="TekstSylinder 6">
            <a:extLst>
              <a:ext uri="{FF2B5EF4-FFF2-40B4-BE49-F238E27FC236}">
                <a16:creationId xmlns:a16="http://schemas.microsoft.com/office/drawing/2014/main" id="{7251A828-52FC-40CA-8CA7-01FB296A4C1F}"/>
              </a:ext>
            </a:extLst>
          </p:cNvPr>
          <p:cNvSpPr txBox="1"/>
          <p:nvPr/>
        </p:nvSpPr>
        <p:spPr>
          <a:xfrm>
            <a:off x="471487" y="1062861"/>
            <a:ext cx="5719339" cy="3708708"/>
          </a:xfrm>
          <a:prstGeom prst="rect">
            <a:avLst/>
          </a:prstGeom>
          <a:noFill/>
          <a:ln>
            <a:solidFill>
              <a:schemeClr val="tx1"/>
            </a:solidFill>
          </a:ln>
        </p:spPr>
        <p:txBody>
          <a:bodyPr wrap="square" rtlCol="0">
            <a:spAutoFit/>
          </a:bodyPr>
          <a:lstStyle/>
          <a:p>
            <a:r>
              <a:rPr lang="nb-NO" sz="1100" b="1" dirty="0"/>
              <a:t>Kompetansemål</a:t>
            </a:r>
          </a:p>
          <a:p>
            <a:r>
              <a:rPr lang="nb-NO" sz="1100" b="1" dirty="0"/>
              <a:t>Naturfag:</a:t>
            </a:r>
          </a:p>
          <a:p>
            <a:endParaRPr lang="nb-NO" sz="400" b="1" dirty="0"/>
          </a:p>
          <a:p>
            <a:pPr marL="171450" indent="-171450">
              <a:buFont typeface="Arial" panose="020B0604020202020204" pitchFamily="34" charset="0"/>
              <a:buChar char="•"/>
            </a:pPr>
            <a:r>
              <a:rPr lang="nb-NO" sz="1100" dirty="0"/>
              <a:t>gjøre rede for hvordan noen miljøgifter kan akkumuleres i næringskjeder, og vurdere tiltak for å ta vare på helse og miljø</a:t>
            </a:r>
          </a:p>
          <a:p>
            <a:pPr marL="171450" indent="-171450">
              <a:buFont typeface="Arial" panose="020B0604020202020204" pitchFamily="34" charset="0"/>
              <a:buChar char="•"/>
            </a:pPr>
            <a:r>
              <a:rPr lang="nb-NO" sz="1100" dirty="0"/>
              <a:t>drøfte hvordan utvikling av naturvitenskapelige hypoteser, modeller og teorier bidrar til at vi kan forstå og forklare verden</a:t>
            </a:r>
          </a:p>
          <a:p>
            <a:pPr marL="171450" indent="-171450">
              <a:buFont typeface="Arial" panose="020B0604020202020204" pitchFamily="34" charset="0"/>
              <a:buChar char="•"/>
            </a:pPr>
            <a:r>
              <a:rPr lang="nn-NO" sz="1100" dirty="0"/>
              <a:t>vurdere og lage programmer som modellerer </a:t>
            </a:r>
            <a:r>
              <a:rPr lang="nn-NO" sz="1100" dirty="0" err="1"/>
              <a:t>naturfaglige</a:t>
            </a:r>
            <a:r>
              <a:rPr lang="nn-NO" sz="1100" dirty="0"/>
              <a:t> </a:t>
            </a:r>
            <a:r>
              <a:rPr lang="nn-NO" sz="1100" dirty="0" err="1"/>
              <a:t>fenomener</a:t>
            </a:r>
            <a:endParaRPr lang="nn-NO" sz="1100" dirty="0"/>
          </a:p>
          <a:p>
            <a:pPr marL="171450" indent="-171450">
              <a:buFont typeface="Arial" panose="020B0604020202020204" pitchFamily="34" charset="0"/>
              <a:buChar char="•"/>
            </a:pPr>
            <a:endParaRPr lang="nn-NO" sz="1100" dirty="0"/>
          </a:p>
          <a:p>
            <a:r>
              <a:rPr lang="nn-NO" sz="1100" b="1" dirty="0"/>
              <a:t>Matematikk 1T:</a:t>
            </a:r>
          </a:p>
          <a:p>
            <a:pPr marL="171450" indent="-171450">
              <a:buFont typeface="Arial" panose="020B0604020202020204" pitchFamily="34" charset="0"/>
              <a:buChar char="•"/>
            </a:pPr>
            <a:r>
              <a:rPr lang="nn-NO" sz="1100" dirty="0"/>
              <a:t>formulere og løyse problem ved hjelp av </a:t>
            </a:r>
            <a:r>
              <a:rPr lang="nn-NO" sz="1100" dirty="0" err="1"/>
              <a:t>algoritmisk</a:t>
            </a:r>
            <a:r>
              <a:rPr lang="nn-NO" sz="1100" dirty="0"/>
              <a:t> tenking, ulike problemløysingsstrategiar, digitale verktøy og programmering</a:t>
            </a:r>
          </a:p>
          <a:p>
            <a:pPr marL="171450" indent="-171450">
              <a:buFont typeface="Arial" panose="020B0604020202020204" pitchFamily="34" charset="0"/>
              <a:buChar char="•"/>
            </a:pPr>
            <a:r>
              <a:rPr lang="nn-NO" sz="1100" dirty="0"/>
              <a:t>identifisere variable storleikar i ulike situasjonar, setje opp formlar og utforske desse ved hjelp av digitale verktøy</a:t>
            </a:r>
          </a:p>
          <a:p>
            <a:pPr marL="171450" indent="-171450">
              <a:buFont typeface="Arial" panose="020B0604020202020204" pitchFamily="34" charset="0"/>
              <a:buChar char="•"/>
            </a:pPr>
            <a:r>
              <a:rPr lang="nb-NO" sz="1100" dirty="0"/>
              <a:t>modellere </a:t>
            </a:r>
            <a:r>
              <a:rPr lang="nb-NO" sz="1100" dirty="0" err="1"/>
              <a:t>situasjonar</a:t>
            </a:r>
            <a:r>
              <a:rPr lang="nb-NO" sz="1100" dirty="0"/>
              <a:t> knytte til ulike tema, drøfte, presentere og forklare resultata og argumentere for om </a:t>
            </a:r>
            <a:r>
              <a:rPr lang="nb-NO" sz="1100" dirty="0" err="1"/>
              <a:t>modellane</a:t>
            </a:r>
            <a:r>
              <a:rPr lang="nb-NO" sz="1100" dirty="0"/>
              <a:t> er gyldige</a:t>
            </a:r>
          </a:p>
          <a:p>
            <a:pPr marL="171450" indent="-171450">
              <a:buFont typeface="Arial" panose="020B0604020202020204" pitchFamily="34" charset="0"/>
              <a:buChar char="•"/>
            </a:pPr>
            <a:endParaRPr lang="nb-NO" sz="1100" dirty="0"/>
          </a:p>
          <a:p>
            <a:r>
              <a:rPr lang="nb-NO" sz="1100" b="1" dirty="0"/>
              <a:t>Matematikk 1P:</a:t>
            </a:r>
          </a:p>
          <a:p>
            <a:pPr marL="171450" indent="-171450">
              <a:buFont typeface="Arial" panose="020B0604020202020204" pitchFamily="34" charset="0"/>
              <a:buChar char="•"/>
            </a:pPr>
            <a:r>
              <a:rPr lang="nb-NO" sz="1100" dirty="0"/>
              <a:t>modellere </a:t>
            </a:r>
            <a:r>
              <a:rPr lang="nb-NO" sz="1100" dirty="0" err="1"/>
              <a:t>situasjonar</a:t>
            </a:r>
            <a:r>
              <a:rPr lang="nb-NO" sz="1100" dirty="0"/>
              <a:t> knytte til tema </a:t>
            </a:r>
            <a:r>
              <a:rPr lang="nb-NO" sz="1100" dirty="0" err="1"/>
              <a:t>frå</a:t>
            </a:r>
            <a:r>
              <a:rPr lang="nb-NO" sz="1100" dirty="0"/>
              <a:t> samfunnsliv og arbeidsliv, presentere og argumentere for resultata og for når </a:t>
            </a:r>
            <a:r>
              <a:rPr lang="nb-NO" sz="1100" dirty="0" err="1"/>
              <a:t>modellane</a:t>
            </a:r>
            <a:r>
              <a:rPr lang="nb-NO" sz="1100" dirty="0"/>
              <a:t> er gyldige</a:t>
            </a:r>
          </a:p>
          <a:p>
            <a:pPr marL="171450" indent="-171450">
              <a:buFont typeface="Arial" panose="020B0604020202020204" pitchFamily="34" charset="0"/>
              <a:buChar char="•"/>
            </a:pPr>
            <a:r>
              <a:rPr lang="nn-NO" sz="1100" dirty="0"/>
              <a:t>identifisere variable storleikar i ulike situasjonar og bruke dei til utforsking og generalisering</a:t>
            </a:r>
          </a:p>
          <a:p>
            <a:pPr marL="171450" indent="-171450">
              <a:buFont typeface="Arial" panose="020B0604020202020204" pitchFamily="34" charset="0"/>
              <a:buChar char="•"/>
            </a:pPr>
            <a:r>
              <a:rPr lang="nn-NO" sz="1100" dirty="0"/>
              <a:t>t</a:t>
            </a:r>
            <a:r>
              <a:rPr lang="nb-NO" sz="1100" dirty="0" err="1"/>
              <a:t>olke</a:t>
            </a:r>
            <a:r>
              <a:rPr lang="nb-NO" sz="1100" dirty="0"/>
              <a:t> og bruke </a:t>
            </a:r>
            <a:r>
              <a:rPr lang="nb-NO" sz="1100" dirty="0" err="1"/>
              <a:t>funksjonar</a:t>
            </a:r>
            <a:r>
              <a:rPr lang="nb-NO" sz="1100" dirty="0"/>
              <a:t> i matematisk modellering og problemløysing</a:t>
            </a:r>
          </a:p>
        </p:txBody>
      </p:sp>
      <p:sp>
        <p:nvSpPr>
          <p:cNvPr id="14" name="TekstSylinder 13">
            <a:extLst>
              <a:ext uri="{FF2B5EF4-FFF2-40B4-BE49-F238E27FC236}">
                <a16:creationId xmlns:a16="http://schemas.microsoft.com/office/drawing/2014/main" id="{4345BD73-FA08-42D3-A859-AA21D4E5E7A6}"/>
              </a:ext>
            </a:extLst>
          </p:cNvPr>
          <p:cNvSpPr txBox="1"/>
          <p:nvPr/>
        </p:nvSpPr>
        <p:spPr>
          <a:xfrm>
            <a:off x="471487" y="4943809"/>
            <a:ext cx="5499408" cy="1169551"/>
          </a:xfrm>
          <a:prstGeom prst="rect">
            <a:avLst/>
          </a:prstGeom>
          <a:noFill/>
        </p:spPr>
        <p:txBody>
          <a:bodyPr wrap="square" rtlCol="0">
            <a:spAutoFit/>
          </a:bodyPr>
          <a:lstStyle/>
          <a:p>
            <a:r>
              <a:rPr lang="nb-NO" sz="1100" b="1" dirty="0"/>
              <a:t>Materialer:</a:t>
            </a:r>
          </a:p>
          <a:p>
            <a:endParaRPr lang="nb-NO" sz="400" dirty="0"/>
          </a:p>
          <a:p>
            <a:pPr lvl="0"/>
            <a:r>
              <a:rPr lang="nb-NO" sz="1100" dirty="0"/>
              <a:t>En eller flere </a:t>
            </a:r>
            <a:r>
              <a:rPr lang="nb-NO" sz="1100" dirty="0" err="1"/>
              <a:t>micro:bit</a:t>
            </a:r>
            <a:r>
              <a:rPr lang="nb-NO" sz="1100" dirty="0"/>
              <a:t>. Diverse utstyr til å lage modell, se tips.</a:t>
            </a:r>
          </a:p>
          <a:p>
            <a:pPr lvl="0"/>
            <a:endParaRPr lang="nb-NO" sz="1100" dirty="0"/>
          </a:p>
          <a:p>
            <a:pPr lvl="0"/>
            <a:endParaRPr lang="nb-NO" sz="1100" dirty="0"/>
          </a:p>
          <a:p>
            <a:r>
              <a:rPr lang="nb-NO" sz="1100" b="1" dirty="0"/>
              <a:t>Tidsbruk: </a:t>
            </a:r>
            <a:r>
              <a:rPr lang="nb-NO" sz="1100" dirty="0"/>
              <a:t>3-6 skoletimer inkludert undervisning i næringskjeder og akkumulering av miljøgifter.</a:t>
            </a:r>
          </a:p>
        </p:txBody>
      </p:sp>
    </p:spTree>
    <p:extLst>
      <p:ext uri="{BB962C8B-B14F-4D97-AF65-F5344CB8AC3E}">
        <p14:creationId xmlns:p14="http://schemas.microsoft.com/office/powerpoint/2010/main" val="1736478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B1F6FFCE-2AAF-4D48-A3F0-13D1333854A2}"/>
              </a:ext>
            </a:extLst>
          </p:cNvPr>
          <p:cNvSpPr txBox="1"/>
          <p:nvPr/>
        </p:nvSpPr>
        <p:spPr>
          <a:xfrm>
            <a:off x="512128" y="660400"/>
            <a:ext cx="5861376" cy="1446550"/>
          </a:xfrm>
          <a:prstGeom prst="rect">
            <a:avLst/>
          </a:prstGeom>
          <a:noFill/>
          <a:ln>
            <a:solidFill>
              <a:schemeClr val="tx1"/>
            </a:solidFill>
          </a:ln>
        </p:spPr>
        <p:txBody>
          <a:bodyPr wrap="square" rtlCol="0">
            <a:spAutoFit/>
          </a:bodyPr>
          <a:lstStyle/>
          <a:p>
            <a:r>
              <a:rPr lang="nb-NO" sz="1100" b="1" dirty="0"/>
              <a:t>Ekstraoppgaver: </a:t>
            </a:r>
          </a:p>
          <a:p>
            <a:pPr marL="228600" indent="-228600">
              <a:buAutoNum type="arabicPeriod"/>
            </a:pPr>
            <a:r>
              <a:rPr lang="nb-NO" sz="1100" dirty="0"/>
              <a:t>Hvorfor er det generelt mer miljøgifter i en isbjørn enn i en brunbjørn?</a:t>
            </a:r>
          </a:p>
          <a:p>
            <a:pPr marL="228600" indent="-228600">
              <a:buAutoNum type="arabicPeriod"/>
            </a:pPr>
            <a:endParaRPr lang="nb-NO" sz="1100" dirty="0"/>
          </a:p>
          <a:p>
            <a:pPr marL="228600" indent="-228600">
              <a:buAutoNum type="arabicPeriod"/>
            </a:pPr>
            <a:r>
              <a:rPr lang="nb-NO" sz="1100" dirty="0"/>
              <a:t>Hvordan påvirker økning/minking opptaket av miljøgiftene på produsentnivå hvor mye miljøgifter vi finner oppover i næringskjeden?</a:t>
            </a:r>
          </a:p>
          <a:p>
            <a:pPr marL="228600" indent="-228600">
              <a:buAutoNum type="arabicPeriod"/>
            </a:pPr>
            <a:endParaRPr lang="nb-NO" sz="1100" dirty="0"/>
          </a:p>
          <a:p>
            <a:pPr marL="228600" indent="-228600">
              <a:buAutoNum type="arabicPeriod"/>
            </a:pPr>
            <a:r>
              <a:rPr lang="nb-NO" sz="1100" dirty="0"/>
              <a:t>Hvor lang er den lengste næringskjeden du kan finne på internett? Hvor mange kilo produsent har gått med til å lage en kilo av dyret på toppen av den næringskjeden?</a:t>
            </a:r>
          </a:p>
        </p:txBody>
      </p:sp>
      <p:sp>
        <p:nvSpPr>
          <p:cNvPr id="5" name="TekstSylinder 4">
            <a:extLst>
              <a:ext uri="{FF2B5EF4-FFF2-40B4-BE49-F238E27FC236}">
                <a16:creationId xmlns:a16="http://schemas.microsoft.com/office/drawing/2014/main" id="{96187076-9360-4965-85D6-8451D6F5EF22}"/>
              </a:ext>
            </a:extLst>
          </p:cNvPr>
          <p:cNvSpPr txBox="1"/>
          <p:nvPr/>
        </p:nvSpPr>
        <p:spPr>
          <a:xfrm>
            <a:off x="512127" y="2265277"/>
            <a:ext cx="5861377" cy="2123658"/>
          </a:xfrm>
          <a:prstGeom prst="rect">
            <a:avLst/>
          </a:prstGeom>
          <a:noFill/>
          <a:ln>
            <a:solidFill>
              <a:schemeClr val="tx1"/>
            </a:solidFill>
          </a:ln>
        </p:spPr>
        <p:txBody>
          <a:bodyPr wrap="square" rtlCol="0">
            <a:spAutoFit/>
          </a:bodyPr>
          <a:lstStyle/>
          <a:p>
            <a:r>
              <a:rPr lang="nb-NO" sz="1100" b="1" dirty="0"/>
              <a:t>Krevende ekstraoppgaver:</a:t>
            </a:r>
          </a:p>
          <a:p>
            <a:pPr marL="228600" indent="-228600">
              <a:buFont typeface="+mj-lt"/>
              <a:buAutoNum type="arabicPeriod" startAt="4"/>
            </a:pPr>
            <a:r>
              <a:rPr lang="nb-NO" sz="1100" dirty="0"/>
              <a:t>Utvid modellen din til å vise frem enda flere egenskaper.</a:t>
            </a:r>
          </a:p>
          <a:p>
            <a:pPr marL="228600" indent="-228600">
              <a:buFont typeface="+mj-lt"/>
              <a:buAutoNum type="arabicPeriod" startAt="4"/>
            </a:pPr>
            <a:endParaRPr lang="nb-NO" sz="1100" dirty="0"/>
          </a:p>
          <a:p>
            <a:pPr marL="228600" indent="-228600">
              <a:buFont typeface="+mj-lt"/>
              <a:buAutoNum type="arabicPeriod" startAt="4"/>
            </a:pPr>
            <a:r>
              <a:rPr lang="nb-NO" sz="1100" dirty="0"/>
              <a:t>Lag en matematisk modell som viser sammenhengen mellom mengden miljøgifter i produsentene, antall trofiske nivåer i næringskjeden, mengden dyr som blir spist i hvert ledd og mengden miljøgifter for dyret på toppen av næringskjeden.</a:t>
            </a:r>
          </a:p>
          <a:p>
            <a:endParaRPr lang="nb-NO" sz="1100" dirty="0"/>
          </a:p>
          <a:p>
            <a:pPr marL="228600" indent="-228600">
              <a:buFont typeface="+mj-lt"/>
              <a:buAutoNum type="arabicPeriod" startAt="6"/>
            </a:pPr>
            <a:r>
              <a:rPr lang="nb-NO" sz="1100" dirty="0"/>
              <a:t>Tenk på konsekvenser av modellen din og utregningene du har gjort:</a:t>
            </a:r>
          </a:p>
          <a:p>
            <a:pPr marL="685800" lvl="1" indent="-228600">
              <a:buFont typeface="Arial" panose="020B0604020202020204" pitchFamily="34" charset="0"/>
              <a:buChar char="•"/>
            </a:pPr>
            <a:r>
              <a:rPr lang="nb-NO" sz="1100" dirty="0"/>
              <a:t>Hva skjer om du erstatter rekene i kostholdet ditt med tunfisk?</a:t>
            </a:r>
          </a:p>
          <a:p>
            <a:pPr marL="685800" lvl="1" indent="-228600">
              <a:buFont typeface="Arial" panose="020B0604020202020204" pitchFamily="34" charset="0"/>
              <a:buChar char="•"/>
            </a:pPr>
            <a:r>
              <a:rPr lang="nb-NO" sz="1100" dirty="0"/>
              <a:t>Hvor mange kilo planter spiser du direkte og indirekte når du spiser en kjøttmiddag?</a:t>
            </a:r>
          </a:p>
          <a:p>
            <a:pPr marL="685800" lvl="1" indent="-228600">
              <a:buFont typeface="Arial" panose="020B0604020202020204" pitchFamily="34" charset="0"/>
              <a:buChar char="•"/>
            </a:pPr>
            <a:r>
              <a:rPr lang="nb-NO" sz="1100" dirty="0"/>
              <a:t>Hva er forskjellen i mengden miljøgifter du får i deg ved å starte/slutte å spise fisk/kjøtt?</a:t>
            </a:r>
          </a:p>
        </p:txBody>
      </p:sp>
      <mc:AlternateContent xmlns:mc="http://schemas.openxmlformats.org/markup-compatibility/2006" xmlns:a14="http://schemas.microsoft.com/office/drawing/2010/main">
        <mc:Choice Requires="a14">
          <p:sp>
            <p:nvSpPr>
              <p:cNvPr id="10" name="TekstSylinder 9">
                <a:extLst>
                  <a:ext uri="{FF2B5EF4-FFF2-40B4-BE49-F238E27FC236}">
                    <a16:creationId xmlns:a16="http://schemas.microsoft.com/office/drawing/2014/main" id="{6DB2472E-822E-49F8-AEC3-6DE4E0F27738}"/>
                  </a:ext>
                </a:extLst>
              </p:cNvPr>
              <p:cNvSpPr txBox="1"/>
              <p:nvPr/>
            </p:nvSpPr>
            <p:spPr>
              <a:xfrm>
                <a:off x="512128" y="4458817"/>
                <a:ext cx="5861376" cy="5401479"/>
              </a:xfrm>
              <a:prstGeom prst="rect">
                <a:avLst/>
              </a:prstGeom>
              <a:noFill/>
            </p:spPr>
            <p:txBody>
              <a:bodyPr wrap="square" rtlCol="0">
                <a:spAutoFit/>
              </a:bodyPr>
              <a:lstStyle/>
              <a:p>
                <a:r>
                  <a:rPr lang="nb-NO" dirty="0"/>
                  <a:t>Løsningsforslag til ekstraoppgaver</a:t>
                </a:r>
              </a:p>
              <a:p>
                <a:endParaRPr lang="nb-NO" dirty="0"/>
              </a:p>
              <a:p>
                <a:pPr marL="228600" indent="-228600">
                  <a:buAutoNum type="arabicPeriod"/>
                </a:pPr>
                <a:r>
                  <a:rPr lang="nb-NO" sz="1100" dirty="0"/>
                  <a:t>Det er som regel flere ledd i næringskjeden til en isbjørnen enn det er i næringskjeden til en brunbjørn siden isbjørnen spiser ting som lever i havet hvor det generelt er lengre næringskjeder. En annen grunn er at mange av miljøgiftene er fettløselige, og dyr som lever langt nord har mer fett for å tåle kulden, da blir det en enda større biomagnifisering enn for dyr som lever andre steder. </a:t>
                </a:r>
              </a:p>
              <a:p>
                <a:pPr marL="228600" indent="-228600">
                  <a:buAutoNum type="arabicPeriod"/>
                </a:pPr>
                <a:endParaRPr lang="nb-NO" sz="1100" dirty="0"/>
              </a:p>
              <a:p>
                <a:pPr marL="228600" indent="-228600">
                  <a:buAutoNum type="arabicPeriod"/>
                </a:pPr>
                <a:r>
                  <a:rPr lang="nb-NO" sz="1100" dirty="0"/>
                  <a:t>Mengden miljøgifter fra bunnen til toppen av en næringskjede kan tilnærmes med en eksponentiell modell der mengden miljøgifter i toppen av næringskjeden kan regnes ut ved å ta antall dyr som blir spist i hvert ledd opphøyd i antall ledd. Hvis man ganger med konsentrasjonen av miljøgifter på produsentnivå får man et greit tall for mengden miljøgifter i det øverste nivået. Siden vi ganger den eksponentielle veksten med en konstant for å finne mengden i toppen av næringskjeden ender vi opp med en lineær sammenheng. </a:t>
                </a:r>
              </a:p>
              <a:p>
                <a:pPr marL="228600" indent="-228600">
                  <a:buAutoNum type="arabicPeriod"/>
                </a:pPr>
                <a:endParaRPr lang="nb-NO" sz="1100" dirty="0"/>
              </a:p>
              <a:p>
                <a:pPr marL="228600" indent="-228600">
                  <a:buAutoNum type="arabicPeriod"/>
                </a:pPr>
                <a:r>
                  <a:rPr lang="nb-NO" sz="1100" dirty="0"/>
                  <a:t>Et eksempel på en lang næringskjede på land kan være: plante, bladlus, maur, edderkopp, småfugl, slange, ugle, leopard. I havet finnes det mange lange næringskjeder fordi noen dyr spiser de samme dyrene de blir spist av avhengig av hvem som er størst. I tillegg er det en del kannibalisme. Ett eksempel på en lang næringskjede i havet uten løkker og kannibalisme kan være: planteplankton, dyreplankton, krill, sardin, makrell, blekksprut, sel, spekkhogger. På grunn av energitapet kan næringskjeder teoretisk sett ikke være stabile for mer enn ca. tolv trofiske nivåer. Hvis vi bruker en næringskjede med åtte trofiske nivåer og tommelfingerregelen om at 10 % blir til biomasse, blir antall kilo produsent som skal til for å skape en kilo av dyret på toppen av næringskjeden: </a:t>
                </a:r>
                <a14:m>
                  <m:oMath xmlns:m="http://schemas.openxmlformats.org/officeDocument/2006/math">
                    <m:sSup>
                      <m:sSupPr>
                        <m:ctrlPr>
                          <a:rPr lang="nb-NO" sz="1100" i="1" smtClean="0">
                            <a:latin typeface="Cambria Math" panose="02040503050406030204" pitchFamily="18" charset="0"/>
                          </a:rPr>
                        </m:ctrlPr>
                      </m:sSupPr>
                      <m:e>
                        <m:r>
                          <a:rPr lang="nb-NO" sz="1100" b="0" i="1" smtClean="0">
                            <a:latin typeface="Cambria Math" panose="02040503050406030204" pitchFamily="18" charset="0"/>
                          </a:rPr>
                          <m:t>𝑥</m:t>
                        </m:r>
                        <m:r>
                          <a:rPr lang="nb-NO" sz="1100" b="0" i="1" smtClean="0">
                            <a:latin typeface="Cambria Math" panose="02040503050406030204" pitchFamily="18" charset="0"/>
                          </a:rPr>
                          <m:t> </m:t>
                        </m:r>
                        <m:r>
                          <a:rPr lang="nb-NO" sz="1100" b="0" i="1" smtClean="0">
                            <a:latin typeface="Cambria Math" panose="02040503050406030204" pitchFamily="18" charset="0"/>
                          </a:rPr>
                          <m:t>𝑘𝑖𝑙𝑜</m:t>
                        </m:r>
                        <m:r>
                          <a:rPr lang="nb-NO" sz="1100" b="0" i="1" smtClean="0">
                            <a:latin typeface="Cambria Math" panose="02040503050406030204" pitchFamily="18" charset="0"/>
                          </a:rPr>
                          <m:t> </m:t>
                        </m:r>
                        <m:r>
                          <a:rPr lang="nb-NO" sz="1100" b="0" i="1" smtClean="0">
                            <a:latin typeface="Cambria Math" panose="02040503050406030204" pitchFamily="18" charset="0"/>
                          </a:rPr>
                          <m:t>𝑝𝑟𝑜𝑑𝑢𝑠𝑒𝑛𝑡</m:t>
                        </m:r>
                        <m:r>
                          <a:rPr lang="nb-NO" sz="1100" b="0" i="1" smtClean="0">
                            <a:latin typeface="Cambria Math" panose="02040503050406030204" pitchFamily="18" charset="0"/>
                          </a:rPr>
                          <m:t> ∙0,1</m:t>
                        </m:r>
                      </m:e>
                      <m:sup>
                        <m:r>
                          <a:rPr lang="nb-NO" sz="1100" b="0" i="1" smtClean="0">
                            <a:latin typeface="Cambria Math" panose="02040503050406030204" pitchFamily="18" charset="0"/>
                          </a:rPr>
                          <m:t>8</m:t>
                        </m:r>
                      </m:sup>
                    </m:sSup>
                    <m:r>
                      <a:rPr lang="nb-NO" sz="1100" b="0" i="1" smtClean="0">
                        <a:latin typeface="Cambria Math" panose="02040503050406030204" pitchFamily="18" charset="0"/>
                      </a:rPr>
                      <m:t>=1 </m:t>
                    </m:r>
                    <m:r>
                      <a:rPr lang="nb-NO" sz="1100" b="0" i="1" smtClean="0">
                        <a:latin typeface="Cambria Math" panose="02040503050406030204" pitchFamily="18" charset="0"/>
                      </a:rPr>
                      <m:t>𝑘𝑖𝑙𝑜</m:t>
                    </m:r>
                    <m:r>
                      <a:rPr lang="nb-NO" sz="1100" b="0" i="1" smtClean="0">
                        <a:latin typeface="Cambria Math" panose="02040503050406030204" pitchFamily="18" charset="0"/>
                      </a:rPr>
                      <m:t> </m:t>
                    </m:r>
                    <m:r>
                      <a:rPr lang="nb-NO" sz="1100" b="0" i="1" smtClean="0">
                        <a:latin typeface="Cambria Math" panose="02040503050406030204" pitchFamily="18" charset="0"/>
                      </a:rPr>
                      <m:t>𝑡𝑜𝑝𝑝𝑑𝑦𝑟</m:t>
                    </m:r>
                    <m:r>
                      <a:rPr lang="nb-NO" sz="1100" b="0" i="1" smtClean="0">
                        <a:latin typeface="Cambria Math" panose="02040503050406030204" pitchFamily="18" charset="0"/>
                      </a:rPr>
                      <m:t>. </m:t>
                    </m:r>
                  </m:oMath>
                </a14:m>
                <a:r>
                  <a:rPr lang="nb-NO" sz="1100" dirty="0"/>
                  <a:t>Som gir 100 000 000 kg produsent per kilo av dyret på toppen av næringskjeden.</a:t>
                </a:r>
              </a:p>
              <a:p>
                <a:pPr marL="228600" indent="-228600">
                  <a:buAutoNum type="arabicPeriod"/>
                </a:pPr>
                <a:endParaRPr lang="nb-NO" sz="1100" dirty="0"/>
              </a:p>
              <a:p>
                <a:pPr marL="228600" indent="-228600">
                  <a:buFont typeface="+mj-lt"/>
                  <a:buAutoNum type="arabicPeriod" startAt="5"/>
                </a:pPr>
                <a:r>
                  <a:rPr lang="nb-NO" sz="1100" dirty="0"/>
                  <a:t>En forenklet modell kan være: </a:t>
                </a:r>
                <a14:m>
                  <m:oMath xmlns:m="http://schemas.openxmlformats.org/officeDocument/2006/math">
                    <m:r>
                      <a:rPr lang="nb-NO" sz="1100" b="0" i="1" smtClean="0">
                        <a:latin typeface="Cambria Math" panose="02040503050406030204" pitchFamily="18" charset="0"/>
                      </a:rPr>
                      <m:t>𝑀</m:t>
                    </m:r>
                    <m:r>
                      <a:rPr lang="nb-NO" sz="1100" b="0" i="1" smtClean="0">
                        <a:latin typeface="Cambria Math" panose="02040503050406030204" pitchFamily="18" charset="0"/>
                      </a:rPr>
                      <m:t>=</m:t>
                    </m:r>
                    <m:r>
                      <a:rPr lang="nb-NO" sz="1100" b="0" i="1" smtClean="0">
                        <a:latin typeface="Cambria Math" panose="02040503050406030204" pitchFamily="18" charset="0"/>
                      </a:rPr>
                      <m:t>𝑃</m:t>
                    </m:r>
                    <m:r>
                      <a:rPr lang="nb-NO" sz="1100" b="0" i="1" smtClean="0">
                        <a:latin typeface="Cambria Math" panose="02040503050406030204" pitchFamily="18" charset="0"/>
                        <a:ea typeface="Cambria Math" panose="02040503050406030204" pitchFamily="18" charset="0"/>
                      </a:rPr>
                      <m:t>∙</m:t>
                    </m:r>
                    <m:sSup>
                      <m:sSupPr>
                        <m:ctrlPr>
                          <a:rPr lang="nb-NO" sz="1100" b="0" i="1" smtClean="0">
                            <a:latin typeface="Cambria Math" panose="02040503050406030204" pitchFamily="18" charset="0"/>
                            <a:ea typeface="Cambria Math" panose="02040503050406030204" pitchFamily="18" charset="0"/>
                          </a:rPr>
                        </m:ctrlPr>
                      </m:sSupPr>
                      <m:e>
                        <m:r>
                          <a:rPr lang="nb-NO" sz="1100" b="0" i="1" smtClean="0">
                            <a:latin typeface="Cambria Math" panose="02040503050406030204" pitchFamily="18" charset="0"/>
                            <a:ea typeface="Cambria Math" panose="02040503050406030204" pitchFamily="18" charset="0"/>
                          </a:rPr>
                          <m:t>𝐴</m:t>
                        </m:r>
                      </m:e>
                      <m:sup>
                        <m:r>
                          <a:rPr lang="nb-NO" sz="1100" b="0" i="1" smtClean="0">
                            <a:latin typeface="Cambria Math" panose="02040503050406030204" pitchFamily="18" charset="0"/>
                            <a:ea typeface="Cambria Math" panose="02040503050406030204" pitchFamily="18" charset="0"/>
                          </a:rPr>
                          <m:t>𝐿</m:t>
                        </m:r>
                      </m:sup>
                    </m:sSup>
                  </m:oMath>
                </a14:m>
                <a:r>
                  <a:rPr lang="nb-NO" sz="1100" dirty="0"/>
                  <a:t>, der M er miljøgifter i øverste ledd, a:er antall dyr som blir spist mellom hvert nivå, T er antall trofiske nivåer og P er mengden miljøgifter i produsentene.</a:t>
                </a:r>
                <a:endParaRPr lang="nb-NO" sz="1200" dirty="0"/>
              </a:p>
              <a:p>
                <a:endParaRPr lang="nb-NO" sz="1200" dirty="0"/>
              </a:p>
            </p:txBody>
          </p:sp>
        </mc:Choice>
        <mc:Fallback xmlns="">
          <p:sp>
            <p:nvSpPr>
              <p:cNvPr id="10" name="TekstSylinder 9">
                <a:extLst>
                  <a:ext uri="{FF2B5EF4-FFF2-40B4-BE49-F238E27FC236}">
                    <a16:creationId xmlns:a16="http://schemas.microsoft.com/office/drawing/2014/main" id="{6DB2472E-822E-49F8-AEC3-6DE4E0F27738}"/>
                  </a:ext>
                </a:extLst>
              </p:cNvPr>
              <p:cNvSpPr txBox="1">
                <a:spLocks noRot="1" noChangeAspect="1" noMove="1" noResize="1" noEditPoints="1" noAdjustHandles="1" noChangeArrowheads="1" noChangeShapeType="1" noTextEdit="1"/>
              </p:cNvSpPr>
              <p:nvPr/>
            </p:nvSpPr>
            <p:spPr>
              <a:xfrm>
                <a:off x="512128" y="4458817"/>
                <a:ext cx="5861376" cy="5401479"/>
              </a:xfrm>
              <a:prstGeom prst="rect">
                <a:avLst/>
              </a:prstGeom>
              <a:blipFill>
                <a:blip r:embed="rId2"/>
                <a:stretch>
                  <a:fillRect l="-832" t="-564" r="-104"/>
                </a:stretch>
              </a:blipFill>
            </p:spPr>
            <p:txBody>
              <a:bodyPr/>
              <a:lstStyle/>
              <a:p>
                <a:r>
                  <a:rPr lang="nb-NO">
                    <a:noFill/>
                  </a:rPr>
                  <a:t> </a:t>
                </a:r>
              </a:p>
            </p:txBody>
          </p:sp>
        </mc:Fallback>
      </mc:AlternateContent>
    </p:spTree>
    <p:extLst>
      <p:ext uri="{BB962C8B-B14F-4D97-AF65-F5344CB8AC3E}">
        <p14:creationId xmlns:p14="http://schemas.microsoft.com/office/powerpoint/2010/main" val="48323507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895</Words>
  <Application>Microsoft Office PowerPoint</Application>
  <PresentationFormat>A4 (210 x 297 mm)</PresentationFormat>
  <Paragraphs>51</Paragraphs>
  <Slides>2</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vt:i4>
      </vt:variant>
    </vt:vector>
  </HeadingPairs>
  <TitlesOfParts>
    <vt:vector size="7" baseType="lpstr">
      <vt:lpstr>Arial</vt:lpstr>
      <vt:lpstr>Calibri</vt:lpstr>
      <vt:lpstr>Calibri Light</vt:lpstr>
      <vt:lpstr>Cambria Math</vt:lpstr>
      <vt:lpstr>Office-tema</vt:lpstr>
      <vt:lpstr>Lærerveiledning</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Opplegg 1: Varme og varmeledning</dc:title>
  <dc:creator>Ellen Egeland Flø</dc:creator>
  <cp:lastModifiedBy>Ellen Egeland Flø</cp:lastModifiedBy>
  <cp:revision>6</cp:revision>
  <dcterms:created xsi:type="dcterms:W3CDTF">2022-06-12T14:08:00Z</dcterms:created>
  <dcterms:modified xsi:type="dcterms:W3CDTF">2022-06-12T14:13:49Z</dcterms:modified>
</cp:coreProperties>
</file>