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422" r:id="rId4"/>
    <p:sldId id="42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99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12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92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93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46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75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723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241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628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05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3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0BC6-4881-445D-85FE-50C8456C4C06}" type="datetimeFigureOut">
              <a:rPr lang="nb-NO" smtClean="0"/>
              <a:t>12.06.2022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6E56-D2F4-46B6-AF60-ADB81F9A0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69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5CB2B3-18D6-488B-8925-FDD153FC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15652"/>
            <a:ext cx="5915025" cy="630835"/>
          </a:xfrm>
        </p:spPr>
        <p:txBody>
          <a:bodyPr/>
          <a:lstStyle/>
          <a:p>
            <a:r>
              <a:rPr lang="nb-NO" dirty="0"/>
              <a:t>Lærerveiledning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7251A828-52FC-40CA-8CA7-01FB296A4C1F}"/>
              </a:ext>
            </a:extLst>
          </p:cNvPr>
          <p:cNvSpPr txBox="1"/>
          <p:nvPr/>
        </p:nvSpPr>
        <p:spPr>
          <a:xfrm>
            <a:off x="471487" y="1062861"/>
            <a:ext cx="5719339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Kompetansemål </a:t>
            </a:r>
          </a:p>
          <a:p>
            <a:endParaRPr lang="nb-NO" sz="1100" b="1" dirty="0"/>
          </a:p>
          <a:p>
            <a:r>
              <a:rPr lang="nb-NO" sz="1100" b="1" dirty="0"/>
              <a:t>Naturfag:</a:t>
            </a:r>
          </a:p>
          <a:p>
            <a:endParaRPr lang="nb-NO" sz="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/>
              <a:t>forklare </a:t>
            </a:r>
            <a:r>
              <a:rPr lang="nn-NO" sz="1100" dirty="0" err="1"/>
              <a:t>hovedprinsippene</a:t>
            </a:r>
            <a:r>
              <a:rPr lang="nn-NO" sz="1100" dirty="0"/>
              <a:t> for </a:t>
            </a:r>
            <a:r>
              <a:rPr lang="nn-NO" sz="1100" dirty="0" err="1"/>
              <a:t>trådløs</a:t>
            </a:r>
            <a:r>
              <a:rPr lang="nn-NO" sz="1100" dirty="0"/>
              <a:t> kommunikasjon og gi </a:t>
            </a:r>
            <a:r>
              <a:rPr lang="nn-NO" sz="1100" dirty="0" err="1"/>
              <a:t>eksempler</a:t>
            </a:r>
            <a:r>
              <a:rPr lang="nn-NO" sz="1100" dirty="0"/>
              <a:t> på kva slik teknologi </a:t>
            </a:r>
            <a:r>
              <a:rPr lang="nn-NO" sz="1100" dirty="0" err="1"/>
              <a:t>brukes</a:t>
            </a:r>
            <a:r>
              <a:rPr lang="nn-NO" sz="1100" dirty="0"/>
              <a:t> til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/>
              <a:t>vurdere og lage programmer som modellerer </a:t>
            </a:r>
            <a:r>
              <a:rPr lang="nn-NO" sz="1100" dirty="0" err="1"/>
              <a:t>naturfaglige</a:t>
            </a:r>
            <a:r>
              <a:rPr lang="nn-NO" sz="1100" dirty="0"/>
              <a:t> </a:t>
            </a:r>
            <a:r>
              <a:rPr lang="nn-NO" sz="1100" dirty="0" err="1"/>
              <a:t>fenomener</a:t>
            </a:r>
            <a:endParaRPr lang="nn-NO" sz="1100" dirty="0"/>
          </a:p>
          <a:p>
            <a:endParaRPr lang="nn-NO" sz="1100" dirty="0"/>
          </a:p>
          <a:p>
            <a:r>
              <a:rPr lang="nb-NO" sz="1100" b="1" dirty="0"/>
              <a:t>Matematikk 1T: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/>
              <a:t>formulere og løyse problem ved hjelp av </a:t>
            </a:r>
            <a:r>
              <a:rPr lang="nn-NO" sz="1100" dirty="0" err="1"/>
              <a:t>algoritmisk</a:t>
            </a:r>
            <a:r>
              <a:rPr lang="nn-NO" sz="1100" dirty="0"/>
              <a:t> tenking, ulike problemløysingsstrategiar, digitale verktøy og programmering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identifisere variable størrelser i ulike situasjoner, sette opp formler og utforske disse ved hjelp av digitale verktøy</a:t>
            </a:r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modellere situasjoner knyttet til ulike temaer, drøfte, presentere og forklare resultatene og argumentere for om modellene er gyldige</a:t>
            </a:r>
            <a:endParaRPr lang="nn-NO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bruke trigonometri til å analysere og løyse samansette teoretiske og praktiske problem med lengder, </a:t>
            </a:r>
            <a:r>
              <a:rPr lang="nb-NO" sz="1100" dirty="0" err="1"/>
              <a:t>vinklar</a:t>
            </a:r>
            <a:r>
              <a:rPr lang="nb-NO" sz="1100" dirty="0"/>
              <a:t> og areal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dirty="0"/>
          </a:p>
          <a:p>
            <a:r>
              <a:rPr lang="nb-NO" sz="1100" b="1" dirty="0"/>
              <a:t>Matematikk 1P: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/>
              <a:t>utforske korleis ulike premissar vil kunne påverke korleis matematiske problem frå samfunnsliv og arbeidsliv blir løyste</a:t>
            </a:r>
            <a:endParaRPr lang="nb-NO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identifisere variable størrelser i ulike situasjoner, sette opp formler og utforske disse ved hjelp av digitale verktøy</a:t>
            </a:r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6BD3144-2521-4A24-8E14-2DA22558E3F3}"/>
              </a:ext>
            </a:extLst>
          </p:cNvPr>
          <p:cNvSpPr txBox="1"/>
          <p:nvPr/>
        </p:nvSpPr>
        <p:spPr>
          <a:xfrm>
            <a:off x="471487" y="7080759"/>
            <a:ext cx="53543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Tips</a:t>
            </a:r>
          </a:p>
          <a:p>
            <a:endParaRPr lang="nb-NO" sz="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Hvis flere grupper skal søke etter ulike </a:t>
            </a:r>
            <a:r>
              <a:rPr lang="nb-NO" sz="1100" dirty="0" err="1"/>
              <a:t>micro:biter</a:t>
            </a:r>
            <a:r>
              <a:rPr lang="nb-NO" sz="1100" dirty="0"/>
              <a:t> må gruppene velge forskjellige kanaler.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Læreren kan gjemme senderen/senderne på forhånd og definere et søkeområdet. Hvis man vil utfordre elevene på samarbeid kan man også dele inn området så flere grupper/personer søker etter den samme senderen.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/>
              <a:t>Søket kan foregå i klasserommet hvis man kan gjemme </a:t>
            </a:r>
            <a:r>
              <a:rPr lang="nb-NO" sz="1100" dirty="0" err="1"/>
              <a:t>micro:biten</a:t>
            </a:r>
            <a:r>
              <a:rPr lang="nb-NO" sz="1100" dirty="0"/>
              <a:t> på en pult og ha andre pulter uten </a:t>
            </a:r>
            <a:r>
              <a:rPr lang="nb-NO" sz="1100" dirty="0" err="1"/>
              <a:t>micro:bit</a:t>
            </a:r>
            <a:r>
              <a:rPr lang="nb-NO" sz="1100" dirty="0"/>
              <a:t>, eller med </a:t>
            </a:r>
            <a:r>
              <a:rPr lang="nb-NO" sz="1100" dirty="0" err="1"/>
              <a:t>micro:biter</a:t>
            </a:r>
            <a:r>
              <a:rPr lang="nb-NO" sz="1100" dirty="0"/>
              <a:t> som ikke sender signaler. Da blir avstand, geometri og enkel logikk viktig for å finne riktig </a:t>
            </a:r>
            <a:r>
              <a:rPr lang="nb-NO" sz="1100" dirty="0" err="1"/>
              <a:t>micro:bit</a:t>
            </a:r>
            <a:r>
              <a:rPr lang="nb-NO" sz="1100" dirty="0"/>
              <a:t>. Her kan man også få med koordinatsystem hvis pultene står i et rutenett. Signalstyrken burde stå på null for at dette skal gå.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345BD73-FA08-42D3-A859-AA21D4E5E7A6}"/>
              </a:ext>
            </a:extLst>
          </p:cNvPr>
          <p:cNvSpPr txBox="1"/>
          <p:nvPr/>
        </p:nvSpPr>
        <p:spPr>
          <a:xfrm>
            <a:off x="471487" y="5426027"/>
            <a:ext cx="5499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Materialer:</a:t>
            </a:r>
          </a:p>
          <a:p>
            <a:endParaRPr lang="nb-NO" sz="400" dirty="0"/>
          </a:p>
          <a:p>
            <a:pPr lvl="0"/>
            <a:r>
              <a:rPr lang="nb-NO" sz="1100" dirty="0"/>
              <a:t>To </a:t>
            </a:r>
            <a:r>
              <a:rPr lang="nb-NO" sz="1100" dirty="0" err="1"/>
              <a:t>micro:bit</a:t>
            </a:r>
            <a:r>
              <a:rPr lang="nb-NO" sz="1100" dirty="0"/>
              <a:t> med batteripakker til hver gruppe. Kart over nærområdet (elevene kan eventuelt </a:t>
            </a:r>
            <a:r>
              <a:rPr lang="nb-NO" sz="1100" dirty="0" err="1"/>
              <a:t>printe</a:t>
            </a:r>
            <a:r>
              <a:rPr lang="nb-NO" sz="1100" dirty="0"/>
              <a:t> dette selv), papplate, lim og saks. Et langt målebånd til den krevende ekstraoppgaven, eller annen kalibrering elevene har lyst til å gjøre.</a:t>
            </a:r>
          </a:p>
          <a:p>
            <a:pPr lvl="0"/>
            <a:endParaRPr lang="nb-NO" sz="1100" dirty="0"/>
          </a:p>
          <a:p>
            <a:r>
              <a:rPr lang="nb-NO" sz="1100" b="1" dirty="0"/>
              <a:t>Tidsbruk: </a:t>
            </a:r>
            <a:r>
              <a:rPr lang="nb-NO" sz="1100" dirty="0"/>
              <a:t>3-6 skoletimer inkludert undervisning i sendere og mottakere.</a:t>
            </a:r>
          </a:p>
        </p:txBody>
      </p:sp>
    </p:spTree>
    <p:extLst>
      <p:ext uri="{BB962C8B-B14F-4D97-AF65-F5344CB8AC3E}">
        <p14:creationId xmlns:p14="http://schemas.microsoft.com/office/powerpoint/2010/main" val="173647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B1F6FFCE-2AAF-4D48-A3F0-13D1333854A2}"/>
              </a:ext>
            </a:extLst>
          </p:cNvPr>
          <p:cNvSpPr txBox="1"/>
          <p:nvPr/>
        </p:nvSpPr>
        <p:spPr>
          <a:xfrm>
            <a:off x="512128" y="660400"/>
            <a:ext cx="5861376" cy="1277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Ekstraoppgave: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Få senderen til å sende med ulik signalstyrke til ulike kanaler og lag en mottaker som kan velge hvilken kanal den skal motta på. Nå kan du finne signalet ved å lytte til kanalen som sender med styrke syv, og samtidig være mer nøyaktig i </a:t>
            </a:r>
            <a:r>
              <a:rPr lang="nb-NO" sz="1100" dirty="0" err="1"/>
              <a:t>finsøket</a:t>
            </a:r>
            <a:r>
              <a:rPr lang="nb-NO" sz="1100" dirty="0"/>
              <a:t> ved å lytte til kanalene med svakere signal.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Bruk LED-ene på en annen måte for å vise nærhet til mottaker. Kanskje ingen LED-er på betyr ikke noe signal, den første LED-en på betyr det svakeste signalet og den siste LED-en på betyr at mottakeren er rett ved siden av senderen?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6187076-9360-4965-85D6-8451D6F5EF22}"/>
              </a:ext>
            </a:extLst>
          </p:cNvPr>
          <p:cNvSpPr txBox="1"/>
          <p:nvPr/>
        </p:nvSpPr>
        <p:spPr>
          <a:xfrm>
            <a:off x="512127" y="2005973"/>
            <a:ext cx="5861377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Krevende ekstraoppgave: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nb-NO" sz="1100" dirty="0"/>
              <a:t>Endre koden så man får avstanden til objektet i meter på skjermen. For å få til dette må vi først kalibrere </a:t>
            </a:r>
            <a:r>
              <a:rPr lang="nb-NO" sz="1100" dirty="0" err="1"/>
              <a:t>micro:biten</a:t>
            </a:r>
            <a:r>
              <a:rPr lang="nb-NO" sz="1100" dirty="0"/>
              <a:t> mot en kjent signalstyrke. Signalstyrke 0 kan bare fanges opp fra rundt to meter, mens en signalstyrke på syv kan fanges opp fra rundt 70 meter. </a:t>
            </a:r>
            <a:endParaRPr lang="nb-NO" sz="1100" b="1" dirty="0"/>
          </a:p>
          <a:p>
            <a:endParaRPr lang="nb-NO" sz="11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DB2472E-822E-49F8-AEC3-6DE4E0F27738}"/>
              </a:ext>
            </a:extLst>
          </p:cNvPr>
          <p:cNvSpPr txBox="1"/>
          <p:nvPr/>
        </p:nvSpPr>
        <p:spPr>
          <a:xfrm>
            <a:off x="376408" y="7031977"/>
            <a:ext cx="496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Løsningsforslag til ekstraoppgaver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E40FC53-B8CD-F687-13D2-E404DB6D2051}"/>
              </a:ext>
            </a:extLst>
          </p:cNvPr>
          <p:cNvSpPr txBox="1"/>
          <p:nvPr/>
        </p:nvSpPr>
        <p:spPr>
          <a:xfrm>
            <a:off x="512127" y="2925737"/>
            <a:ext cx="496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Løsningsforslag</a:t>
            </a:r>
          </a:p>
          <a:p>
            <a:r>
              <a:rPr lang="nb-NO" sz="1100" dirty="0"/>
              <a:t>Kodeforslag for mottaker</a:t>
            </a:r>
            <a:endParaRPr lang="nb-NO" dirty="0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1684B96C-B56F-8642-F846-CD30E9C5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98" y="3464347"/>
            <a:ext cx="4386445" cy="3398352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C0632B19-D9CE-E430-E0C3-AB27BF2D95CE}"/>
              </a:ext>
            </a:extLst>
          </p:cNvPr>
          <p:cNvSpPr txBox="1"/>
          <p:nvPr/>
        </p:nvSpPr>
        <p:spPr>
          <a:xfrm>
            <a:off x="376407" y="7401308"/>
            <a:ext cx="2388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1. Kodeforslag for sender</a:t>
            </a: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770D21CD-FB94-FDB3-E9E9-6D7A1CFF1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8" y="7757488"/>
            <a:ext cx="3079208" cy="163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3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3638C23-F6C0-7C17-25F8-5064A612C1D2}"/>
              </a:ext>
            </a:extLst>
          </p:cNvPr>
          <p:cNvSpPr txBox="1"/>
          <p:nvPr/>
        </p:nvSpPr>
        <p:spPr>
          <a:xfrm>
            <a:off x="313033" y="361716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Kodeforslag mottaker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B00A6D24-616E-A325-F847-56196CDD7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77" y="638715"/>
            <a:ext cx="4197252" cy="4462341"/>
          </a:xfrm>
          <a:prstGeom prst="rect">
            <a:avLst/>
          </a:prstGeom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2254F08-884C-563F-6CE8-4307AFA9E5F6}"/>
              </a:ext>
            </a:extLst>
          </p:cNvPr>
          <p:cNvSpPr txBox="1"/>
          <p:nvPr/>
        </p:nvSpPr>
        <p:spPr>
          <a:xfrm>
            <a:off x="313033" y="5217784"/>
            <a:ext cx="56523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2. Det trengs kun en liten kodeendring i den siste del av koden til mottakeren for å få til dette. Først må vi tømme skjermen hver gang vi mottar en melding (linje 22 og 23), og deretter bruker vi </a:t>
            </a:r>
            <a:r>
              <a:rPr lang="nb-NO" sz="1100" dirty="0" err="1"/>
              <a:t>moduloregning</a:t>
            </a:r>
            <a:r>
              <a:rPr lang="nb-NO" sz="1100" dirty="0"/>
              <a:t> og heltallsdivisjon til å velge hvilken piksel som skal lyse opp.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B6AE4E0-7E14-DEDF-738A-EB47BD827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59" y="5883876"/>
            <a:ext cx="5337141" cy="101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9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Sylinder 13">
            <a:extLst>
              <a:ext uri="{FF2B5EF4-FFF2-40B4-BE49-F238E27FC236}">
                <a16:creationId xmlns:a16="http://schemas.microsoft.com/office/drawing/2014/main" id="{D24CBD76-583A-4745-A3E6-2D2AF1919471}"/>
              </a:ext>
            </a:extLst>
          </p:cNvPr>
          <p:cNvSpPr txBox="1"/>
          <p:nvPr/>
        </p:nvSpPr>
        <p:spPr>
          <a:xfrm>
            <a:off x="372447" y="416364"/>
            <a:ext cx="6113105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3. Oppgaven er ment for elever som tåler litt unøyaktighet og usikkerhet. Kalibreringen gir ikke nøyaktige svar og det kan være smart å lage en kalibreringskurve hvor hvert punkt er gjennomsnittet av flere målinger fra samme avstand med samme signalstyrke. Hvis dette gjøres over flere dager er det greit å merke seg at batteriene som brukes også kan spille inn på avstanden signaler sendes og mottas fra. Signalstyrken som kan mottas av </a:t>
            </a:r>
            <a:r>
              <a:rPr lang="nb-NO" sz="1100" dirty="0" err="1"/>
              <a:t>micro:biten</a:t>
            </a:r>
            <a:r>
              <a:rPr lang="nb-NO" sz="1100" dirty="0"/>
              <a:t> skal i teorien være fra -128 til -42 </a:t>
            </a:r>
            <a:r>
              <a:rPr lang="nb-NO" sz="1100" dirty="0" err="1"/>
              <a:t>dBm</a:t>
            </a:r>
            <a:r>
              <a:rPr lang="nb-NO" sz="1100" dirty="0"/>
              <a:t> for </a:t>
            </a:r>
            <a:r>
              <a:rPr lang="nb-NO" sz="1100" dirty="0" err="1"/>
              <a:t>micro:bit</a:t>
            </a:r>
            <a:r>
              <a:rPr lang="nb-NO" sz="1100" dirty="0"/>
              <a:t> v1 og -128 til -28 </a:t>
            </a:r>
            <a:r>
              <a:rPr lang="nb-NO" sz="1100" dirty="0" err="1"/>
              <a:t>dBm</a:t>
            </a:r>
            <a:r>
              <a:rPr lang="nb-NO" sz="1100" dirty="0"/>
              <a:t> for </a:t>
            </a:r>
            <a:r>
              <a:rPr lang="nb-NO" sz="1100" dirty="0" err="1"/>
              <a:t>micro:bit</a:t>
            </a:r>
            <a:r>
              <a:rPr lang="nb-NO" sz="1100" dirty="0"/>
              <a:t> v2, men det er greit å ikke bruke større og mindre tall en de som blir brukt i de andre oppgavene (-98 og -44) fordi tallene under -98 er så svake at de sjeldent oppfattes i praksis og tallene over -44 krever så sterke signaler at </a:t>
            </a:r>
            <a:r>
              <a:rPr lang="nb-NO" sz="1100" dirty="0" err="1"/>
              <a:t>micro:bitene</a:t>
            </a:r>
            <a:r>
              <a:rPr lang="nb-NO" sz="1100" dirty="0"/>
              <a:t> må være inntil hverandre med fulle batterier og antennene i riktig posisjon for å kunne oppstå, selv med signalstyrke syv.</a:t>
            </a:r>
          </a:p>
          <a:p>
            <a:endParaRPr lang="nb-NO" sz="1100" dirty="0"/>
          </a:p>
          <a:p>
            <a:r>
              <a:rPr lang="nb-NO" sz="1100" dirty="0"/>
              <a:t>For å gjøre det litt enkelt kan man bruke </a:t>
            </a:r>
            <a:r>
              <a:rPr lang="nb-NO" sz="1100" dirty="0" err="1"/>
              <a:t>regnOm</a:t>
            </a:r>
            <a:r>
              <a:rPr lang="nb-NO" sz="1100" dirty="0"/>
              <a:t>-funksjonen, men med andre verdier for 0 og 9 som man må finne fra kalibreringen. Deretter må koden endres så den viser avstanden og ikke LED-ene med gitt intensitet.</a:t>
            </a:r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r>
              <a:rPr lang="nb-NO" sz="1100" dirty="0"/>
              <a:t>Tallene 0 og 70 stemmer ikke, og de må man finne med en </a:t>
            </a:r>
            <a:r>
              <a:rPr lang="nb-NO" sz="1100" dirty="0" err="1"/>
              <a:t>kalibreringskruve</a:t>
            </a:r>
            <a:r>
              <a:rPr lang="nb-NO" sz="1100" dirty="0"/>
              <a:t> ut ifra en gitt signalstyrke og </a:t>
            </a:r>
            <a:r>
              <a:rPr lang="nb-NO" sz="1100" dirty="0" err="1"/>
              <a:t>micro:bit-versjon</a:t>
            </a:r>
            <a:r>
              <a:rPr lang="nb-NO" sz="1100" dirty="0"/>
              <a:t>. For å finne verdiene kan man bruke et målebånd og den samme senderkoden som før, men med mottakerkoden som under. Det er ganske store svingninger over små avstander, så det er greit å måle hvert punkt fem ganger og regne gjennomsnittet.</a:t>
            </a:r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r>
              <a:rPr lang="nb-NO" sz="1100" dirty="0"/>
              <a:t>Hvis man vil gjøre det mer nøyaktig må man skrive om </a:t>
            </a:r>
            <a:r>
              <a:rPr lang="nb-NO" sz="1100" dirty="0" err="1"/>
              <a:t>regnOm</a:t>
            </a:r>
            <a:r>
              <a:rPr lang="nb-NO" sz="1100" dirty="0"/>
              <a:t>-funksjonen så den ikke er lineær, men følger en invers-kvadratisk lov. Signalstyrken avtar nemlig med den inverse av avstanden mellom sender og mottaker i annen. </a:t>
            </a:r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r>
              <a:rPr lang="nb-NO" sz="1100" dirty="0"/>
              <a:t>De nøyaktige verdiene i den nye </a:t>
            </a:r>
            <a:r>
              <a:rPr lang="nb-NO" sz="1100" dirty="0" err="1"/>
              <a:t>regnOm</a:t>
            </a:r>
            <a:r>
              <a:rPr lang="nb-NO" sz="1100" dirty="0"/>
              <a:t>-funksjonen må man igjen kalibrere seg frem til. Det kan være smart å gjøre en potens-regresjon i </a:t>
            </a:r>
            <a:r>
              <a:rPr lang="nb-NO" sz="1100" dirty="0" err="1"/>
              <a:t>GeoGebra</a:t>
            </a:r>
            <a:r>
              <a:rPr lang="nb-NO" sz="1100" dirty="0"/>
              <a:t> og bruke funksjonsuttrykket derfra inn i </a:t>
            </a:r>
            <a:r>
              <a:rPr lang="nb-NO" sz="1100" dirty="0" err="1"/>
              <a:t>regnOm</a:t>
            </a:r>
            <a:r>
              <a:rPr lang="nb-NO" sz="1100" dirty="0"/>
              <a:t>-funksjonen.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FCD74FB-790D-9FFE-6FCB-0FBCBC79F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267" y="2753325"/>
            <a:ext cx="3573463" cy="733897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83286035-9367-4D31-8AFC-FBF68382D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863" y="4567530"/>
            <a:ext cx="2742293" cy="209377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671E104B-7CFA-44EC-BBBE-8D244F772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795" y="7499706"/>
            <a:ext cx="2304364" cy="63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1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924</Words>
  <Application>Microsoft Office PowerPoint</Application>
  <PresentationFormat>A4 (210 x 297 mm)</PresentationFormat>
  <Paragraphs>71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Lærerveiledning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Lærerveiledning</dc:title>
  <dc:creator>Ellen Egeland Flø</dc:creator>
  <cp:lastModifiedBy>Ellen Egeland Flø</cp:lastModifiedBy>
  <cp:revision>1</cp:revision>
  <dcterms:created xsi:type="dcterms:W3CDTF">2022-06-12T14:23:08Z</dcterms:created>
  <dcterms:modified xsi:type="dcterms:W3CDTF">2022-06-12T14:24:08Z</dcterms:modified>
</cp:coreProperties>
</file>