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93" r:id="rId2"/>
    <p:sldId id="594" r:id="rId3"/>
    <p:sldId id="592" r:id="rId4"/>
    <p:sldId id="59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88D644-BC23-41C4-A43B-94463C15A1B4}" v="1" dt="2022-09-06T14:13:16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207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928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31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23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729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993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413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770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29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403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877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AD9D-774F-4C45-8383-09BD9A37A14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DA104-9450-462B-9BE9-722192B414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425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jp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326829-CA62-4181-A878-A1EF485EC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60044"/>
            <a:ext cx="5915025" cy="1197702"/>
          </a:xfrm>
        </p:spPr>
        <p:txBody>
          <a:bodyPr>
            <a:normAutofit/>
          </a:bodyPr>
          <a:lstStyle/>
          <a:p>
            <a:r>
              <a:rPr lang="nb-NO" dirty="0"/>
              <a:t>Opplegg 15 – Numerisk integrasjon med trapesmetoden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C8BF404-8D0A-E087-D5A1-79D967597F47}"/>
              </a:ext>
            </a:extLst>
          </p:cNvPr>
          <p:cNvSpPr txBox="1"/>
          <p:nvPr/>
        </p:nvSpPr>
        <p:spPr>
          <a:xfrm>
            <a:off x="3884660" y="3058557"/>
            <a:ext cx="1438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Figur 1: N = 5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ACC2B094-CBDB-DBE4-ECC5-773B77DAD75A}"/>
              </a:ext>
            </a:extLst>
          </p:cNvPr>
          <p:cNvSpPr txBox="1"/>
          <p:nvPr/>
        </p:nvSpPr>
        <p:spPr>
          <a:xfrm>
            <a:off x="3906611" y="5088819"/>
            <a:ext cx="1438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Figur 2: N = 10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6C320B28-F915-C6C5-B326-AE2707020826}"/>
              </a:ext>
            </a:extLst>
          </p:cNvPr>
          <p:cNvSpPr txBox="1"/>
          <p:nvPr/>
        </p:nvSpPr>
        <p:spPr>
          <a:xfrm>
            <a:off x="277991" y="2612055"/>
            <a:ext cx="330631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Trapesmetoden</a:t>
            </a:r>
          </a:p>
          <a:p>
            <a:endParaRPr lang="nb-NO" sz="400" b="1" dirty="0"/>
          </a:p>
          <a:p>
            <a:r>
              <a:rPr lang="nb-NO" sz="1100" dirty="0"/>
              <a:t>Med bruk av trapesmetoden finn vi arealet under </a:t>
            </a:r>
            <a:r>
              <a:rPr lang="nb-NO" sz="1100" dirty="0" err="1"/>
              <a:t>ein</a:t>
            </a:r>
            <a:r>
              <a:rPr lang="nb-NO" sz="1100" dirty="0"/>
              <a:t> graf med å dekke området med trapes. Trapesa blir konstruerte med å trekke linjestykke mellom f(0) og f(1), f(1) og f(2) </a:t>
            </a:r>
            <a:r>
              <a:rPr lang="nb-NO" sz="1100" dirty="0" err="1"/>
              <a:t>etc</a:t>
            </a:r>
            <a:r>
              <a:rPr lang="nb-NO" sz="1100" dirty="0"/>
              <a:t> som vist i </a:t>
            </a:r>
            <a:r>
              <a:rPr lang="nb-NO" sz="1100" dirty="0" err="1"/>
              <a:t>figurane</a:t>
            </a:r>
            <a:r>
              <a:rPr lang="nb-NO" sz="1100" dirty="0"/>
              <a:t> til høgre. Her har vi brukt respektivt 5 og 10 trapes.</a:t>
            </a:r>
          </a:p>
          <a:p>
            <a:endParaRPr lang="nb-NO" sz="800" dirty="0"/>
          </a:p>
          <a:p>
            <a:r>
              <a:rPr lang="nb-NO" sz="1100" dirty="0" err="1"/>
              <a:t>Nedanfor</a:t>
            </a:r>
            <a:r>
              <a:rPr lang="nb-NO" sz="1100" dirty="0"/>
              <a:t> ser du </a:t>
            </a:r>
            <a:r>
              <a:rPr lang="nb-NO" sz="1100" dirty="0" err="1"/>
              <a:t>delar</a:t>
            </a:r>
            <a:r>
              <a:rPr lang="nb-NO" sz="1100" dirty="0"/>
              <a:t> av koden. Dei </a:t>
            </a:r>
            <a:r>
              <a:rPr lang="nb-NO" sz="1100" dirty="0" err="1"/>
              <a:t>manglande</a:t>
            </a:r>
            <a:r>
              <a:rPr lang="nb-NO" sz="1100" dirty="0"/>
              <a:t> linene er plasserte i tilfeldig rekkefølge </a:t>
            </a:r>
            <a:r>
              <a:rPr lang="nb-NO" sz="1100" dirty="0" err="1"/>
              <a:t>nedanfor</a:t>
            </a:r>
            <a:r>
              <a:rPr lang="nb-NO" sz="1100" dirty="0"/>
              <a:t>. Klarer du å </a:t>
            </a:r>
            <a:r>
              <a:rPr lang="nb-NO" sz="1100" dirty="0" err="1"/>
              <a:t>setje</a:t>
            </a:r>
            <a:r>
              <a:rPr lang="nb-NO" sz="1100" dirty="0"/>
              <a:t> </a:t>
            </a:r>
            <a:r>
              <a:rPr lang="nb-NO" sz="1100" dirty="0" err="1"/>
              <a:t>desse</a:t>
            </a:r>
            <a:r>
              <a:rPr lang="nb-NO" sz="1100" dirty="0"/>
              <a:t> i rett rekkefølge?</a:t>
            </a:r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97DD83E2-1479-E13B-AF44-6C126CFF9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14" y="4422432"/>
            <a:ext cx="2152950" cy="1076475"/>
          </a:xfrm>
          <a:prstGeom prst="rect">
            <a:avLst/>
          </a:prstGeom>
        </p:spPr>
      </p:pic>
      <p:sp>
        <p:nvSpPr>
          <p:cNvPr id="23" name="TekstSylinder 22">
            <a:extLst>
              <a:ext uri="{FF2B5EF4-FFF2-40B4-BE49-F238E27FC236}">
                <a16:creationId xmlns:a16="http://schemas.microsoft.com/office/drawing/2014/main" id="{D70136FE-62AF-05C3-7B28-A88F5757CB61}"/>
              </a:ext>
            </a:extLst>
          </p:cNvPr>
          <p:cNvSpPr txBox="1"/>
          <p:nvPr/>
        </p:nvSpPr>
        <p:spPr>
          <a:xfrm>
            <a:off x="398915" y="7608256"/>
            <a:ext cx="5243513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Diskusjonsoppgåver</a:t>
            </a:r>
            <a:endParaRPr lang="nb-NO" sz="1100" dirty="0"/>
          </a:p>
          <a:p>
            <a:pPr marL="228600" indent="-228600">
              <a:buAutoNum type="arabicPeriod"/>
            </a:pPr>
            <a:r>
              <a:rPr lang="nb-NO" sz="1100" dirty="0"/>
              <a:t>Klarer du å utlede uttrykket i </a:t>
            </a:r>
            <a:r>
              <a:rPr lang="nb-NO" sz="1100" dirty="0" err="1"/>
              <a:t>lykkja</a:t>
            </a:r>
            <a:r>
              <a:rPr lang="nb-NO" sz="1100" dirty="0"/>
              <a:t>? </a:t>
            </a:r>
            <a:r>
              <a:rPr lang="nb-NO" sz="1100" dirty="0" err="1"/>
              <a:t>Berekn</a:t>
            </a:r>
            <a:r>
              <a:rPr lang="nb-NO" sz="1100" dirty="0"/>
              <a:t> t.d. arealet av </a:t>
            </a:r>
            <a:r>
              <a:rPr lang="nb-NO" sz="1100" dirty="0" err="1"/>
              <a:t>dei</a:t>
            </a:r>
            <a:r>
              <a:rPr lang="nb-NO" sz="1100" dirty="0"/>
              <a:t> tre første trapesa for hand og legg </a:t>
            </a:r>
            <a:r>
              <a:rPr lang="nb-NO" sz="1100" dirty="0" err="1"/>
              <a:t>saman</a:t>
            </a:r>
            <a:r>
              <a:rPr lang="nb-NO" sz="1100" dirty="0"/>
              <a:t>, og sjå om du ser </a:t>
            </a:r>
            <a:r>
              <a:rPr lang="nb-NO" sz="1100" dirty="0" err="1"/>
              <a:t>eit</a:t>
            </a:r>
            <a:r>
              <a:rPr lang="nb-NO" sz="1100" dirty="0"/>
              <a:t> mønster.</a:t>
            </a:r>
            <a:br>
              <a:rPr lang="nb-NO" sz="1100" dirty="0"/>
            </a:br>
            <a:endParaRPr lang="nb-NO" sz="1100" dirty="0"/>
          </a:p>
          <a:p>
            <a:pPr marL="228600" indent="-228600">
              <a:buAutoNum type="arabicPeriod"/>
            </a:pPr>
            <a:r>
              <a:rPr lang="nb-NO" sz="1100" dirty="0"/>
              <a:t>Kva for </a:t>
            </a:r>
            <a:r>
              <a:rPr lang="nb-NO" sz="1100" dirty="0" err="1"/>
              <a:t>ein</a:t>
            </a:r>
            <a:r>
              <a:rPr lang="nb-NO" sz="1100" dirty="0"/>
              <a:t> fasong må grafen ha for at trapesmetoden skal </a:t>
            </a:r>
            <a:r>
              <a:rPr lang="nb-NO" sz="1100" dirty="0" err="1"/>
              <a:t>gje</a:t>
            </a:r>
            <a:r>
              <a:rPr lang="nb-NO" sz="1100" dirty="0"/>
              <a:t> for stort svar? Eller for lite?</a:t>
            </a:r>
            <a:br>
              <a:rPr lang="nb-NO" sz="1100" dirty="0"/>
            </a:br>
            <a:endParaRPr lang="nb-NO" sz="1100" dirty="0"/>
          </a:p>
          <a:p>
            <a:pPr marL="228600" indent="-228600">
              <a:buAutoNum type="arabicPeriod"/>
            </a:pPr>
            <a:r>
              <a:rPr lang="nb-NO" sz="1100" dirty="0"/>
              <a:t>Kva er </a:t>
            </a:r>
            <a:r>
              <a:rPr lang="nb-NO" sz="1100" dirty="0" err="1"/>
              <a:t>føremonen</a:t>
            </a:r>
            <a:r>
              <a:rPr lang="nb-NO" sz="1100" dirty="0"/>
              <a:t> med trapesmetoden </a:t>
            </a:r>
            <a:r>
              <a:rPr lang="nb-NO" sz="1100" dirty="0" err="1"/>
              <a:t>samanlikna</a:t>
            </a:r>
            <a:r>
              <a:rPr lang="nb-NO" sz="1100" dirty="0"/>
              <a:t> med rektangelmetoden?</a:t>
            </a:r>
          </a:p>
          <a:p>
            <a:pPr marL="228600" indent="-228600">
              <a:buAutoNum type="arabicPeriod"/>
            </a:pPr>
            <a:endParaRPr lang="nb-NO" sz="1100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DB2E801B-E2D3-D086-0124-B39803178121}"/>
              </a:ext>
            </a:extLst>
          </p:cNvPr>
          <p:cNvSpPr txBox="1"/>
          <p:nvPr/>
        </p:nvSpPr>
        <p:spPr>
          <a:xfrm>
            <a:off x="430595" y="5751445"/>
            <a:ext cx="3803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Puslespel</a:t>
            </a:r>
            <a:endParaRPr lang="nb-NO" sz="1100" b="1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EF10F37-5B2B-81E8-582A-04743BF280AB}"/>
              </a:ext>
            </a:extLst>
          </p:cNvPr>
          <p:cNvSpPr/>
          <p:nvPr/>
        </p:nvSpPr>
        <p:spPr>
          <a:xfrm>
            <a:off x="377901" y="5784679"/>
            <a:ext cx="5744817" cy="165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08B6C08B-2237-55E6-4AD7-6E1DE550C561}"/>
              </a:ext>
            </a:extLst>
          </p:cNvPr>
          <p:cNvSpPr txBox="1"/>
          <p:nvPr/>
        </p:nvSpPr>
        <p:spPr>
          <a:xfrm>
            <a:off x="269602" y="1390817"/>
            <a:ext cx="34228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Numerisk integrasjon</a:t>
            </a:r>
          </a:p>
          <a:p>
            <a:endParaRPr lang="nb-NO" sz="400" b="1" dirty="0"/>
          </a:p>
          <a:p>
            <a:r>
              <a:rPr lang="nb-NO" sz="1100" dirty="0"/>
              <a:t>Når vi utfører numerisk integrasjon, treng vi </a:t>
            </a:r>
            <a:r>
              <a:rPr lang="nb-NO" sz="1100" dirty="0" err="1"/>
              <a:t>ikkje</a:t>
            </a:r>
            <a:r>
              <a:rPr lang="nb-NO" sz="1100" dirty="0"/>
              <a:t> finne </a:t>
            </a:r>
            <a:r>
              <a:rPr lang="nb-NO" sz="1100" dirty="0" err="1"/>
              <a:t>ein</a:t>
            </a:r>
            <a:r>
              <a:rPr lang="nb-NO" sz="1100" dirty="0"/>
              <a:t> anti-derivert slik vi </a:t>
            </a:r>
            <a:r>
              <a:rPr lang="nb-NO" sz="1100" dirty="0" err="1"/>
              <a:t>gjer</a:t>
            </a:r>
            <a:r>
              <a:rPr lang="nb-NO" sz="1100" dirty="0"/>
              <a:t> når vi </a:t>
            </a:r>
            <a:r>
              <a:rPr lang="nb-NO" sz="1100" dirty="0" err="1"/>
              <a:t>bereknar</a:t>
            </a:r>
            <a:r>
              <a:rPr lang="nb-NO" sz="1100" dirty="0"/>
              <a:t> integral for hand. Det vi treng er </a:t>
            </a:r>
            <a:r>
              <a:rPr lang="nb-NO" sz="1100" dirty="0" err="1"/>
              <a:t>ein</a:t>
            </a:r>
            <a:r>
              <a:rPr lang="nb-NO" sz="1100" dirty="0"/>
              <a:t> algoritme som </a:t>
            </a:r>
            <a:r>
              <a:rPr lang="nb-NO" sz="1100" dirty="0" err="1"/>
              <a:t>bereknar</a:t>
            </a:r>
            <a:r>
              <a:rPr lang="nb-NO" sz="1100" dirty="0"/>
              <a:t> arealet under grafen med hjelp av </a:t>
            </a:r>
            <a:r>
              <a:rPr lang="nb-NO" sz="1100" dirty="0" err="1"/>
              <a:t>kjende</a:t>
            </a:r>
            <a:r>
              <a:rPr lang="nb-NO" sz="1100" dirty="0"/>
              <a:t> </a:t>
            </a:r>
            <a:r>
              <a:rPr lang="nb-NO" sz="1100" dirty="0" err="1"/>
              <a:t>figurar</a:t>
            </a:r>
            <a:r>
              <a:rPr lang="nb-NO" sz="1100" dirty="0"/>
              <a:t> som rektangel og trapes.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626CE7F-E6F4-31CD-14E1-CC69BD3F0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8160" y="1349211"/>
            <a:ext cx="2413101" cy="1669779"/>
          </a:xfrm>
          <a:prstGeom prst="rect">
            <a:avLst/>
          </a:prstGeom>
        </p:spPr>
      </p:pic>
      <p:pic>
        <p:nvPicPr>
          <p:cNvPr id="20" name="Plassholder for innhold 19">
            <a:extLst>
              <a:ext uri="{FF2B5EF4-FFF2-40B4-BE49-F238E27FC236}">
                <a16:creationId xmlns:a16="http://schemas.microsoft.com/office/drawing/2014/main" id="{094CD475-8928-D13F-632A-3C1EC239CE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906611" y="3355170"/>
            <a:ext cx="2413101" cy="1673953"/>
          </a:xfrm>
        </p:spPr>
      </p:pic>
      <p:pic>
        <p:nvPicPr>
          <p:cNvPr id="33" name="Bilde 32">
            <a:extLst>
              <a:ext uri="{FF2B5EF4-FFF2-40B4-BE49-F238E27FC236}">
                <a16:creationId xmlns:a16="http://schemas.microsoft.com/office/drawing/2014/main" id="{41181995-D025-1E15-785E-1DE5B0D934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7667" y="6479790"/>
            <a:ext cx="3715268" cy="200053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3C701868-F022-AFB1-68C9-9B9D11C141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530" y="6115650"/>
            <a:ext cx="1381318" cy="181000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39A4F3E5-E129-5ED9-36DE-E552B80F4E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565" y="6782182"/>
            <a:ext cx="1114581" cy="209579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10FF7A75-3B80-A46F-E5B0-5E469B50C6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73439" y="6772869"/>
            <a:ext cx="1495634" cy="323895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6D8008B8-1639-BA63-01C5-72C205FAD6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7419" y="5948286"/>
            <a:ext cx="1143160" cy="228632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3FB6917F-00E8-D977-3243-64F86189AB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84272" y="6949310"/>
            <a:ext cx="1886213" cy="21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8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>
            <a:extLst>
              <a:ext uri="{FF2B5EF4-FFF2-40B4-BE49-F238E27FC236}">
                <a16:creationId xmlns:a16="http://schemas.microsoft.com/office/drawing/2014/main" id="{D70136FE-62AF-05C3-7B28-A88F5757CB61}"/>
              </a:ext>
            </a:extLst>
          </p:cNvPr>
          <p:cNvSpPr txBox="1"/>
          <p:nvPr/>
        </p:nvSpPr>
        <p:spPr>
          <a:xfrm>
            <a:off x="398915" y="7608256"/>
            <a:ext cx="5243513" cy="1277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Diskusjonsoppgåver</a:t>
            </a:r>
            <a:endParaRPr lang="nb-NO" sz="1100" dirty="0"/>
          </a:p>
          <a:p>
            <a:pPr marL="228600" indent="-228600">
              <a:buAutoNum type="arabicPeriod"/>
            </a:pPr>
            <a:r>
              <a:rPr lang="nb-NO" sz="1100" dirty="0" err="1"/>
              <a:t>Kvifor</a:t>
            </a:r>
            <a:r>
              <a:rPr lang="nb-NO" sz="1100" dirty="0"/>
              <a:t> trekk vi 1 ifrå lengda til x i rangen til for-</a:t>
            </a:r>
            <a:r>
              <a:rPr lang="nb-NO" sz="1100" dirty="0" err="1"/>
              <a:t>lykkja</a:t>
            </a:r>
            <a:r>
              <a:rPr lang="nb-NO" sz="1100" dirty="0"/>
              <a:t>?</a:t>
            </a:r>
            <a:br>
              <a:rPr lang="nb-NO" sz="1100" dirty="0"/>
            </a:br>
            <a:endParaRPr lang="nb-NO" sz="1100" dirty="0"/>
          </a:p>
          <a:p>
            <a:pPr marL="228600" indent="-228600">
              <a:buAutoNum type="arabicPeriod"/>
            </a:pPr>
            <a:r>
              <a:rPr lang="nb-NO" sz="1100" dirty="0" err="1"/>
              <a:t>Finnest</a:t>
            </a:r>
            <a:r>
              <a:rPr lang="nb-NO" sz="1100" dirty="0"/>
              <a:t> det </a:t>
            </a:r>
            <a:r>
              <a:rPr lang="nb-NO" sz="1100" dirty="0" err="1"/>
              <a:t>nokon</a:t>
            </a:r>
            <a:r>
              <a:rPr lang="nb-NO" sz="1100" dirty="0"/>
              <a:t> feilkjelder med metoden vist </a:t>
            </a:r>
            <a:r>
              <a:rPr lang="nb-NO" sz="1100" dirty="0" err="1"/>
              <a:t>ovanfor</a:t>
            </a:r>
            <a:r>
              <a:rPr lang="nb-NO" sz="1100" dirty="0"/>
              <a:t>? Kva for </a:t>
            </a:r>
            <a:r>
              <a:rPr lang="nb-NO" sz="1100" dirty="0" err="1"/>
              <a:t>nokre</a:t>
            </a:r>
            <a:r>
              <a:rPr lang="nb-NO" sz="1100" dirty="0"/>
              <a:t>?</a:t>
            </a:r>
            <a:br>
              <a:rPr lang="nb-NO" sz="1100" dirty="0"/>
            </a:br>
            <a:endParaRPr lang="nb-NO" sz="1100" dirty="0"/>
          </a:p>
          <a:p>
            <a:pPr marL="228600" indent="-228600">
              <a:buAutoNum type="arabicPeriod"/>
            </a:pPr>
            <a:r>
              <a:rPr lang="nb-NO" sz="1100" dirty="0"/>
              <a:t>Kunne vi brukt </a:t>
            </a:r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annan</a:t>
            </a:r>
            <a:r>
              <a:rPr lang="nb-NO" sz="1100" dirty="0"/>
              <a:t> metode, t.d. rektangelmetoden? Korleis skulle han eventuelt blitt programmert?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08B6C08B-2237-55E6-4AD7-6E1DE550C561}"/>
              </a:ext>
            </a:extLst>
          </p:cNvPr>
          <p:cNvSpPr txBox="1"/>
          <p:nvPr/>
        </p:nvSpPr>
        <p:spPr>
          <a:xfrm>
            <a:off x="368847" y="338581"/>
            <a:ext cx="42071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Numerisk integrasjon av datasett</a:t>
            </a:r>
          </a:p>
          <a:p>
            <a:endParaRPr lang="nb-NO" sz="400" b="1" dirty="0"/>
          </a:p>
          <a:p>
            <a:r>
              <a:rPr lang="nb-NO" sz="1100" dirty="0"/>
              <a:t>I døma på </a:t>
            </a:r>
            <a:r>
              <a:rPr lang="nb-NO" sz="1100" dirty="0" err="1"/>
              <a:t>førre</a:t>
            </a:r>
            <a:r>
              <a:rPr lang="nb-NO" sz="1100" dirty="0"/>
              <a:t> sida </a:t>
            </a:r>
            <a:r>
              <a:rPr lang="nb-NO" sz="1100" dirty="0" err="1"/>
              <a:t>såg</a:t>
            </a:r>
            <a:r>
              <a:rPr lang="nb-NO" sz="1100" dirty="0"/>
              <a:t> vi korleis vi kunne integrere </a:t>
            </a:r>
            <a:r>
              <a:rPr lang="nb-NO" sz="1100" i="1" dirty="0" err="1"/>
              <a:t>funksjonar</a:t>
            </a:r>
            <a:r>
              <a:rPr lang="nb-NO" sz="1100" i="1" dirty="0"/>
              <a:t> </a:t>
            </a:r>
            <a:r>
              <a:rPr lang="nb-NO" sz="1100" dirty="0"/>
              <a:t>numerisk. Vi kan godt integrere </a:t>
            </a:r>
            <a:r>
              <a:rPr lang="nb-NO" sz="1100" i="1" dirty="0"/>
              <a:t>datasett </a:t>
            </a:r>
            <a:r>
              <a:rPr lang="nb-NO" sz="1100" dirty="0"/>
              <a:t>numerisk og, dvs. ei </a:t>
            </a:r>
            <a:r>
              <a:rPr lang="nb-NO" sz="1100" dirty="0" err="1"/>
              <a:t>mengd</a:t>
            </a:r>
            <a:r>
              <a:rPr lang="nb-NO" sz="1100" dirty="0"/>
              <a:t> med punkt </a:t>
            </a:r>
            <a:r>
              <a:rPr lang="nb-NO" sz="1100" dirty="0" err="1"/>
              <a:t>utan</a:t>
            </a:r>
            <a:r>
              <a:rPr lang="nb-NO" sz="1100" dirty="0"/>
              <a:t> funksjonsuttrykk slik som i figuren til venstre. </a:t>
            </a:r>
            <a:r>
              <a:rPr lang="nb-NO" sz="1100" dirty="0" err="1"/>
              <a:t>Ein</a:t>
            </a:r>
            <a:r>
              <a:rPr lang="nb-NO" sz="1100" dirty="0"/>
              <a:t> måte å </a:t>
            </a:r>
            <a:r>
              <a:rPr lang="nb-NO" sz="1100" dirty="0" err="1"/>
              <a:t>gjere</a:t>
            </a:r>
            <a:r>
              <a:rPr lang="nb-NO" sz="1100" dirty="0"/>
              <a:t> dette på, er å bruke trapesmetoden. Vi kan til dømes </a:t>
            </a:r>
            <a:r>
              <a:rPr lang="nb-NO" sz="1100" dirty="0" err="1"/>
              <a:t>teikne</a:t>
            </a:r>
            <a:r>
              <a:rPr lang="nb-NO" sz="1100" dirty="0"/>
              <a:t> inn trapes som vist i figuren til høgre.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954D5B88-7B0C-8334-9EC1-A79421BE2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93" y="1685304"/>
            <a:ext cx="2979163" cy="1983867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41DE0432-F522-4FB3-654A-CE4C84836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579" y="1705128"/>
            <a:ext cx="2979163" cy="1948426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58470A99-0F9B-1466-8BF7-9EDB4119F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2037" y="4753757"/>
            <a:ext cx="1047896" cy="190527"/>
          </a:xfrm>
          <a:prstGeom prst="rect">
            <a:avLst/>
          </a:prstGeom>
        </p:spPr>
      </p:pic>
      <p:pic>
        <p:nvPicPr>
          <p:cNvPr id="28" name="Bilde 27">
            <a:extLst>
              <a:ext uri="{FF2B5EF4-FFF2-40B4-BE49-F238E27FC236}">
                <a16:creationId xmlns:a16="http://schemas.microsoft.com/office/drawing/2014/main" id="{7E28A1F9-74FD-CAC4-18B6-17CFE8D279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6141" y="5108097"/>
            <a:ext cx="685896" cy="161948"/>
          </a:xfrm>
          <a:prstGeom prst="rect">
            <a:avLst/>
          </a:prstGeom>
        </p:spPr>
      </p:pic>
      <p:pic>
        <p:nvPicPr>
          <p:cNvPr id="32" name="Bilde 31">
            <a:extLst>
              <a:ext uri="{FF2B5EF4-FFF2-40B4-BE49-F238E27FC236}">
                <a16:creationId xmlns:a16="http://schemas.microsoft.com/office/drawing/2014/main" id="{4F8F5E95-7F71-A241-80B4-7818CC167E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0356" y="6134002"/>
            <a:ext cx="1724266" cy="152421"/>
          </a:xfrm>
          <a:prstGeom prst="rect">
            <a:avLst/>
          </a:prstGeom>
        </p:spPr>
      </p:pic>
      <p:pic>
        <p:nvPicPr>
          <p:cNvPr id="35" name="Bilde 34">
            <a:extLst>
              <a:ext uri="{FF2B5EF4-FFF2-40B4-BE49-F238E27FC236}">
                <a16:creationId xmlns:a16="http://schemas.microsoft.com/office/drawing/2014/main" id="{7A702B03-3205-B739-D6AB-3B4AF420DD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2823" y="5548675"/>
            <a:ext cx="1743318" cy="152421"/>
          </a:xfrm>
          <a:prstGeom prst="rect">
            <a:avLst/>
          </a:prstGeom>
        </p:spPr>
      </p:pic>
      <p:pic>
        <p:nvPicPr>
          <p:cNvPr id="37" name="Bilde 36">
            <a:extLst>
              <a:ext uri="{FF2B5EF4-FFF2-40B4-BE49-F238E27FC236}">
                <a16:creationId xmlns:a16="http://schemas.microsoft.com/office/drawing/2014/main" id="{B9589C2B-971D-9948-1A19-3BC5EA4ACD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568" y="6406415"/>
            <a:ext cx="1009791" cy="200053"/>
          </a:xfrm>
          <a:prstGeom prst="rect">
            <a:avLst/>
          </a:prstGeom>
        </p:spPr>
      </p:pic>
      <p:pic>
        <p:nvPicPr>
          <p:cNvPr id="39" name="Bilde 38">
            <a:extLst>
              <a:ext uri="{FF2B5EF4-FFF2-40B4-BE49-F238E27FC236}">
                <a16:creationId xmlns:a16="http://schemas.microsoft.com/office/drawing/2014/main" id="{1EF77CDF-6383-48CD-1672-ED16058FD4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71948" y="6452596"/>
            <a:ext cx="885949" cy="171474"/>
          </a:xfrm>
          <a:prstGeom prst="rect">
            <a:avLst/>
          </a:prstGeom>
        </p:spPr>
      </p:pic>
      <p:sp>
        <p:nvSpPr>
          <p:cNvPr id="40" name="TekstSylinder 39">
            <a:extLst>
              <a:ext uri="{FF2B5EF4-FFF2-40B4-BE49-F238E27FC236}">
                <a16:creationId xmlns:a16="http://schemas.microsoft.com/office/drawing/2014/main" id="{CF15E3B8-DC10-71F7-C512-463783D7AEA4}"/>
              </a:ext>
            </a:extLst>
          </p:cNvPr>
          <p:cNvSpPr txBox="1"/>
          <p:nvPr/>
        </p:nvSpPr>
        <p:spPr>
          <a:xfrm>
            <a:off x="5518190" y="4783842"/>
            <a:ext cx="886237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 err="1"/>
              <a:t>Bereknar</a:t>
            </a:r>
            <a:r>
              <a:rPr lang="nb-NO" sz="1100" dirty="0"/>
              <a:t> </a:t>
            </a:r>
            <a:r>
              <a:rPr lang="nb-NO" sz="1100" dirty="0" err="1"/>
              <a:t>breidda</a:t>
            </a:r>
            <a:r>
              <a:rPr lang="nb-NO" sz="1100" dirty="0"/>
              <a:t> av trapesa</a:t>
            </a:r>
          </a:p>
        </p:txBody>
      </p:sp>
      <p:cxnSp>
        <p:nvCxnSpPr>
          <p:cNvPr id="41" name="Rett pilkobling 40">
            <a:extLst>
              <a:ext uri="{FF2B5EF4-FFF2-40B4-BE49-F238E27FC236}">
                <a16:creationId xmlns:a16="http://schemas.microsoft.com/office/drawing/2014/main" id="{116920DB-38BB-62AA-16D9-396660E4C22A}"/>
              </a:ext>
            </a:extLst>
          </p:cNvPr>
          <p:cNvCxnSpPr>
            <a:cxnSpLocks/>
          </p:cNvCxnSpPr>
          <p:nvPr/>
        </p:nvCxnSpPr>
        <p:spPr>
          <a:xfrm>
            <a:off x="4981747" y="4962886"/>
            <a:ext cx="408186" cy="241547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pilkobling 41">
            <a:extLst>
              <a:ext uri="{FF2B5EF4-FFF2-40B4-BE49-F238E27FC236}">
                <a16:creationId xmlns:a16="http://schemas.microsoft.com/office/drawing/2014/main" id="{2CD75983-72B1-69F4-9DA8-8E2E65CB5DB3}"/>
              </a:ext>
            </a:extLst>
          </p:cNvPr>
          <p:cNvCxnSpPr>
            <a:cxnSpLocks/>
          </p:cNvCxnSpPr>
          <p:nvPr/>
        </p:nvCxnSpPr>
        <p:spPr>
          <a:xfrm>
            <a:off x="4227534" y="5326443"/>
            <a:ext cx="295807" cy="228863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pilkobling 42">
            <a:extLst>
              <a:ext uri="{FF2B5EF4-FFF2-40B4-BE49-F238E27FC236}">
                <a16:creationId xmlns:a16="http://schemas.microsoft.com/office/drawing/2014/main" id="{7E8A0046-61E5-F951-1A8C-831C90F9EBF1}"/>
              </a:ext>
            </a:extLst>
          </p:cNvPr>
          <p:cNvCxnSpPr>
            <a:cxnSpLocks/>
          </p:cNvCxnSpPr>
          <p:nvPr/>
        </p:nvCxnSpPr>
        <p:spPr>
          <a:xfrm flipH="1" flipV="1">
            <a:off x="1242894" y="5704439"/>
            <a:ext cx="373893" cy="340196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pilkobling 43">
            <a:extLst>
              <a:ext uri="{FF2B5EF4-FFF2-40B4-BE49-F238E27FC236}">
                <a16:creationId xmlns:a16="http://schemas.microsoft.com/office/drawing/2014/main" id="{D4607BE1-9031-6F80-CD29-0229DFE43BDA}"/>
              </a:ext>
            </a:extLst>
          </p:cNvPr>
          <p:cNvCxnSpPr>
            <a:cxnSpLocks/>
          </p:cNvCxnSpPr>
          <p:nvPr/>
        </p:nvCxnSpPr>
        <p:spPr>
          <a:xfrm flipH="1">
            <a:off x="704418" y="6617635"/>
            <a:ext cx="114300" cy="383901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pilkobling 44">
            <a:extLst>
              <a:ext uri="{FF2B5EF4-FFF2-40B4-BE49-F238E27FC236}">
                <a16:creationId xmlns:a16="http://schemas.microsoft.com/office/drawing/2014/main" id="{B7EDC0B2-DA90-4F85-66CF-73F4BB66F6C1}"/>
              </a:ext>
            </a:extLst>
          </p:cNvPr>
          <p:cNvCxnSpPr>
            <a:cxnSpLocks/>
          </p:cNvCxnSpPr>
          <p:nvPr/>
        </p:nvCxnSpPr>
        <p:spPr>
          <a:xfrm flipH="1" flipV="1">
            <a:off x="2012903" y="5097266"/>
            <a:ext cx="275994" cy="327947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pilkobling 45">
            <a:extLst>
              <a:ext uri="{FF2B5EF4-FFF2-40B4-BE49-F238E27FC236}">
                <a16:creationId xmlns:a16="http://schemas.microsoft.com/office/drawing/2014/main" id="{622A4638-51DA-DB17-DB02-9CEADD36BD9E}"/>
              </a:ext>
            </a:extLst>
          </p:cNvPr>
          <p:cNvCxnSpPr>
            <a:cxnSpLocks/>
          </p:cNvCxnSpPr>
          <p:nvPr/>
        </p:nvCxnSpPr>
        <p:spPr>
          <a:xfrm>
            <a:off x="4657897" y="6521325"/>
            <a:ext cx="342728" cy="102745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ECDB4F92-3D41-3FEA-FC23-63A8F65849EF}"/>
              </a:ext>
            </a:extLst>
          </p:cNvPr>
          <p:cNvSpPr txBox="1"/>
          <p:nvPr/>
        </p:nvSpPr>
        <p:spPr>
          <a:xfrm>
            <a:off x="398915" y="7078116"/>
            <a:ext cx="233912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Legg arealet av </a:t>
            </a:r>
            <a:r>
              <a:rPr lang="nb-NO" sz="1100" dirty="0" err="1"/>
              <a:t>eit</a:t>
            </a:r>
            <a:r>
              <a:rPr lang="nb-NO" sz="1100" dirty="0"/>
              <a:t> trapes til totalen</a:t>
            </a: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A0983817-B2A8-74FA-FF18-D8F6228C694B}"/>
              </a:ext>
            </a:extLst>
          </p:cNvPr>
          <p:cNvSpPr txBox="1"/>
          <p:nvPr/>
        </p:nvSpPr>
        <p:spPr>
          <a:xfrm>
            <a:off x="4375438" y="5705335"/>
            <a:ext cx="202899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Definerer </a:t>
            </a:r>
            <a:r>
              <a:rPr lang="nb-NO" sz="1100" dirty="0" err="1"/>
              <a:t>ein</a:t>
            </a:r>
            <a:r>
              <a:rPr lang="nb-NO" sz="1100" dirty="0"/>
              <a:t> variabel som skal </a:t>
            </a:r>
            <a:r>
              <a:rPr lang="nb-NO" sz="1100" dirty="0" err="1"/>
              <a:t>berekne</a:t>
            </a:r>
            <a:r>
              <a:rPr lang="nb-NO" sz="1100" dirty="0"/>
              <a:t> det totale arealet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5F2EDF3A-A3BC-889D-467B-BA910E9B0A46}"/>
              </a:ext>
            </a:extLst>
          </p:cNvPr>
          <p:cNvSpPr txBox="1"/>
          <p:nvPr/>
        </p:nvSpPr>
        <p:spPr>
          <a:xfrm>
            <a:off x="368847" y="5305813"/>
            <a:ext cx="124794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 err="1"/>
              <a:t>Lagar</a:t>
            </a:r>
            <a:r>
              <a:rPr lang="nb-NO" sz="1100" dirty="0"/>
              <a:t> ei for-</a:t>
            </a:r>
            <a:r>
              <a:rPr lang="nb-NO" sz="1100" dirty="0" err="1"/>
              <a:t>lykkje</a:t>
            </a:r>
            <a:r>
              <a:rPr lang="nb-NO" sz="1100" dirty="0"/>
              <a:t>.</a:t>
            </a: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3317DEA6-8391-DCCD-9AAD-36882422D92B}"/>
              </a:ext>
            </a:extLst>
          </p:cNvPr>
          <p:cNvSpPr txBox="1"/>
          <p:nvPr/>
        </p:nvSpPr>
        <p:spPr>
          <a:xfrm>
            <a:off x="5123206" y="6465880"/>
            <a:ext cx="128122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Skriv ut totalen</a:t>
            </a: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95A6BC02-E767-4099-073D-01E6DDBEF61F}"/>
              </a:ext>
            </a:extLst>
          </p:cNvPr>
          <p:cNvSpPr txBox="1"/>
          <p:nvPr/>
        </p:nvSpPr>
        <p:spPr>
          <a:xfrm>
            <a:off x="368847" y="4751091"/>
            <a:ext cx="202899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 err="1"/>
              <a:t>Berekner</a:t>
            </a:r>
            <a:r>
              <a:rPr lang="nb-NO" sz="1100" dirty="0"/>
              <a:t> arealet til </a:t>
            </a:r>
            <a:r>
              <a:rPr lang="nb-NO" sz="1100" dirty="0" err="1"/>
              <a:t>eit</a:t>
            </a:r>
            <a:r>
              <a:rPr lang="nb-NO" sz="1100" dirty="0"/>
              <a:t> trapes</a:t>
            </a:r>
          </a:p>
        </p:txBody>
      </p: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89A2FA65-8B2A-898C-0596-DE6FA1F2F605}"/>
              </a:ext>
            </a:extLst>
          </p:cNvPr>
          <p:cNvSpPr txBox="1"/>
          <p:nvPr/>
        </p:nvSpPr>
        <p:spPr>
          <a:xfrm>
            <a:off x="316193" y="3813550"/>
            <a:ext cx="4589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Numerisk integrasjon av datasett</a:t>
            </a:r>
          </a:p>
          <a:p>
            <a:r>
              <a:rPr lang="nb-NO" sz="1100" dirty="0"/>
              <a:t>Klarer du å </a:t>
            </a:r>
            <a:r>
              <a:rPr lang="nb-NO" sz="1100" dirty="0" err="1"/>
              <a:t>setje</a:t>
            </a:r>
            <a:r>
              <a:rPr lang="nb-NO" sz="1100" dirty="0"/>
              <a:t> </a:t>
            </a:r>
            <a:r>
              <a:rPr lang="nb-NO" sz="1100" dirty="0" err="1"/>
              <a:t>saman</a:t>
            </a:r>
            <a:r>
              <a:rPr lang="nb-NO" sz="1100" dirty="0"/>
              <a:t> linene til </a:t>
            </a:r>
            <a:r>
              <a:rPr lang="nb-NO" sz="1100" dirty="0" err="1"/>
              <a:t>eit</a:t>
            </a:r>
            <a:r>
              <a:rPr lang="nb-NO" sz="1100" dirty="0"/>
              <a:t> program som </a:t>
            </a:r>
            <a:r>
              <a:rPr lang="nb-NO" sz="1100" dirty="0" err="1"/>
              <a:t>bereknar</a:t>
            </a:r>
            <a:r>
              <a:rPr lang="nb-NO" sz="1100" dirty="0"/>
              <a:t> arealet av trapesa? Vi </a:t>
            </a:r>
            <a:r>
              <a:rPr lang="nb-NO" sz="1100" dirty="0" err="1"/>
              <a:t>forutset</a:t>
            </a:r>
            <a:r>
              <a:rPr lang="nb-NO" sz="1100" dirty="0"/>
              <a:t> at vi har to lister, x og y, med dataene. </a:t>
            </a:r>
            <a:r>
              <a:rPr lang="nb-NO" sz="1100" dirty="0" err="1"/>
              <a:t>Einskilde</a:t>
            </a:r>
            <a:r>
              <a:rPr lang="nb-NO" sz="1100" dirty="0"/>
              <a:t> av </a:t>
            </a:r>
            <a:r>
              <a:rPr lang="nb-NO" sz="1100" dirty="0" err="1"/>
              <a:t>desse</a:t>
            </a:r>
            <a:r>
              <a:rPr lang="nb-NO" sz="1100" dirty="0"/>
              <a:t> linene står inne i for-</a:t>
            </a:r>
            <a:r>
              <a:rPr lang="nb-NO" sz="1100" dirty="0" err="1"/>
              <a:t>lykkja</a:t>
            </a:r>
            <a:r>
              <a:rPr lang="nb-NO" sz="1100" dirty="0"/>
              <a:t> og må stå med innrykk.</a:t>
            </a:r>
          </a:p>
        </p:txBody>
      </p:sp>
    </p:spTree>
    <p:extLst>
      <p:ext uri="{BB962C8B-B14F-4D97-AF65-F5344CB8AC3E}">
        <p14:creationId xmlns:p14="http://schemas.microsoft.com/office/powerpoint/2010/main" val="86597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FFCF92-8D56-4568-AB37-B1A22106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580" y="390760"/>
            <a:ext cx="5915025" cy="782780"/>
          </a:xfrm>
        </p:spPr>
        <p:txBody>
          <a:bodyPr>
            <a:normAutofit fontScale="90000"/>
          </a:bodyPr>
          <a:lstStyle/>
          <a:p>
            <a:r>
              <a:rPr lang="nb-NO" dirty="0"/>
              <a:t>Lag </a:t>
            </a:r>
            <a:r>
              <a:rPr lang="nb-NO" dirty="0" err="1"/>
              <a:t>ein</a:t>
            </a:r>
            <a:r>
              <a:rPr lang="nb-NO" dirty="0"/>
              <a:t> flaskerakett</a:t>
            </a:r>
            <a:br>
              <a:rPr lang="nb-NO" dirty="0"/>
            </a:br>
            <a:r>
              <a:rPr lang="nb-NO" sz="1800" dirty="0"/>
              <a:t>- mål tid og </a:t>
            </a:r>
            <a:r>
              <a:rPr lang="nb-NO" sz="1800" dirty="0" err="1"/>
              <a:t>dei</a:t>
            </a:r>
            <a:r>
              <a:rPr lang="nb-NO" sz="1800" dirty="0"/>
              <a:t> tre </a:t>
            </a:r>
            <a:r>
              <a:rPr lang="nb-NO" sz="1800" dirty="0" err="1"/>
              <a:t>akselerasjonskomponentane</a:t>
            </a:r>
            <a:r>
              <a:rPr lang="nb-NO" sz="1800" dirty="0"/>
              <a:t> med micro:bit</a:t>
            </a:r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B025384-BE2D-42A8-A7EE-9C946187E21E}"/>
              </a:ext>
            </a:extLst>
          </p:cNvPr>
          <p:cNvSpPr txBox="1"/>
          <p:nvPr/>
        </p:nvSpPr>
        <p:spPr>
          <a:xfrm>
            <a:off x="450852" y="4725328"/>
            <a:ext cx="6010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b-N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4: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Test kor godt raketten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verkar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får de brukbare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målingar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>
              <a:defRPr/>
            </a:pPr>
            <a:endParaRPr lang="nb-NO" sz="4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5: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Samanlikn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resultata med andre i klassen. Er det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nokon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løysningar</a:t>
            </a:r>
            <a:r>
              <a:rPr kumimoji="0" lang="nb-NO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ønsker i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dykkar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rakett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6: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Gå attende til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dei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andre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fasane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å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gjere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eventuelle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forbetringer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7: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Gjennomfør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dei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siste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målingane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og dokumenter prosessen på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valfri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måte.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1876C61-7EFC-4561-AA1D-DEAF61BCAC82}"/>
              </a:ext>
            </a:extLst>
          </p:cNvPr>
          <p:cNvSpPr/>
          <p:nvPr/>
        </p:nvSpPr>
        <p:spPr>
          <a:xfrm>
            <a:off x="450852" y="2323697"/>
            <a:ext cx="36138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100" b="1" dirty="0">
                <a:solidFill>
                  <a:prstClr val="black"/>
                </a:solidFill>
              </a:rPr>
              <a:t>Fase 1: </a:t>
            </a:r>
            <a:r>
              <a:rPr lang="nb-NO" sz="1100" dirty="0">
                <a:solidFill>
                  <a:prstClr val="black"/>
                </a:solidFill>
              </a:rPr>
              <a:t>Korleis </a:t>
            </a:r>
            <a:r>
              <a:rPr lang="nb-NO" sz="1100" dirty="0"/>
              <a:t>fungerer </a:t>
            </a:r>
            <a:r>
              <a:rPr lang="nb-NO" sz="1100" dirty="0" err="1"/>
              <a:t>ein</a:t>
            </a:r>
            <a:r>
              <a:rPr lang="nb-NO" sz="1100" dirty="0"/>
              <a:t> vassrakett eller </a:t>
            </a:r>
            <a:r>
              <a:rPr lang="nb-NO" sz="1100" dirty="0" err="1"/>
              <a:t>ein</a:t>
            </a:r>
            <a:r>
              <a:rPr lang="nb-NO" sz="1100" dirty="0"/>
              <a:t> natron/eddik-rakett? Undersøk gjerne.</a:t>
            </a:r>
          </a:p>
          <a:p>
            <a:pPr>
              <a:defRPr/>
            </a:pPr>
            <a:endParaRPr lang="nb-NO" sz="4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nb-NO" sz="1100" b="1" dirty="0">
                <a:solidFill>
                  <a:prstClr val="black"/>
                </a:solidFill>
              </a:rPr>
              <a:t>Fase 2: </a:t>
            </a:r>
            <a:r>
              <a:rPr lang="nb-NO" sz="1100" dirty="0">
                <a:solidFill>
                  <a:prstClr val="black"/>
                </a:solidFill>
              </a:rPr>
              <a:t>Det er viktig at de er </a:t>
            </a:r>
            <a:r>
              <a:rPr lang="nb-NO" sz="1100" dirty="0" err="1">
                <a:solidFill>
                  <a:prstClr val="black"/>
                </a:solidFill>
              </a:rPr>
              <a:t>opne</a:t>
            </a:r>
            <a:r>
              <a:rPr lang="nb-NO" sz="1100" dirty="0">
                <a:solidFill>
                  <a:prstClr val="black"/>
                </a:solidFill>
              </a:rPr>
              <a:t> for alle slags </a:t>
            </a:r>
            <a:r>
              <a:rPr lang="nb-NO" sz="1100" dirty="0" err="1">
                <a:solidFill>
                  <a:prstClr val="black"/>
                </a:solidFill>
              </a:rPr>
              <a:t>idear</a:t>
            </a:r>
            <a:r>
              <a:rPr lang="nb-NO" sz="1100" dirty="0">
                <a:solidFill>
                  <a:prstClr val="black"/>
                </a:solidFill>
              </a:rPr>
              <a:t> og </a:t>
            </a:r>
            <a:r>
              <a:rPr lang="nb-NO" sz="1100" dirty="0" err="1">
                <a:solidFill>
                  <a:prstClr val="black"/>
                </a:solidFill>
              </a:rPr>
              <a:t>ikkje</a:t>
            </a:r>
            <a:r>
              <a:rPr lang="nb-NO" sz="1100" dirty="0">
                <a:solidFill>
                  <a:prstClr val="black"/>
                </a:solidFill>
              </a:rPr>
              <a:t> er for kritiske, da kan nyttige framlegg bli kutta ut for </a:t>
            </a:r>
            <a:r>
              <a:rPr lang="nb-NO" sz="1100" dirty="0" err="1">
                <a:solidFill>
                  <a:prstClr val="black"/>
                </a:solidFill>
              </a:rPr>
              <a:t>tidleg</a:t>
            </a:r>
            <a:r>
              <a:rPr lang="nb-NO" sz="1100" dirty="0">
                <a:solidFill>
                  <a:prstClr val="black"/>
                </a:solidFill>
              </a:rPr>
              <a:t>.</a:t>
            </a:r>
          </a:p>
          <a:p>
            <a:pPr lvl="0">
              <a:defRPr/>
            </a:pPr>
            <a:endParaRPr lang="nb-NO" sz="400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nb-NO" sz="1100" dirty="0">
                <a:solidFill>
                  <a:prstClr val="black"/>
                </a:solidFill>
              </a:rPr>
              <a:t>Tenk </a:t>
            </a:r>
            <a:r>
              <a:rPr lang="nb-NO" sz="1100" dirty="0" err="1">
                <a:solidFill>
                  <a:prstClr val="black"/>
                </a:solidFill>
              </a:rPr>
              <a:t>sjølv</a:t>
            </a:r>
            <a:r>
              <a:rPr lang="nb-NO" sz="1100" dirty="0">
                <a:solidFill>
                  <a:prstClr val="black"/>
                </a:solidFill>
              </a:rPr>
              <a:t> først og </a:t>
            </a:r>
            <a:r>
              <a:rPr lang="nb-NO" sz="1100" dirty="0" err="1">
                <a:solidFill>
                  <a:prstClr val="black"/>
                </a:solidFill>
              </a:rPr>
              <a:t>teikn</a:t>
            </a:r>
            <a:r>
              <a:rPr lang="nb-NO" sz="1100" dirty="0">
                <a:solidFill>
                  <a:prstClr val="black"/>
                </a:solidFill>
              </a:rPr>
              <a:t> gjerne skisser </a:t>
            </a:r>
            <a:r>
              <a:rPr lang="nb-NO" sz="1100" dirty="0" err="1">
                <a:solidFill>
                  <a:prstClr val="black"/>
                </a:solidFill>
              </a:rPr>
              <a:t>frå</a:t>
            </a:r>
            <a:r>
              <a:rPr lang="nb-NO" sz="1100" dirty="0">
                <a:solidFill>
                  <a:prstClr val="black"/>
                </a:solidFill>
              </a:rPr>
              <a:t> ulike </a:t>
            </a:r>
            <a:r>
              <a:rPr lang="nb-NO" sz="1100" dirty="0" err="1">
                <a:solidFill>
                  <a:prstClr val="black"/>
                </a:solidFill>
              </a:rPr>
              <a:t>vinklar</a:t>
            </a:r>
            <a:r>
              <a:rPr lang="nb-NO" sz="1100" dirty="0">
                <a:solidFill>
                  <a:prstClr val="black"/>
                </a:solidFill>
              </a:rPr>
              <a:t>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nb-NO" sz="1100" dirty="0">
                <a:solidFill>
                  <a:prstClr val="black"/>
                </a:solidFill>
              </a:rPr>
              <a:t>Forklar ideen din for </a:t>
            </a:r>
            <a:r>
              <a:rPr lang="nb-NO" sz="1100" dirty="0" err="1">
                <a:solidFill>
                  <a:prstClr val="black"/>
                </a:solidFill>
              </a:rPr>
              <a:t>dei</a:t>
            </a:r>
            <a:r>
              <a:rPr lang="nb-NO" sz="1100" dirty="0">
                <a:solidFill>
                  <a:prstClr val="black"/>
                </a:solidFill>
              </a:rPr>
              <a:t> andre på gruppa. Bruk gjerne skissene i forklaringa.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nb-NO" sz="1100" dirty="0">
                <a:solidFill>
                  <a:prstClr val="black"/>
                </a:solidFill>
              </a:rPr>
              <a:t>Heile gruppa diskuterer </a:t>
            </a:r>
            <a:r>
              <a:rPr lang="nb-NO" sz="1100" dirty="0" err="1">
                <a:solidFill>
                  <a:prstClr val="black"/>
                </a:solidFill>
              </a:rPr>
              <a:t>dei</a:t>
            </a:r>
            <a:r>
              <a:rPr lang="nb-NO" sz="1100" dirty="0">
                <a:solidFill>
                  <a:prstClr val="black"/>
                </a:solidFill>
              </a:rPr>
              <a:t> ulike </a:t>
            </a:r>
            <a:r>
              <a:rPr lang="nb-NO" sz="1100" dirty="0" err="1">
                <a:solidFill>
                  <a:prstClr val="black"/>
                </a:solidFill>
              </a:rPr>
              <a:t>ideane</a:t>
            </a:r>
            <a:r>
              <a:rPr lang="nb-NO" sz="1100" dirty="0">
                <a:solidFill>
                  <a:prstClr val="black"/>
                </a:solidFill>
              </a:rPr>
              <a:t>, og </a:t>
            </a:r>
            <a:r>
              <a:rPr lang="nb-NO" sz="1100" dirty="0" err="1">
                <a:solidFill>
                  <a:prstClr val="black"/>
                </a:solidFill>
              </a:rPr>
              <a:t>lagar</a:t>
            </a:r>
            <a:r>
              <a:rPr lang="nb-NO" sz="1100" dirty="0">
                <a:solidFill>
                  <a:prstClr val="black"/>
                </a:solidFill>
              </a:rPr>
              <a:t> </a:t>
            </a:r>
            <a:r>
              <a:rPr lang="nb-NO" sz="1100" dirty="0" err="1">
                <a:solidFill>
                  <a:prstClr val="black"/>
                </a:solidFill>
              </a:rPr>
              <a:t>ein</a:t>
            </a:r>
            <a:r>
              <a:rPr lang="nb-NO" sz="1100" dirty="0">
                <a:solidFill>
                  <a:prstClr val="black"/>
                </a:solidFill>
              </a:rPr>
              <a:t> felles plan for bygging.</a:t>
            </a:r>
          </a:p>
          <a:p>
            <a:pPr lvl="0">
              <a:defRPr/>
            </a:pPr>
            <a:endParaRPr lang="nb-NO" sz="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nb-NO" sz="1100" b="1" dirty="0">
                <a:solidFill>
                  <a:prstClr val="black"/>
                </a:solidFill>
              </a:rPr>
              <a:t>Fase 3: </a:t>
            </a:r>
            <a:r>
              <a:rPr lang="nb-NO" sz="1100" dirty="0">
                <a:solidFill>
                  <a:prstClr val="black"/>
                </a:solidFill>
              </a:rPr>
              <a:t>Gjennomfør planen </a:t>
            </a:r>
            <a:r>
              <a:rPr lang="nb-NO" sz="1100" dirty="0" err="1">
                <a:solidFill>
                  <a:prstClr val="black"/>
                </a:solidFill>
              </a:rPr>
              <a:t>dykkar</a:t>
            </a:r>
            <a:r>
              <a:rPr lang="nb-NO" sz="1100" dirty="0">
                <a:solidFill>
                  <a:prstClr val="black"/>
                </a:solidFill>
              </a:rPr>
              <a:t> for å lage raketten og programmet for å måle tid og </a:t>
            </a:r>
            <a:r>
              <a:rPr lang="nb-NO" sz="1100" dirty="0" err="1">
                <a:solidFill>
                  <a:prstClr val="black"/>
                </a:solidFill>
              </a:rPr>
              <a:t>akselerasjonskomponentane</a:t>
            </a:r>
            <a:r>
              <a:rPr lang="nb-NO" sz="1100" dirty="0">
                <a:solidFill>
                  <a:prstClr val="black"/>
                </a:solidFill>
              </a:rPr>
              <a:t> som </a:t>
            </a:r>
            <a:r>
              <a:rPr lang="nb-NO" sz="1100" dirty="0" err="1">
                <a:solidFill>
                  <a:prstClr val="black"/>
                </a:solidFill>
              </a:rPr>
              <a:t>lagrast</a:t>
            </a:r>
            <a:r>
              <a:rPr lang="nb-NO" sz="1100" dirty="0">
                <a:solidFill>
                  <a:prstClr val="black"/>
                </a:solidFill>
              </a:rPr>
              <a:t> til fil – sjå neste side for tips.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E36EB0E9-599F-4063-8D6C-A35F3CCEC847}"/>
              </a:ext>
            </a:extLst>
          </p:cNvPr>
          <p:cNvSpPr txBox="1"/>
          <p:nvPr/>
        </p:nvSpPr>
        <p:spPr>
          <a:xfrm>
            <a:off x="450852" y="1332656"/>
            <a:ext cx="58657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Oppgåve</a:t>
            </a:r>
            <a:r>
              <a:rPr lang="nb-NO" sz="1100" b="1" dirty="0"/>
              <a:t> </a:t>
            </a:r>
          </a:p>
          <a:p>
            <a:endParaRPr lang="nb-NO" sz="400" b="1" dirty="0"/>
          </a:p>
          <a:p>
            <a:r>
              <a:rPr lang="nb-NO" sz="1100" dirty="0"/>
              <a:t>Lag </a:t>
            </a:r>
            <a:r>
              <a:rPr lang="nb-NO" sz="1100" dirty="0" err="1"/>
              <a:t>ein</a:t>
            </a:r>
            <a:r>
              <a:rPr lang="nb-NO" sz="1100" dirty="0"/>
              <a:t> vassrakett eller </a:t>
            </a:r>
            <a:r>
              <a:rPr lang="nb-NO" sz="1100" dirty="0" err="1"/>
              <a:t>ein</a:t>
            </a:r>
            <a:r>
              <a:rPr lang="nb-NO" sz="1100" dirty="0"/>
              <a:t> rakett som bruker natron og eddik som drivstoff. Mål tid og </a:t>
            </a:r>
            <a:r>
              <a:rPr lang="nb-NO" sz="1100" dirty="0" err="1"/>
              <a:t>akselerasjonskomponentane</a:t>
            </a:r>
            <a:r>
              <a:rPr lang="nb-NO" sz="1100" dirty="0"/>
              <a:t> (x-, y- og z-retning) </a:t>
            </a:r>
            <a:r>
              <a:rPr lang="nb-NO" sz="1100" dirty="0" err="1"/>
              <a:t>medan</a:t>
            </a:r>
            <a:r>
              <a:rPr lang="nb-NO" sz="1100" dirty="0"/>
              <a:t> raketten er i lufta, og lagre til fil. Dette datasettet skal de bruke for å </a:t>
            </a:r>
            <a:r>
              <a:rPr lang="nb-NO" sz="1100" dirty="0" err="1"/>
              <a:t>berekne</a:t>
            </a:r>
            <a:r>
              <a:rPr lang="nb-NO" sz="1100" dirty="0"/>
              <a:t> raketten sin fart i </a:t>
            </a:r>
            <a:r>
              <a:rPr lang="nb-NO" sz="1100" dirty="0" err="1"/>
              <a:t>dei</a:t>
            </a:r>
            <a:r>
              <a:rPr lang="nb-NO" sz="1100" dirty="0"/>
              <a:t> tre </a:t>
            </a:r>
            <a:r>
              <a:rPr lang="nb-NO" sz="1100" dirty="0" err="1"/>
              <a:t>retningane</a:t>
            </a:r>
            <a:r>
              <a:rPr lang="nb-NO" sz="1100" dirty="0"/>
              <a:t> med programmering.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C3DFD62C-1109-4AD6-9B8B-9E7F85DC7D6E}"/>
                  </a:ext>
                </a:extLst>
              </p:cNvPr>
              <p:cNvSpPr/>
              <p:nvPr/>
            </p:nvSpPr>
            <p:spPr>
              <a:xfrm>
                <a:off x="481190" y="6030440"/>
                <a:ext cx="5835412" cy="335130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nb-NO" sz="1100" b="1" dirty="0" err="1">
                    <a:solidFill>
                      <a:prstClr val="black"/>
                    </a:solidFill>
                    <a:latin typeface="Calibri" panose="020F0502020204030204"/>
                  </a:rPr>
                  <a:t>Programmeringsoppgåve</a:t>
                </a:r>
                <a:endParaRPr kumimoji="0" lang="nb-NO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indent="-342900">
                  <a:buFontTx/>
                  <a:buAutoNum type="arabicPeriod"/>
                  <a:defRPr/>
                </a:pP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Korleis skal de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gjere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om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akselerasjonsmålingane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til rett eining,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nb-NO" sz="11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11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nb-NO" sz="11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sz="11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nb-NO" sz="11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? 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nb-NO" sz="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Lag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eit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program som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plottar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akselerasjonen i kvar av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dei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tre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retningane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som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ein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funksjon av tida.</a:t>
                </a:r>
              </a:p>
              <a:p>
                <a:pPr lvl="1">
                  <a:defRPr/>
                </a:pPr>
                <a:endParaRPr lang="nb-NO" sz="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342900" indent="-342900">
                  <a:buFont typeface="+mj-lt"/>
                  <a:buAutoNum type="arabicPeriod"/>
                  <a:defRPr/>
                </a:pP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Bruk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dei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tre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komponentane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for akselerasjonen for å finne absoluttverdien av akselerasjonen for raketten, og legg svara inn i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ein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python-tabell.</a:t>
                </a:r>
              </a:p>
              <a:p>
                <a:pPr marL="800100" lvl="1" indent="-342900">
                  <a:buFont typeface="+mj-lt"/>
                  <a:buAutoNum type="alphaLcParenR"/>
                  <a:defRPr/>
                </a:pPr>
                <a:endParaRPr lang="nb-NO" sz="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Kva finn vi dersom vi integrerer </a:t>
                </a:r>
                <a:r>
                  <a:rPr kumimoji="0" lang="nb-NO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akselerasjonskomponentane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?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nb-NO" sz="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Utvid programmet til å utføre </a:t>
                </a:r>
                <a:r>
                  <a:rPr kumimoji="0" lang="nb-NO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ein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numerisk integrasjon av akselerasjonen (med 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trapes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metoden) </a:t>
                </a:r>
              </a:p>
              <a:p>
                <a:pPr marL="800100" lvl="1" indent="-342900">
                  <a:buFont typeface="+mj-lt"/>
                  <a:buAutoNum type="alphaLcParenR"/>
                  <a:defRPr/>
                </a:pP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f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 absoluttverdien til akselerasjonen.</a:t>
                </a:r>
              </a:p>
              <a:p>
                <a:pPr marL="800100" lvl="1" indent="-342900">
                  <a:buFont typeface="+mj-lt"/>
                  <a:buAutoNum type="alphaLcParenR"/>
                  <a:defRPr/>
                </a:pP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for </a:t>
                </a:r>
                <a:r>
                  <a:rPr kumimoji="0" lang="nb-NO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dei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tre </a:t>
                </a:r>
                <a:r>
                  <a:rPr kumimoji="0" lang="nb-NO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akselerasjonskomponentane</a:t>
                </a: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kvar for seg.</a:t>
                </a:r>
              </a:p>
              <a:p>
                <a:pPr marL="800100" lvl="1" indent="-342900">
                  <a:buFontTx/>
                  <a:buAutoNum type="alphaLcParenR"/>
                  <a:defRPr/>
                </a:pPr>
                <a:endParaRPr kumimoji="0" lang="nb-NO" sz="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nb-NO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Bruk svaret i 4b) for å f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inne absoluttverdien for farten. Får de same svaret som i 4a)?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Kvifor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/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kvifor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ikkje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?</a:t>
                </a:r>
                <a:endParaRPr kumimoji="0" lang="nb-NO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nb-NO" sz="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Samanlikn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svaret med </a:t>
                </a:r>
                <a:r>
                  <a:rPr lang="nb-NO" sz="1100" dirty="0" err="1">
                    <a:solidFill>
                      <a:prstClr val="black"/>
                    </a:solidFill>
                    <a:latin typeface="Calibri" panose="020F0502020204030204"/>
                  </a:rPr>
                  <a:t>dei</a:t>
                </a: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 andre i klassen.</a:t>
                </a:r>
              </a:p>
              <a:p>
                <a:pPr marL="800100" lvl="1" indent="-342900">
                  <a:buFont typeface="+mj-lt"/>
                  <a:buAutoNum type="alphaLcParenR"/>
                  <a:defRPr/>
                </a:pP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Kva var spesielt med raketten som fikk den største farten?</a:t>
                </a:r>
              </a:p>
              <a:p>
                <a:pPr marL="800100" lvl="1" indent="-342900">
                  <a:buFont typeface="+mj-lt"/>
                  <a:buAutoNum type="alphaLcParenR"/>
                  <a:defRPr/>
                </a:pPr>
                <a:r>
                  <a:rPr lang="nb-NO" sz="1100" dirty="0">
                    <a:solidFill>
                      <a:prstClr val="black"/>
                    </a:solidFill>
                    <a:latin typeface="Calibri" panose="020F0502020204030204"/>
                  </a:rPr>
                  <a:t>Kva var spesielt med raketten som fikk den minste farten?</a:t>
                </a:r>
              </a:p>
            </p:txBody>
          </p:sp>
        </mc:Choice>
        <mc:Fallback xmlns=""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C3DFD62C-1109-4AD6-9B8B-9E7F85DC7D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90" y="6030440"/>
                <a:ext cx="5835412" cy="33513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68DF09B-A1A0-433E-929F-EF06FED7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53687"/>
            <a:ext cx="1543050" cy="527403"/>
          </a:xfrm>
        </p:spPr>
        <p:txBody>
          <a:bodyPr/>
          <a:lstStyle/>
          <a:p>
            <a:fld id="{8BCDA449-1FD9-4B7A-9E85-B244E6DC9C56}" type="slidenum">
              <a:rPr lang="nb-NO" smtClean="0"/>
              <a:t>3</a:t>
            </a:fld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D09D9B63-7CF4-C79A-FC0B-0BC0557B8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40435">
            <a:off x="4490382" y="2559106"/>
            <a:ext cx="1849078" cy="2078938"/>
          </a:xfrm>
          <a:prstGeom prst="rect">
            <a:avLst/>
          </a:prstGeom>
          <a:scene3d>
            <a:camera prst="orthographicFront">
              <a:rot lat="0" lon="0" rev="21060000"/>
            </a:camera>
            <a:lightRig rig="threePt" dir="t"/>
          </a:scene3d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AA004E9F-9DD6-2BEA-AFDA-160E7CF29D44}"/>
              </a:ext>
            </a:extLst>
          </p:cNvPr>
          <p:cNvSpPr txBox="1"/>
          <p:nvPr/>
        </p:nvSpPr>
        <p:spPr>
          <a:xfrm>
            <a:off x="341254" y="5557513"/>
            <a:ext cx="654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4926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DF93C7FF-6DC8-4EF7-8952-B80747ABBDDF}"/>
              </a:ext>
            </a:extLst>
          </p:cNvPr>
          <p:cNvSpPr txBox="1"/>
          <p:nvPr/>
        </p:nvSpPr>
        <p:spPr>
          <a:xfrm>
            <a:off x="471486" y="1090503"/>
            <a:ext cx="564483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I slutten av kapittel 9 brukte vi datasett i form av tekstfiler for å lage matematiske </a:t>
            </a:r>
            <a:r>
              <a:rPr lang="nb-NO" sz="1100" dirty="0" err="1"/>
              <a:t>modellar</a:t>
            </a:r>
            <a:r>
              <a:rPr lang="nb-NO" sz="1100" dirty="0"/>
              <a:t>. Hadde det </a:t>
            </a:r>
            <a:r>
              <a:rPr lang="nb-NO" sz="1100" dirty="0" err="1"/>
              <a:t>ikkje</a:t>
            </a:r>
            <a:r>
              <a:rPr lang="nb-NO" sz="1100" dirty="0"/>
              <a:t> </a:t>
            </a:r>
            <a:r>
              <a:rPr lang="nb-NO" sz="1100" dirty="0" err="1"/>
              <a:t>vore</a:t>
            </a:r>
            <a:r>
              <a:rPr lang="nb-NO" sz="1100" dirty="0"/>
              <a:t> kult om vi kunne fått micro:biten til å lage slike filer av </a:t>
            </a:r>
            <a:r>
              <a:rPr lang="nb-NO" sz="1100" dirty="0" err="1"/>
              <a:t>målingane</a:t>
            </a:r>
            <a:r>
              <a:rPr lang="nb-NO" sz="1100" dirty="0"/>
              <a:t> sine? Da kan vi bruke micro:biten til å samle inn data over </a:t>
            </a:r>
            <a:r>
              <a:rPr lang="nb-NO" sz="1100" dirty="0" err="1"/>
              <a:t>ein</a:t>
            </a:r>
            <a:r>
              <a:rPr lang="nb-NO" sz="1100" dirty="0"/>
              <a:t> viss periode, </a:t>
            </a:r>
            <a:r>
              <a:rPr lang="nb-NO" sz="1100" dirty="0" err="1"/>
              <a:t>utan</a:t>
            </a:r>
            <a:r>
              <a:rPr lang="nb-NO" sz="1100" dirty="0"/>
              <a:t> å </a:t>
            </a:r>
            <a:r>
              <a:rPr lang="nb-NO" sz="1100" dirty="0" err="1"/>
              <a:t>vere</a:t>
            </a:r>
            <a:r>
              <a:rPr lang="nb-NO" sz="1100" dirty="0"/>
              <a:t> kopla til </a:t>
            </a:r>
            <a:r>
              <a:rPr lang="nb-NO" sz="1100" dirty="0" err="1"/>
              <a:t>ein</a:t>
            </a:r>
            <a:r>
              <a:rPr lang="nb-NO" sz="1100" dirty="0"/>
              <a:t> datamaskin. Datasettet blir lagra i micro:biten som ei .txt-fil, og vi kan legge henne over i datamaskinen, før vi </a:t>
            </a:r>
            <a:r>
              <a:rPr lang="nb-NO" sz="1100" dirty="0" err="1"/>
              <a:t>plottar</a:t>
            </a:r>
            <a:r>
              <a:rPr lang="nb-NO" sz="1100" dirty="0"/>
              <a:t> resultata eller lager </a:t>
            </a:r>
            <a:r>
              <a:rPr lang="nb-NO" sz="1100" dirty="0" err="1"/>
              <a:t>ein</a:t>
            </a:r>
            <a:r>
              <a:rPr lang="nb-NO" sz="1100" dirty="0"/>
              <a:t> matematisk modell med Python.</a:t>
            </a:r>
          </a:p>
          <a:p>
            <a:endParaRPr lang="nb-NO" sz="400" dirty="0"/>
          </a:p>
          <a:p>
            <a:r>
              <a:rPr lang="nb-NO" sz="1100" dirty="0"/>
              <a:t>Det aller første vi må </a:t>
            </a:r>
            <a:r>
              <a:rPr lang="nb-NO" sz="1100" dirty="0" err="1"/>
              <a:t>gjere</a:t>
            </a:r>
            <a:r>
              <a:rPr lang="nb-NO" sz="1100" dirty="0"/>
              <a:t>, er å opprette ei tekstfil, det vil </a:t>
            </a:r>
            <a:r>
              <a:rPr lang="nb-NO" sz="1100" dirty="0" err="1"/>
              <a:t>seie</a:t>
            </a:r>
            <a:r>
              <a:rPr lang="nb-NO" sz="1100" dirty="0"/>
              <a:t> ei fil som </a:t>
            </a:r>
            <a:r>
              <a:rPr lang="nb-NO" sz="1100" dirty="0" err="1"/>
              <a:t>sluttar</a:t>
            </a:r>
            <a:r>
              <a:rPr lang="nb-NO" sz="1100" dirty="0"/>
              <a:t> på .txt, og det er </a:t>
            </a:r>
            <a:r>
              <a:rPr lang="nb-NO" sz="1100" dirty="0" err="1"/>
              <a:t>enklast</a:t>
            </a:r>
            <a:r>
              <a:rPr lang="nb-NO" sz="1100" dirty="0"/>
              <a:t> å </a:t>
            </a:r>
            <a:r>
              <a:rPr lang="nb-NO" sz="1100" dirty="0" err="1"/>
              <a:t>gjere</a:t>
            </a:r>
            <a:r>
              <a:rPr lang="nb-NO" sz="1100" dirty="0"/>
              <a:t> i Mu. Lagre fila i same mappe som resten av Python </a:t>
            </a:r>
            <a:r>
              <a:rPr lang="nb-NO" sz="1100" dirty="0" err="1"/>
              <a:t>Mu</a:t>
            </a:r>
            <a:r>
              <a:rPr lang="nb-NO" sz="1100" dirty="0"/>
              <a:t>-filene dine.</a:t>
            </a:r>
          </a:p>
          <a:p>
            <a:endParaRPr lang="nb-NO" sz="400" dirty="0"/>
          </a:p>
          <a:p>
            <a:r>
              <a:rPr lang="nb-NO" sz="1100" dirty="0"/>
              <a:t>Deretter må den fila du har laga, </a:t>
            </a:r>
            <a:r>
              <a:rPr lang="nb-NO" sz="1100" dirty="0" err="1"/>
              <a:t>kopierast</a:t>
            </a:r>
            <a:r>
              <a:rPr lang="nb-NO" sz="1100" dirty="0"/>
              <a:t> over på micro:biten. Dette </a:t>
            </a:r>
            <a:r>
              <a:rPr lang="nb-NO" sz="1100" dirty="0" err="1"/>
              <a:t>gjer</a:t>
            </a:r>
            <a:r>
              <a:rPr lang="nb-NO" sz="1100" dirty="0"/>
              <a:t> du på same måten som for sonaren.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211885E-802F-4444-A7C7-853CC3F7E034}"/>
              </a:ext>
            </a:extLst>
          </p:cNvPr>
          <p:cNvSpPr txBox="1"/>
          <p:nvPr/>
        </p:nvSpPr>
        <p:spPr>
          <a:xfrm>
            <a:off x="528320" y="6543124"/>
            <a:ext cx="5761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Da gjenstår det å lage sjølve programmet. Under er </a:t>
            </a:r>
            <a:r>
              <a:rPr lang="nb-NO" sz="1100" dirty="0" err="1"/>
              <a:t>eit</a:t>
            </a:r>
            <a:r>
              <a:rPr lang="nb-NO" sz="1100" dirty="0"/>
              <a:t> døme der micro:biten måler temperaturen og legg målinga i </a:t>
            </a:r>
            <a:r>
              <a:rPr lang="nb-NO" sz="1100" dirty="0" err="1"/>
              <a:t>ein</a:t>
            </a:r>
            <a:r>
              <a:rPr lang="nb-NO" sz="1100" dirty="0"/>
              <a:t> .</a:t>
            </a:r>
            <a:r>
              <a:rPr lang="nb-NO" sz="1100" dirty="0" err="1"/>
              <a:t>txt</a:t>
            </a:r>
            <a:r>
              <a:rPr lang="nb-NO" sz="1100" dirty="0"/>
              <a:t>-fil med </a:t>
            </a:r>
            <a:r>
              <a:rPr lang="nb-NO" sz="1100" dirty="0" err="1"/>
              <a:t>namn</a:t>
            </a:r>
            <a:r>
              <a:rPr lang="nb-NO" sz="1100" dirty="0"/>
              <a:t> datasett.txt. Det kan </a:t>
            </a:r>
            <a:r>
              <a:rPr lang="nb-NO" sz="1100" dirty="0" err="1"/>
              <a:t>vere</a:t>
            </a:r>
            <a:r>
              <a:rPr lang="nb-NO" sz="1100" dirty="0"/>
              <a:t> greit å kunne sjekke korleis datasett.txt-fila ser ut </a:t>
            </a:r>
            <a:r>
              <a:rPr lang="nb-NO" sz="1100" dirty="0" err="1"/>
              <a:t>utan</a:t>
            </a:r>
            <a:r>
              <a:rPr lang="nb-NO" sz="1100" dirty="0"/>
              <a:t> å overføre til datamaskinen og </a:t>
            </a:r>
            <a:r>
              <a:rPr lang="nb-NO" sz="1100" dirty="0" err="1"/>
              <a:t>opne</a:t>
            </a:r>
            <a:r>
              <a:rPr lang="nb-NO" sz="1100" dirty="0"/>
              <a:t> den, </a:t>
            </a:r>
            <a:r>
              <a:rPr lang="nb-NO" sz="1100" dirty="0" err="1"/>
              <a:t>difor</a:t>
            </a:r>
            <a:r>
              <a:rPr lang="nb-NO" sz="1100" dirty="0"/>
              <a:t> er dette og med i </a:t>
            </a:r>
            <a:r>
              <a:rPr lang="nb-NO" sz="1100" dirty="0" err="1"/>
              <a:t>puslespel-oppgåva</a:t>
            </a:r>
            <a:r>
              <a:rPr lang="nb-NO" sz="1100" dirty="0"/>
              <a:t>.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F66D4C0-E21B-44C5-9DAB-53B8E083C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9146175"/>
            <a:ext cx="1676169" cy="159635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9DB96F57-DCB2-4C9B-A1E2-DA2F43804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41" y="8366807"/>
            <a:ext cx="824781" cy="164069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4D338670-4487-480E-87A2-13B3F4CD9A02}"/>
              </a:ext>
            </a:extLst>
          </p:cNvPr>
          <p:cNvSpPr/>
          <p:nvPr/>
        </p:nvSpPr>
        <p:spPr>
          <a:xfrm>
            <a:off x="528320" y="7437121"/>
            <a:ext cx="3752423" cy="2003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FD624D6E-2687-4CAF-BCC3-EACBB59F4574}"/>
              </a:ext>
            </a:extLst>
          </p:cNvPr>
          <p:cNvSpPr txBox="1"/>
          <p:nvPr/>
        </p:nvSpPr>
        <p:spPr>
          <a:xfrm>
            <a:off x="524103" y="7453907"/>
            <a:ext cx="2071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Puslespel-oppgåve</a:t>
            </a:r>
            <a:endParaRPr lang="nb-NO" sz="1100" b="1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BC14CE2-8254-4299-994A-048F6C41F3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320" y="3283141"/>
            <a:ext cx="2741201" cy="143386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6220CFF7-B1B2-4E55-B102-E681DFFC3F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103" y="3768792"/>
            <a:ext cx="2745418" cy="130734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BCEA7357-DFCE-4786-BD38-1644D242AC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6092" y="4799403"/>
            <a:ext cx="742233" cy="143386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428B5928-896E-49FD-9427-5D6872C965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320" y="4112371"/>
            <a:ext cx="1239866" cy="150648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4C9FEBBC-E6AF-4712-BCBA-C0197C4368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320" y="5546006"/>
            <a:ext cx="1024787" cy="156038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07CE54DF-3917-471B-B767-BDCBD0D755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6092" y="5594561"/>
            <a:ext cx="581978" cy="147603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55475A19-E57E-462C-A9CF-C4CE4F838B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0441" y="8910086"/>
            <a:ext cx="2817917" cy="138728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31175185-9B80-473F-AA35-58E9F4883E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0441" y="8096648"/>
            <a:ext cx="2384391" cy="160404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23983DD7-0F12-47C7-AC08-1628909BA1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10270" y="7851201"/>
            <a:ext cx="1270230" cy="147399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D3AE6120-2A02-4FBF-9CD3-9C2FDC70B0E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29729" y="8362185"/>
            <a:ext cx="1643062" cy="164740"/>
          </a:xfrm>
          <a:prstGeom prst="rect">
            <a:avLst/>
          </a:prstGeom>
        </p:spPr>
      </p:pic>
      <p:pic>
        <p:nvPicPr>
          <p:cNvPr id="24" name="Bilde 23">
            <a:extLst>
              <a:ext uri="{FF2B5EF4-FFF2-40B4-BE49-F238E27FC236}">
                <a16:creationId xmlns:a16="http://schemas.microsoft.com/office/drawing/2014/main" id="{C0C898AA-D750-4284-A126-71B9898388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0441" y="8632058"/>
            <a:ext cx="2436414" cy="143063"/>
          </a:xfrm>
          <a:prstGeom prst="rect">
            <a:avLst/>
          </a:prstGeom>
        </p:spPr>
      </p:pic>
      <p:pic>
        <p:nvPicPr>
          <p:cNvPr id="25" name="Bilde 24">
            <a:extLst>
              <a:ext uri="{FF2B5EF4-FFF2-40B4-BE49-F238E27FC236}">
                <a16:creationId xmlns:a16="http://schemas.microsoft.com/office/drawing/2014/main" id="{75039B92-22C9-453F-872D-79C6462F01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8942" y="9150126"/>
            <a:ext cx="1491328" cy="151734"/>
          </a:xfrm>
          <a:prstGeom prst="rect">
            <a:avLst/>
          </a:prstGeom>
        </p:spPr>
      </p:pic>
      <p:pic>
        <p:nvPicPr>
          <p:cNvPr id="26" name="Bilde 25">
            <a:extLst>
              <a:ext uri="{FF2B5EF4-FFF2-40B4-BE49-F238E27FC236}">
                <a16:creationId xmlns:a16="http://schemas.microsoft.com/office/drawing/2014/main" id="{B57C2C45-F833-4E44-B51F-97C46B10E52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0443" y="7851201"/>
            <a:ext cx="1036126" cy="138728"/>
          </a:xfrm>
          <a:prstGeom prst="rect">
            <a:avLst/>
          </a:prstGeom>
        </p:spPr>
      </p:pic>
      <p:sp>
        <p:nvSpPr>
          <p:cNvPr id="28" name="Plassholder for innhold 3">
            <a:extLst>
              <a:ext uri="{FF2B5EF4-FFF2-40B4-BE49-F238E27FC236}">
                <a16:creationId xmlns:a16="http://schemas.microsoft.com/office/drawing/2014/main" id="{47DC521C-356B-4E4B-9822-3B62F2AC6D31}"/>
              </a:ext>
            </a:extLst>
          </p:cNvPr>
          <p:cNvSpPr txBox="1">
            <a:spLocks/>
          </p:cNvSpPr>
          <p:nvPr/>
        </p:nvSpPr>
        <p:spPr>
          <a:xfrm>
            <a:off x="4513770" y="7453907"/>
            <a:ext cx="2002892" cy="19733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100" b="1" dirty="0" err="1"/>
              <a:t>Ekstraoppgåve</a:t>
            </a:r>
            <a:endParaRPr lang="nb-NO" sz="11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100" dirty="0"/>
              <a:t>Lag </a:t>
            </a:r>
            <a:r>
              <a:rPr lang="nb-NO" sz="1100" dirty="0" err="1"/>
              <a:t>eit</a:t>
            </a:r>
            <a:r>
              <a:rPr lang="nb-NO" sz="1100" dirty="0"/>
              <a:t> program som bruker </a:t>
            </a:r>
            <a:r>
              <a:rPr lang="nb-NO" sz="1100" dirty="0" err="1"/>
              <a:t>ein</a:t>
            </a:r>
            <a:r>
              <a:rPr lang="nb-NO" sz="1100" dirty="0"/>
              <a:t> sensor du </a:t>
            </a:r>
            <a:r>
              <a:rPr lang="nb-NO" sz="1100" dirty="0" err="1"/>
              <a:t>koplar</a:t>
            </a:r>
            <a:r>
              <a:rPr lang="nb-NO" sz="1100" dirty="0"/>
              <a:t> på micro:biten for å samle inn data som du </a:t>
            </a:r>
            <a:r>
              <a:rPr lang="nb-NO" sz="1100" dirty="0" err="1"/>
              <a:t>lagrar</a:t>
            </a:r>
            <a:r>
              <a:rPr lang="nb-NO" sz="1100" dirty="0"/>
              <a:t> i ei fil på micro:biten. Kva må du </a:t>
            </a:r>
            <a:r>
              <a:rPr lang="nb-NO" sz="1100" dirty="0" err="1"/>
              <a:t>gjere</a:t>
            </a:r>
            <a:r>
              <a:rPr lang="nb-NO" sz="1100" dirty="0"/>
              <a:t> annleis?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100" dirty="0"/>
              <a:t>Kva må du forandre i programmet for å lage ei fil med to </a:t>
            </a:r>
            <a:r>
              <a:rPr lang="nb-NO" sz="1100" dirty="0" err="1"/>
              <a:t>kolonnar</a:t>
            </a:r>
            <a:r>
              <a:rPr lang="nb-NO" sz="1100" dirty="0"/>
              <a:t> der den første kolonnen er kor lang tid det har gått før målinga er gjort?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9DEC13EE-E7B9-4DF4-90C7-903D000D24F1}"/>
              </a:ext>
            </a:extLst>
          </p:cNvPr>
          <p:cNvSpPr txBox="1"/>
          <p:nvPr/>
        </p:nvSpPr>
        <p:spPr>
          <a:xfrm>
            <a:off x="3506092" y="2826363"/>
            <a:ext cx="294815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 err="1"/>
              <a:t>Opnar</a:t>
            </a:r>
            <a:r>
              <a:rPr lang="nb-NO" sz="1100" dirty="0"/>
              <a:t> fila som </a:t>
            </a:r>
            <a:r>
              <a:rPr lang="nb-NO" sz="1100" dirty="0" err="1"/>
              <a:t>heiter</a:t>
            </a:r>
            <a:r>
              <a:rPr lang="nb-NO" sz="1100" dirty="0"/>
              <a:t> filnavn.txt og tildeler den til </a:t>
            </a:r>
            <a:r>
              <a:rPr lang="nb-NO" sz="1100" dirty="0" err="1"/>
              <a:t>eit</a:t>
            </a:r>
            <a:r>
              <a:rPr lang="nb-NO" sz="1100" dirty="0"/>
              <a:t> objekt som vi </a:t>
            </a:r>
            <a:r>
              <a:rPr lang="nb-NO" sz="1100" dirty="0" err="1"/>
              <a:t>kallar</a:t>
            </a:r>
            <a:r>
              <a:rPr lang="nb-NO" sz="1100" dirty="0"/>
              <a:t> fil. </a:t>
            </a:r>
            <a:r>
              <a:rPr lang="nb-NO" sz="1100" dirty="0" err="1"/>
              <a:t>Sidan</a:t>
            </a:r>
            <a:r>
              <a:rPr lang="nb-NO" sz="1100" dirty="0"/>
              <a:t> vi har ‘w’ (write) i kommandoen </a:t>
            </a:r>
            <a:r>
              <a:rPr lang="nb-NO" sz="1100" dirty="0" err="1"/>
              <a:t>gjerest</a:t>
            </a:r>
            <a:r>
              <a:rPr lang="nb-NO" sz="1100" dirty="0"/>
              <a:t> det klar til å skrive inn i fila.</a:t>
            </a:r>
          </a:p>
        </p:txBody>
      </p:sp>
      <p:cxnSp>
        <p:nvCxnSpPr>
          <p:cNvPr id="30" name="Rett pilkobling 29">
            <a:extLst>
              <a:ext uri="{FF2B5EF4-FFF2-40B4-BE49-F238E27FC236}">
                <a16:creationId xmlns:a16="http://schemas.microsoft.com/office/drawing/2014/main" id="{63C8F4CF-C689-4E47-BDD4-CDE2B565E647}"/>
              </a:ext>
            </a:extLst>
          </p:cNvPr>
          <p:cNvCxnSpPr>
            <a:cxnSpLocks/>
          </p:cNvCxnSpPr>
          <p:nvPr/>
        </p:nvCxnSpPr>
        <p:spPr>
          <a:xfrm flipV="1">
            <a:off x="3185588" y="3121347"/>
            <a:ext cx="223520" cy="100718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643E117B-B690-45E0-83FC-7149CF834C0F}"/>
              </a:ext>
            </a:extLst>
          </p:cNvPr>
          <p:cNvSpPr txBox="1"/>
          <p:nvPr/>
        </p:nvSpPr>
        <p:spPr>
          <a:xfrm>
            <a:off x="3506092" y="3677776"/>
            <a:ext cx="294815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 err="1"/>
              <a:t>Tilsvarande</a:t>
            </a:r>
            <a:r>
              <a:rPr lang="nb-NO" sz="1100" dirty="0"/>
              <a:t> som lina over, men </a:t>
            </a:r>
            <a:r>
              <a:rPr lang="nb-NO" sz="1100" dirty="0" err="1"/>
              <a:t>sidan</a:t>
            </a:r>
            <a:r>
              <a:rPr lang="nb-NO" sz="1100" dirty="0"/>
              <a:t> vi har ‘r’ (read) i kommandoen </a:t>
            </a:r>
            <a:r>
              <a:rPr lang="nb-NO" sz="1100" dirty="0" err="1"/>
              <a:t>gjerest</a:t>
            </a:r>
            <a:r>
              <a:rPr lang="nb-NO" sz="1100" dirty="0"/>
              <a:t> det klar til å lese fila. Det er </a:t>
            </a:r>
            <a:r>
              <a:rPr lang="nb-NO" sz="1100" dirty="0" err="1"/>
              <a:t>valfritt</a:t>
            </a:r>
            <a:r>
              <a:rPr lang="nb-NO" sz="1100" dirty="0"/>
              <a:t> å ta med ‘r’.</a:t>
            </a:r>
          </a:p>
        </p:txBody>
      </p:sp>
      <p:cxnSp>
        <p:nvCxnSpPr>
          <p:cNvPr id="33" name="Rett pilkobling 32">
            <a:extLst>
              <a:ext uri="{FF2B5EF4-FFF2-40B4-BE49-F238E27FC236}">
                <a16:creationId xmlns:a16="http://schemas.microsoft.com/office/drawing/2014/main" id="{FE9060B3-ECDC-4FE6-B0AD-033EE0F79F20}"/>
              </a:ext>
            </a:extLst>
          </p:cNvPr>
          <p:cNvCxnSpPr>
            <a:cxnSpLocks/>
          </p:cNvCxnSpPr>
          <p:nvPr/>
        </p:nvCxnSpPr>
        <p:spPr>
          <a:xfrm>
            <a:off x="3232867" y="3924752"/>
            <a:ext cx="196132" cy="163025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5A2C9D89-9429-46FA-B84B-8FD261794DFB}"/>
              </a:ext>
            </a:extLst>
          </p:cNvPr>
          <p:cNvSpPr txBox="1"/>
          <p:nvPr/>
        </p:nvSpPr>
        <p:spPr>
          <a:xfrm>
            <a:off x="4896171" y="4572719"/>
            <a:ext cx="155807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 err="1"/>
              <a:t>Gjer</a:t>
            </a:r>
            <a:r>
              <a:rPr lang="nb-NO" sz="1100" dirty="0"/>
              <a:t> om variabelen x til </a:t>
            </a:r>
            <a:r>
              <a:rPr lang="nb-NO" sz="1100" dirty="0" err="1"/>
              <a:t>ein</a:t>
            </a:r>
            <a:r>
              <a:rPr lang="nb-NO" sz="1100" dirty="0"/>
              <a:t> streng (tekstverdi). Må stå med innrykk.</a:t>
            </a:r>
          </a:p>
        </p:txBody>
      </p:sp>
      <p:cxnSp>
        <p:nvCxnSpPr>
          <p:cNvPr id="37" name="Rett pilkobling 36">
            <a:extLst>
              <a:ext uri="{FF2B5EF4-FFF2-40B4-BE49-F238E27FC236}">
                <a16:creationId xmlns:a16="http://schemas.microsoft.com/office/drawing/2014/main" id="{5795CF91-4403-4335-BE4A-AD8BB130D9E5}"/>
              </a:ext>
            </a:extLst>
          </p:cNvPr>
          <p:cNvCxnSpPr>
            <a:cxnSpLocks/>
          </p:cNvCxnSpPr>
          <p:nvPr/>
        </p:nvCxnSpPr>
        <p:spPr>
          <a:xfrm>
            <a:off x="4363736" y="4871096"/>
            <a:ext cx="432963" cy="0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7186FBB4-9955-4219-9566-CB8DCCC084D1}"/>
              </a:ext>
            </a:extLst>
          </p:cNvPr>
          <p:cNvSpPr txBox="1"/>
          <p:nvPr/>
        </p:nvSpPr>
        <p:spPr>
          <a:xfrm>
            <a:off x="4896171" y="5368281"/>
            <a:ext cx="155807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Skriv variabelen z til skjermen på PC. Må IKKJE stå med innrykk.</a:t>
            </a:r>
          </a:p>
        </p:txBody>
      </p:sp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F654F6E5-8578-48AB-9EEA-279971D92B5A}"/>
              </a:ext>
            </a:extLst>
          </p:cNvPr>
          <p:cNvCxnSpPr>
            <a:cxnSpLocks/>
          </p:cNvCxnSpPr>
          <p:nvPr/>
        </p:nvCxnSpPr>
        <p:spPr>
          <a:xfrm>
            <a:off x="4261871" y="5668362"/>
            <a:ext cx="432963" cy="0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F457EF76-ABD4-486A-8D96-D271BF95C84D}"/>
              </a:ext>
            </a:extLst>
          </p:cNvPr>
          <p:cNvSpPr txBox="1"/>
          <p:nvPr/>
        </p:nvSpPr>
        <p:spPr>
          <a:xfrm>
            <a:off x="518573" y="4574127"/>
            <a:ext cx="2750948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Skriv variabelen y til fila vår. +’n’ </a:t>
            </a:r>
            <a:r>
              <a:rPr lang="nb-NO" sz="1100" dirty="0" err="1"/>
              <a:t>gjer</a:t>
            </a:r>
            <a:r>
              <a:rPr lang="nb-NO" sz="1100" dirty="0"/>
              <a:t> at det blir </a:t>
            </a:r>
            <a:r>
              <a:rPr lang="nb-NO" sz="1100" dirty="0" err="1"/>
              <a:t>eit</a:t>
            </a:r>
            <a:r>
              <a:rPr lang="nb-NO" sz="1100" dirty="0"/>
              <a:t> </a:t>
            </a:r>
            <a:r>
              <a:rPr lang="nb-NO" sz="1100" dirty="0" err="1"/>
              <a:t>lineskift</a:t>
            </a:r>
            <a:r>
              <a:rPr lang="nb-NO" sz="1100" dirty="0"/>
              <a:t> etter kvart tal, og det må vi ha for at python skal kunne lese filene. </a:t>
            </a:r>
          </a:p>
          <a:p>
            <a:r>
              <a:rPr lang="nb-NO" sz="1100" dirty="0"/>
              <a:t>Må stå med innrykk.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657CD188-C723-41F5-A6A2-A0637EB0BE39}"/>
              </a:ext>
            </a:extLst>
          </p:cNvPr>
          <p:cNvSpPr txBox="1"/>
          <p:nvPr/>
        </p:nvSpPr>
        <p:spPr>
          <a:xfrm>
            <a:off x="528320" y="6020323"/>
            <a:ext cx="275094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Les det som står i fila vår, og legg det inn i variabel z. Må stå med innrykk.</a:t>
            </a:r>
          </a:p>
        </p:txBody>
      </p:sp>
      <p:cxnSp>
        <p:nvCxnSpPr>
          <p:cNvPr id="43" name="Rett pilkobling 42">
            <a:extLst>
              <a:ext uri="{FF2B5EF4-FFF2-40B4-BE49-F238E27FC236}">
                <a16:creationId xmlns:a16="http://schemas.microsoft.com/office/drawing/2014/main" id="{80477CCC-54D3-4CA3-AAB9-167FD283E029}"/>
              </a:ext>
            </a:extLst>
          </p:cNvPr>
          <p:cNvCxnSpPr>
            <a:cxnSpLocks/>
          </p:cNvCxnSpPr>
          <p:nvPr/>
        </p:nvCxnSpPr>
        <p:spPr>
          <a:xfrm>
            <a:off x="1134633" y="4315373"/>
            <a:ext cx="3873" cy="203403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pilkobling 48">
            <a:extLst>
              <a:ext uri="{FF2B5EF4-FFF2-40B4-BE49-F238E27FC236}">
                <a16:creationId xmlns:a16="http://schemas.microsoft.com/office/drawing/2014/main" id="{19C9B474-BAAA-4E24-BB9B-5EB59A3BFB11}"/>
              </a:ext>
            </a:extLst>
          </p:cNvPr>
          <p:cNvCxnSpPr>
            <a:cxnSpLocks/>
          </p:cNvCxnSpPr>
          <p:nvPr/>
        </p:nvCxnSpPr>
        <p:spPr>
          <a:xfrm>
            <a:off x="1130760" y="5749078"/>
            <a:ext cx="3873" cy="203403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3E6A193B-CC13-40EF-9A77-C14D6A2B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334774"/>
            <a:ext cx="1543050" cy="527403"/>
          </a:xfrm>
        </p:spPr>
        <p:txBody>
          <a:bodyPr/>
          <a:lstStyle/>
          <a:p>
            <a:fld id="{8BCDA449-1FD9-4B7A-9E85-B244E6DC9C56}" type="slidenum">
              <a:rPr lang="nb-NO" smtClean="0"/>
              <a:t>4</a:t>
            </a:fld>
            <a:endParaRPr lang="nb-NO"/>
          </a:p>
        </p:txBody>
      </p:sp>
      <p:pic>
        <p:nvPicPr>
          <p:cNvPr id="9" name="Bilde 8" descr="Et bilde som inneholder brevhode&#10;&#10;Automatisk generert beskrivelse">
            <a:extLst>
              <a:ext uri="{FF2B5EF4-FFF2-40B4-BE49-F238E27FC236}">
                <a16:creationId xmlns:a16="http://schemas.microsoft.com/office/drawing/2014/main" id="{DC87E749-722E-47A4-BF96-0797A4D1162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016" y="61243"/>
            <a:ext cx="1065581" cy="1065581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9D53F047-352E-40EA-91B9-D62A74245D97}"/>
              </a:ext>
            </a:extLst>
          </p:cNvPr>
          <p:cNvSpPr txBox="1"/>
          <p:nvPr/>
        </p:nvSpPr>
        <p:spPr>
          <a:xfrm>
            <a:off x="461969" y="730641"/>
            <a:ext cx="4075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Skrive til fil på micro:bit med Python </a:t>
            </a:r>
            <a:r>
              <a:rPr lang="nb-NO" sz="1600" b="1" dirty="0" err="1"/>
              <a:t>Mu</a:t>
            </a:r>
            <a:endParaRPr lang="nb-NO" sz="1600" b="1" dirty="0"/>
          </a:p>
        </p:txBody>
      </p:sp>
    </p:spTree>
    <p:extLst>
      <p:ext uri="{BB962C8B-B14F-4D97-AF65-F5344CB8AC3E}">
        <p14:creationId xmlns:p14="http://schemas.microsoft.com/office/powerpoint/2010/main" val="242120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1277</Words>
  <Application>Microsoft Office PowerPoint</Application>
  <PresentationFormat>A4 (210 x 297 mm)</PresentationFormat>
  <Paragraphs>91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Office-tema</vt:lpstr>
      <vt:lpstr>Opplegg 15 – Numerisk integrasjon med trapesmetoden</vt:lpstr>
      <vt:lpstr>PowerPoint-presentasjon</vt:lpstr>
      <vt:lpstr>Lag ein flaskerakett - mål tid og dei tre akselerasjonskomponentane med micro:bit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Opplegg 15 – Numerisk integrasjon (programmering)</dc:title>
  <dc:creator>Ellen Egeland Flø</dc:creator>
  <cp:lastModifiedBy>Ellen Egeland Flø</cp:lastModifiedBy>
  <cp:revision>4</cp:revision>
  <dcterms:created xsi:type="dcterms:W3CDTF">2022-04-28T08:11:33Z</dcterms:created>
  <dcterms:modified xsi:type="dcterms:W3CDTF">2022-09-06T14:13:43Z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31f9ef8-9444-4aee-b673-282240bf708b_Enabled">
    <vt:lpwstr>true</vt:lpwstr>
  </property>
  <property fmtid="{D5CDD505-2E9C-101B-9397-08002B2CF9AE}" pid="3" name="MSIP_Label_531f9ef8-9444-4aee-b673-282240bf708b_SetDate">
    <vt:lpwstr>2022-06-07T07:11:59Z</vt:lpwstr>
  </property>
  <property fmtid="{D5CDD505-2E9C-101B-9397-08002B2CF9AE}" pid="4" name="MSIP_Label_531f9ef8-9444-4aee-b673-282240bf708b_Method">
    <vt:lpwstr>Privileged</vt:lpwstr>
  </property>
  <property fmtid="{D5CDD505-2E9C-101B-9397-08002B2CF9AE}" pid="5" name="MSIP_Label_531f9ef8-9444-4aee-b673-282240bf708b_Name">
    <vt:lpwstr>Åpen - PROD</vt:lpwstr>
  </property>
  <property fmtid="{D5CDD505-2E9C-101B-9397-08002B2CF9AE}" pid="6" name="MSIP_Label_531f9ef8-9444-4aee-b673-282240bf708b_SiteId">
    <vt:lpwstr>3d50ddd4-00a1-4ab7-9788-decf14a8728f</vt:lpwstr>
  </property>
  <property fmtid="{D5CDD505-2E9C-101B-9397-08002B2CF9AE}" pid="7" name="MSIP_Label_531f9ef8-9444-4aee-b673-282240bf708b_ActionId">
    <vt:lpwstr>5106dfde-078a-4a6c-af79-10fa1fa2ada9</vt:lpwstr>
  </property>
  <property fmtid="{D5CDD505-2E9C-101B-9397-08002B2CF9AE}" pid="8" name="MSIP_Label_531f9ef8-9444-4aee-b673-282240bf708b_ContentBits">
    <vt:lpwstr>0</vt:lpwstr>
  </property>
</Properties>
</file>