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431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deling uten navn" id="{A6B170C2-8498-4390-AC9A-ACB54C071194}">
          <p14:sldIdLst>
            <p14:sldId id="295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614" y="-5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08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32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006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76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08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241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10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46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5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72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51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87C7-3B86-4B46-9566-5A8082675F71}" type="datetimeFigureOut">
              <a:rPr lang="nb-NO" smtClean="0"/>
              <a:t>08.06.2022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DEB84-CE17-4B81-A412-5F4712462F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3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319D7-5D20-4578-A4AC-EED13BE9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38" y="234027"/>
            <a:ext cx="3411938" cy="494727"/>
          </a:xfrm>
        </p:spPr>
        <p:txBody>
          <a:bodyPr>
            <a:noAutofit/>
          </a:bodyPr>
          <a:lstStyle/>
          <a:p>
            <a:r>
              <a:rPr lang="nb-NO" sz="2800" dirty="0"/>
              <a:t>Opplegg 2 – Lydbølger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392B20D-586C-4DF9-A878-1BFD4B85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3919" y="9449419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4FEF507-5D98-4235-B7BE-927FB2ED6467}"/>
              </a:ext>
            </a:extLst>
          </p:cNvPr>
          <p:cNvSpPr txBox="1"/>
          <p:nvPr/>
        </p:nvSpPr>
        <p:spPr>
          <a:xfrm>
            <a:off x="1108985" y="2709990"/>
            <a:ext cx="4677980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Amplitude - </a:t>
            </a:r>
            <a:r>
              <a:rPr lang="nb-NO" sz="1100" dirty="0"/>
              <a:t>Avstanden </a:t>
            </a:r>
            <a:r>
              <a:rPr lang="nb-NO" sz="1100" dirty="0" err="1"/>
              <a:t>frå</a:t>
            </a:r>
            <a:r>
              <a:rPr lang="nb-NO" sz="1100" dirty="0"/>
              <a:t> likevektsstillinga (nullpunktet) til toppunktet slik det er merka på figuren. Den </a:t>
            </a:r>
            <a:r>
              <a:rPr lang="nb-NO" sz="1100" dirty="0" err="1"/>
              <a:t>øvste</a:t>
            </a:r>
            <a:r>
              <a:rPr lang="nb-NO" sz="1100" dirty="0"/>
              <a:t> bølga har dobbelt så stor amplitude som den </a:t>
            </a:r>
            <a:r>
              <a:rPr lang="nb-NO" sz="1100" dirty="0" err="1"/>
              <a:t>nedste</a:t>
            </a:r>
            <a:r>
              <a:rPr lang="nb-NO" sz="1100" dirty="0"/>
              <a:t> bølga. Volumet på lyden </a:t>
            </a:r>
            <a:r>
              <a:rPr lang="nb-NO" sz="1100" dirty="0" err="1"/>
              <a:t>aukar</a:t>
            </a:r>
            <a:r>
              <a:rPr lang="nb-NO" sz="1100" dirty="0"/>
              <a:t> når amplituden </a:t>
            </a:r>
            <a:r>
              <a:rPr lang="nb-NO" sz="1100" dirty="0" err="1"/>
              <a:t>aukar</a:t>
            </a:r>
            <a:r>
              <a:rPr lang="nb-NO" sz="1100" dirty="0"/>
              <a:t>. Amplituden </a:t>
            </a:r>
            <a:r>
              <a:rPr lang="nb-NO" sz="1100" dirty="0" err="1"/>
              <a:t>målast</a:t>
            </a:r>
            <a:r>
              <a:rPr lang="nb-NO" sz="1100" dirty="0"/>
              <a:t> i ulike </a:t>
            </a:r>
            <a:r>
              <a:rPr lang="nb-NO" sz="1100" dirty="0" err="1"/>
              <a:t>einingar</a:t>
            </a:r>
            <a:r>
              <a:rPr lang="nb-NO" sz="1100" dirty="0"/>
              <a:t> alt etter kva for </a:t>
            </a:r>
            <a:r>
              <a:rPr lang="nb-NO" sz="1100" dirty="0" err="1"/>
              <a:t>nokre</a:t>
            </a:r>
            <a:r>
              <a:rPr lang="nb-NO" sz="1100" dirty="0"/>
              <a:t> bølger vi ser på. For lydbølger blir eininga den same som for lufttrykk (Pascal eller Pa).</a:t>
            </a:r>
            <a:endParaRPr lang="nb-NO" sz="7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54742E1-6FC8-499A-BC2E-2A092FC10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40" y="3887669"/>
            <a:ext cx="3683480" cy="2604220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1D08DA9A-E7C8-4DE8-8479-870A77699D8B}"/>
              </a:ext>
            </a:extLst>
          </p:cNvPr>
          <p:cNvSpPr/>
          <p:nvPr/>
        </p:nvSpPr>
        <p:spPr>
          <a:xfrm>
            <a:off x="468915" y="7777371"/>
            <a:ext cx="5990309" cy="18685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088ED2A-EE2A-4CDD-B638-FF91546EBDBA}"/>
              </a:ext>
            </a:extLst>
          </p:cNvPr>
          <p:cNvSpPr txBox="1"/>
          <p:nvPr/>
        </p:nvSpPr>
        <p:spPr>
          <a:xfrm>
            <a:off x="1610525" y="7817358"/>
            <a:ext cx="47785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Kva har dopplereffekten med </a:t>
            </a:r>
            <a:r>
              <a:rPr lang="nb-NO" sz="1100" b="1" dirty="0" err="1"/>
              <a:t>big</a:t>
            </a:r>
            <a:r>
              <a:rPr lang="nb-NO" sz="1100" b="1" dirty="0"/>
              <a:t> bang-teorien å </a:t>
            </a:r>
            <a:r>
              <a:rPr lang="nb-NO" sz="1100" b="1" dirty="0" err="1"/>
              <a:t>gjere</a:t>
            </a:r>
            <a:r>
              <a:rPr lang="nb-NO" sz="1100" b="1" dirty="0"/>
              <a:t>?</a:t>
            </a:r>
          </a:p>
          <a:p>
            <a:endParaRPr lang="nb-NO" sz="400" dirty="0"/>
          </a:p>
          <a:p>
            <a:r>
              <a:rPr lang="nb-NO" sz="1100" dirty="0"/>
              <a:t>Big bang-teorien seier at alt, </a:t>
            </a:r>
            <a:r>
              <a:rPr lang="nb-NO" sz="1100" dirty="0" err="1"/>
              <a:t>sjølv</a:t>
            </a:r>
            <a:r>
              <a:rPr lang="nb-NO" sz="1100" dirty="0"/>
              <a:t> tida og rommet, oppstod i </a:t>
            </a:r>
            <a:r>
              <a:rPr lang="nb-NO" sz="1100" dirty="0" err="1"/>
              <a:t>ein</a:t>
            </a:r>
            <a:r>
              <a:rPr lang="nb-NO" sz="1100" dirty="0"/>
              <a:t> eksplosjon der materien blei slynga utover i stor fart. </a:t>
            </a:r>
            <a:r>
              <a:rPr lang="nb-NO" sz="1100" dirty="0" err="1"/>
              <a:t>Sidan</a:t>
            </a:r>
            <a:r>
              <a:rPr lang="nb-NO" sz="1100" dirty="0"/>
              <a:t> det er vakuum i </a:t>
            </a:r>
            <a:r>
              <a:rPr lang="nb-NO" sz="1100" dirty="0" err="1"/>
              <a:t>verdsrommet</a:t>
            </a:r>
            <a:r>
              <a:rPr lang="nb-NO" sz="1100" dirty="0"/>
              <a:t>, </a:t>
            </a:r>
            <a:r>
              <a:rPr lang="nb-NO" sz="1100" dirty="0" err="1"/>
              <a:t>finst</a:t>
            </a:r>
            <a:r>
              <a:rPr lang="nb-NO" sz="1100" dirty="0"/>
              <a:t> det </a:t>
            </a:r>
            <a:r>
              <a:rPr lang="nb-NO" sz="1100" dirty="0" err="1"/>
              <a:t>ikkje</a:t>
            </a:r>
            <a:r>
              <a:rPr lang="nb-NO" sz="1100" dirty="0"/>
              <a:t> </a:t>
            </a:r>
            <a:r>
              <a:rPr lang="nb-NO" sz="1100" dirty="0" err="1"/>
              <a:t>nokon</a:t>
            </a:r>
            <a:r>
              <a:rPr lang="nb-NO" sz="1100" dirty="0"/>
              <a:t> stoff som kan bremse farten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ein</a:t>
            </a:r>
            <a:r>
              <a:rPr lang="nb-NO" sz="1100" dirty="0"/>
              <a:t> slik eksplosjon. Dermed burde vi framleis kunne sjå </a:t>
            </a:r>
            <a:r>
              <a:rPr lang="nb-NO" sz="1100" dirty="0" err="1"/>
              <a:t>restar</a:t>
            </a:r>
            <a:r>
              <a:rPr lang="nb-NO" sz="1100" dirty="0"/>
              <a:t> av denne </a:t>
            </a:r>
            <a:r>
              <a:rPr lang="nb-NO" sz="1100" dirty="0" err="1"/>
              <a:t>eksplosjonsfarten</a:t>
            </a:r>
            <a:r>
              <a:rPr lang="nb-NO" sz="1100" dirty="0"/>
              <a:t> , altså at all materie i universet rører seg bort </a:t>
            </a:r>
            <a:r>
              <a:rPr lang="nb-NO" sz="1100" dirty="0" err="1"/>
              <a:t>frå</a:t>
            </a:r>
            <a:r>
              <a:rPr lang="nb-NO" sz="1100" dirty="0"/>
              <a:t> </a:t>
            </a:r>
            <a:r>
              <a:rPr lang="nb-NO" sz="1100" dirty="0" err="1"/>
              <a:t>kvarandre</a:t>
            </a:r>
            <a:r>
              <a:rPr lang="nb-NO" sz="1100" dirty="0"/>
              <a:t>. Og det er akkurat det vi ser!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017A8266-51A0-468F-9F6E-58860409BBA6}"/>
              </a:ext>
            </a:extLst>
          </p:cNvPr>
          <p:cNvSpPr txBox="1"/>
          <p:nvPr/>
        </p:nvSpPr>
        <p:spPr>
          <a:xfrm>
            <a:off x="331836" y="891757"/>
            <a:ext cx="612738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100" b="1" dirty="0"/>
              <a:t>Kva er lyd? </a:t>
            </a:r>
            <a:r>
              <a:rPr lang="nb-NO" sz="1100" dirty="0"/>
              <a:t>Lyd oppstår når luftmolekyla blir sette i rørsle, og denne rørsla </a:t>
            </a:r>
            <a:r>
              <a:rPr lang="nb-NO" sz="1100" dirty="0" err="1"/>
              <a:t>forplantar</a:t>
            </a:r>
            <a:r>
              <a:rPr lang="nb-NO" sz="1100" dirty="0"/>
              <a:t> seg </a:t>
            </a:r>
            <a:r>
              <a:rPr lang="nb-NO" sz="1100" dirty="0" err="1"/>
              <a:t>vidare</a:t>
            </a:r>
            <a:r>
              <a:rPr lang="nb-NO" sz="1100" dirty="0"/>
              <a:t>. Da vil luftmolekyla røre seg på </a:t>
            </a:r>
            <a:r>
              <a:rPr lang="nb-NO" sz="1100" dirty="0" err="1"/>
              <a:t>ein</a:t>
            </a:r>
            <a:r>
              <a:rPr lang="nb-NO" sz="1100" dirty="0"/>
              <a:t> slik måte at det blir danna område med større trykk og område med mindre trykk. </a:t>
            </a:r>
            <a:r>
              <a:rPr lang="nb-NO" sz="1100" dirty="0" err="1"/>
              <a:t>Desse</a:t>
            </a:r>
            <a:r>
              <a:rPr lang="nb-NO" sz="1100" dirty="0"/>
              <a:t> områda flytter på seg, og fører til at lyden </a:t>
            </a:r>
            <a:r>
              <a:rPr lang="nb-NO" sz="1100" dirty="0" err="1"/>
              <a:t>forplantar</a:t>
            </a:r>
            <a:r>
              <a:rPr lang="nb-NO" sz="1100" dirty="0"/>
              <a:t> seg </a:t>
            </a:r>
            <a:r>
              <a:rPr lang="nb-NO" sz="1100" dirty="0" err="1"/>
              <a:t>vidare</a:t>
            </a:r>
            <a:r>
              <a:rPr lang="nb-NO" sz="1100" dirty="0"/>
              <a:t>.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E20A769-9BAE-4137-B08E-EF919FCBC428}"/>
              </a:ext>
            </a:extLst>
          </p:cNvPr>
          <p:cNvSpPr/>
          <p:nvPr/>
        </p:nvSpPr>
        <p:spPr>
          <a:xfrm>
            <a:off x="5061036" y="706732"/>
            <a:ext cx="521831" cy="96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A629ED2-A3D5-4068-BF65-1549D94990F3}"/>
              </a:ext>
            </a:extLst>
          </p:cNvPr>
          <p:cNvSpPr/>
          <p:nvPr/>
        </p:nvSpPr>
        <p:spPr>
          <a:xfrm>
            <a:off x="4097246" y="98170"/>
            <a:ext cx="521831" cy="96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1344816C-4931-42AB-AFD3-E1B6ABF0143B}"/>
              </a:ext>
            </a:extLst>
          </p:cNvPr>
          <p:cNvSpPr/>
          <p:nvPr/>
        </p:nvSpPr>
        <p:spPr>
          <a:xfrm>
            <a:off x="4681910" y="97219"/>
            <a:ext cx="521831" cy="96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84A2F124-FE90-479D-BD98-AFEC38CBBF69}"/>
              </a:ext>
            </a:extLst>
          </p:cNvPr>
          <p:cNvSpPr txBox="1"/>
          <p:nvPr/>
        </p:nvSpPr>
        <p:spPr>
          <a:xfrm>
            <a:off x="331836" y="4269580"/>
            <a:ext cx="27310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Når ei </a:t>
            </a:r>
            <a:r>
              <a:rPr lang="nb-NO" sz="1100" dirty="0" err="1"/>
              <a:t>lydkjelde</a:t>
            </a:r>
            <a:r>
              <a:rPr lang="nb-NO" sz="1100" dirty="0"/>
              <a:t> rører seg mot oss, vil avstanden mellom </a:t>
            </a:r>
            <a:r>
              <a:rPr lang="nb-NO" sz="1100" dirty="0" err="1"/>
              <a:t>bølgetoppane</a:t>
            </a:r>
            <a:r>
              <a:rPr lang="nb-NO" sz="1100" dirty="0"/>
              <a:t> minke – </a:t>
            </a:r>
            <a:r>
              <a:rPr lang="nb-NO" sz="1100" dirty="0" err="1"/>
              <a:t>dei</a:t>
            </a:r>
            <a:r>
              <a:rPr lang="nb-NO" sz="1100" dirty="0"/>
              <a:t> blir pressa </a:t>
            </a:r>
            <a:r>
              <a:rPr lang="nb-NO" sz="1100" dirty="0" err="1"/>
              <a:t>saman</a:t>
            </a:r>
            <a:r>
              <a:rPr lang="nb-NO" sz="1100" dirty="0"/>
              <a:t>, og vi får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høgare</a:t>
            </a:r>
            <a:r>
              <a:rPr lang="nb-NO" sz="1100" dirty="0"/>
              <a:t> frekvens. Det er dette som skjer når </a:t>
            </a:r>
            <a:r>
              <a:rPr lang="nb-NO" sz="1100" dirty="0" err="1"/>
              <a:t>ein</a:t>
            </a:r>
            <a:r>
              <a:rPr lang="nb-NO" sz="1100" dirty="0"/>
              <a:t> ambulanse </a:t>
            </a:r>
            <a:r>
              <a:rPr lang="nb-NO" sz="1100" dirty="0" err="1"/>
              <a:t>køyrer</a:t>
            </a:r>
            <a:r>
              <a:rPr lang="nb-NO" sz="1100" dirty="0"/>
              <a:t> mot oss. Da vil det bli </a:t>
            </a:r>
            <a:r>
              <a:rPr lang="nb-NO" sz="1100" dirty="0" err="1"/>
              <a:t>fleire</a:t>
            </a:r>
            <a:r>
              <a:rPr lang="nb-NO" sz="1100" dirty="0"/>
              <a:t> </a:t>
            </a:r>
            <a:r>
              <a:rPr lang="nb-NO" sz="1100" dirty="0" err="1"/>
              <a:t>svingningar</a:t>
            </a:r>
            <a:r>
              <a:rPr lang="nb-NO" sz="1100" dirty="0"/>
              <a:t> per sekund, altså at frekvensen </a:t>
            </a:r>
            <a:r>
              <a:rPr lang="nb-NO" sz="1100" dirty="0" err="1"/>
              <a:t>aukar</a:t>
            </a:r>
            <a:r>
              <a:rPr lang="nb-NO" sz="1100" dirty="0"/>
              <a:t>, og vi høyrer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lysare</a:t>
            </a:r>
            <a:r>
              <a:rPr lang="nb-NO" sz="1100" dirty="0"/>
              <a:t> tone. Det motsette skjer når ambulansen er på veg bort </a:t>
            </a:r>
            <a:r>
              <a:rPr lang="nb-NO" sz="1100" dirty="0" err="1"/>
              <a:t>frå</a:t>
            </a:r>
            <a:r>
              <a:rPr lang="nb-NO" sz="1100" dirty="0"/>
              <a:t> oss. Da blir bølgene «strokke ut» og tonen høyrest </a:t>
            </a:r>
            <a:r>
              <a:rPr lang="nb-NO" sz="1100" dirty="0" err="1"/>
              <a:t>mørkare</a:t>
            </a:r>
            <a:r>
              <a:rPr lang="nb-NO" sz="1100" dirty="0"/>
              <a:t> ut. Dette gjeld for alle bølger, og for lysbølger vil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lågare</a:t>
            </a:r>
            <a:r>
              <a:rPr lang="nb-NO" sz="1100" dirty="0"/>
              <a:t> frekvens tyde at bølgelengden </a:t>
            </a:r>
            <a:r>
              <a:rPr lang="nb-NO" sz="1100" dirty="0" err="1"/>
              <a:t>aukar</a:t>
            </a:r>
            <a:r>
              <a:rPr lang="nb-NO" sz="1100" dirty="0"/>
              <a:t>, og fargen blir </a:t>
            </a:r>
            <a:r>
              <a:rPr lang="nb-NO" sz="1100" dirty="0" err="1"/>
              <a:t>meir</a:t>
            </a:r>
            <a:r>
              <a:rPr lang="nb-NO" sz="1100" dirty="0"/>
              <a:t> </a:t>
            </a:r>
            <a:r>
              <a:rPr lang="nb-NO" sz="1100" dirty="0" err="1"/>
              <a:t>raud</a:t>
            </a:r>
            <a:r>
              <a:rPr lang="nb-NO" sz="1100" dirty="0"/>
              <a:t>. Det er når lyskjelda rører seg bort </a:t>
            </a:r>
            <a:r>
              <a:rPr lang="nb-NO" sz="1100" dirty="0" err="1"/>
              <a:t>frå</a:t>
            </a:r>
            <a:r>
              <a:rPr lang="nb-NO" sz="1100" dirty="0"/>
              <a:t> oss.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A7AD88C9-D59F-4A50-A630-AC2A29ED7395}"/>
              </a:ext>
            </a:extLst>
          </p:cNvPr>
          <p:cNvSpPr/>
          <p:nvPr/>
        </p:nvSpPr>
        <p:spPr>
          <a:xfrm>
            <a:off x="3320869" y="4192545"/>
            <a:ext cx="1388962" cy="19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5C31530-9D03-443C-B603-AB32202823F0}"/>
              </a:ext>
            </a:extLst>
          </p:cNvPr>
          <p:cNvSpPr/>
          <p:nvPr/>
        </p:nvSpPr>
        <p:spPr>
          <a:xfrm>
            <a:off x="315102" y="4009965"/>
            <a:ext cx="1612020" cy="23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Dopplereffekten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BE267389-0ADE-435A-A257-F6C65B20645D}"/>
              </a:ext>
            </a:extLst>
          </p:cNvPr>
          <p:cNvSpPr/>
          <p:nvPr/>
        </p:nvSpPr>
        <p:spPr>
          <a:xfrm>
            <a:off x="3293496" y="4426527"/>
            <a:ext cx="1388962" cy="19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>
                <a:solidFill>
                  <a:schemeClr val="tx1"/>
                </a:solidFill>
              </a:rPr>
              <a:t>Lydkjelda</a:t>
            </a:r>
            <a:r>
              <a:rPr lang="nb-NO" sz="900" dirty="0">
                <a:solidFill>
                  <a:schemeClr val="tx1"/>
                </a:solidFill>
              </a:rPr>
              <a:t> er i ro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6A3E4DB-5304-4D69-9C9B-8FD7F3402F93}"/>
              </a:ext>
            </a:extLst>
          </p:cNvPr>
          <p:cNvSpPr/>
          <p:nvPr/>
        </p:nvSpPr>
        <p:spPr>
          <a:xfrm>
            <a:off x="4815888" y="4428295"/>
            <a:ext cx="1447528" cy="18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>
                <a:solidFill>
                  <a:schemeClr val="tx1"/>
                </a:solidFill>
              </a:rPr>
              <a:t>Lydkjelda</a:t>
            </a:r>
            <a:r>
              <a:rPr lang="nb-NO" sz="900" dirty="0">
                <a:solidFill>
                  <a:schemeClr val="tx1"/>
                </a:solidFill>
              </a:rPr>
              <a:t> rører på seg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B953DFE-75DA-4241-8C94-CD0C86DC42A1}"/>
              </a:ext>
            </a:extLst>
          </p:cNvPr>
          <p:cNvSpPr/>
          <p:nvPr/>
        </p:nvSpPr>
        <p:spPr>
          <a:xfrm>
            <a:off x="2953340" y="6202021"/>
            <a:ext cx="1388962" cy="19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>
                <a:solidFill>
                  <a:schemeClr val="tx1"/>
                </a:solidFill>
              </a:rPr>
              <a:t>Opprinneleg</a:t>
            </a:r>
            <a:r>
              <a:rPr lang="nb-NO" sz="900" dirty="0">
                <a:solidFill>
                  <a:schemeClr val="tx1"/>
                </a:solidFill>
              </a:rPr>
              <a:t> frekvens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481B9584-F4B8-479C-9AAF-0C39680DF6A7}"/>
              </a:ext>
            </a:extLst>
          </p:cNvPr>
          <p:cNvSpPr/>
          <p:nvPr/>
        </p:nvSpPr>
        <p:spPr>
          <a:xfrm>
            <a:off x="5337251" y="6202021"/>
            <a:ext cx="1388962" cy="191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 err="1">
                <a:solidFill>
                  <a:schemeClr val="tx1"/>
                </a:solidFill>
              </a:rPr>
              <a:t>Høgare</a:t>
            </a:r>
            <a:r>
              <a:rPr lang="nb-NO" sz="900" dirty="0">
                <a:solidFill>
                  <a:schemeClr val="tx1"/>
                </a:solidFill>
              </a:rPr>
              <a:t> frekvens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34EC4C1-FF2E-4E9F-BE28-10A1B07F1D53}"/>
              </a:ext>
            </a:extLst>
          </p:cNvPr>
          <p:cNvSpPr/>
          <p:nvPr/>
        </p:nvSpPr>
        <p:spPr>
          <a:xfrm>
            <a:off x="4486702" y="5856323"/>
            <a:ext cx="1047509" cy="572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A6F0F9B5-61CF-43E1-898E-0C8C2B06E659}"/>
              </a:ext>
            </a:extLst>
          </p:cNvPr>
          <p:cNvSpPr/>
          <p:nvPr/>
        </p:nvSpPr>
        <p:spPr>
          <a:xfrm>
            <a:off x="4938115" y="5661331"/>
            <a:ext cx="196769" cy="27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5" name="Grafikk 44" descr="Øre kontur">
            <a:extLst>
              <a:ext uri="{FF2B5EF4-FFF2-40B4-BE49-F238E27FC236}">
                <a16:creationId xmlns:a16="http://schemas.microsoft.com/office/drawing/2014/main" id="{DEE40621-29FA-4425-897C-3B8E1F8A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3416" y="4957513"/>
            <a:ext cx="473553" cy="473553"/>
          </a:xfrm>
          <a:prstGeom prst="rect">
            <a:avLst/>
          </a:prstGeom>
        </p:spPr>
      </p:pic>
      <p:pic>
        <p:nvPicPr>
          <p:cNvPr id="47" name="Bilde 46" descr="Et bilde som inneholder utendørsobjekt, fyrverkeri&#10;&#10;Automatisk generert beskrivelse">
            <a:extLst>
              <a:ext uri="{FF2B5EF4-FFF2-40B4-BE49-F238E27FC236}">
                <a16:creationId xmlns:a16="http://schemas.microsoft.com/office/drawing/2014/main" id="{3D932E98-5FC4-44AC-95E5-1538956D0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8" y="7922471"/>
            <a:ext cx="942700" cy="9427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E298639-D8AD-4521-887F-48CE63CBE356}"/>
              </a:ext>
            </a:extLst>
          </p:cNvPr>
          <p:cNvSpPr txBox="1"/>
          <p:nvPr/>
        </p:nvSpPr>
        <p:spPr>
          <a:xfrm>
            <a:off x="338168" y="3631325"/>
            <a:ext cx="6284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________________________________________________________________________________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806ABE5-7C0C-437C-B8CD-3881BF509435}"/>
              </a:ext>
            </a:extLst>
          </p:cNvPr>
          <p:cNvSpPr txBox="1"/>
          <p:nvPr/>
        </p:nvSpPr>
        <p:spPr>
          <a:xfrm>
            <a:off x="499275" y="8893410"/>
            <a:ext cx="58898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Når vi måler bølgelengden </a:t>
            </a:r>
            <a:r>
              <a:rPr lang="nb-NO" sz="1100" dirty="0" err="1"/>
              <a:t>frå</a:t>
            </a:r>
            <a:r>
              <a:rPr lang="nb-NO" sz="1100" dirty="0"/>
              <a:t> stjerner og galakser, veit vi kva for </a:t>
            </a:r>
            <a:r>
              <a:rPr lang="nb-NO" sz="1100" dirty="0" err="1"/>
              <a:t>ein</a:t>
            </a:r>
            <a:r>
              <a:rPr lang="nb-NO" sz="1100" dirty="0"/>
              <a:t> frekvens lyset </a:t>
            </a:r>
            <a:r>
              <a:rPr lang="nb-NO" sz="1100" dirty="0" err="1"/>
              <a:t>opprinneleg</a:t>
            </a:r>
            <a:r>
              <a:rPr lang="nb-NO" sz="1100" dirty="0"/>
              <a:t> har, men vi måler at frekvensen er </a:t>
            </a:r>
            <a:r>
              <a:rPr lang="nb-NO" sz="1100" dirty="0" err="1"/>
              <a:t>lågare</a:t>
            </a:r>
            <a:r>
              <a:rPr lang="nb-NO" sz="1100" dirty="0"/>
              <a:t> enn dette – altså at vi har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raudskift</a:t>
            </a:r>
            <a:r>
              <a:rPr lang="nb-NO" sz="1100" dirty="0"/>
              <a:t> i frekvensen. Og dette tyder at objekta er på veg bort </a:t>
            </a:r>
            <a:r>
              <a:rPr lang="nb-NO" sz="1100" dirty="0" err="1"/>
              <a:t>frå</a:t>
            </a:r>
            <a:r>
              <a:rPr lang="nb-NO" sz="1100" dirty="0"/>
              <a:t> oss, akkurat som </a:t>
            </a:r>
            <a:r>
              <a:rPr lang="nb-NO" sz="1100" dirty="0" err="1"/>
              <a:t>big</a:t>
            </a:r>
            <a:r>
              <a:rPr lang="nb-NO" sz="1100" dirty="0"/>
              <a:t> bang-teorien </a:t>
            </a:r>
            <a:r>
              <a:rPr lang="nb-NO" sz="1100" dirty="0" err="1"/>
              <a:t>føreseier</a:t>
            </a:r>
            <a:r>
              <a:rPr lang="nb-NO" sz="1100" dirty="0"/>
              <a:t>.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FC8C171A-A303-43BA-93D6-F44CB31B1311}"/>
              </a:ext>
            </a:extLst>
          </p:cNvPr>
          <p:cNvSpPr txBox="1"/>
          <p:nvPr/>
        </p:nvSpPr>
        <p:spPr>
          <a:xfrm>
            <a:off x="1610525" y="1600846"/>
            <a:ext cx="4176440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Bølgelengd</a:t>
            </a:r>
            <a:r>
              <a:rPr lang="nb-NO" sz="1100" b="1" dirty="0"/>
              <a:t> - </a:t>
            </a:r>
            <a:r>
              <a:rPr lang="nb-NO" sz="1100" dirty="0"/>
              <a:t>Avstanden mellom to </a:t>
            </a:r>
            <a:r>
              <a:rPr lang="nb-NO" sz="1100" dirty="0" err="1"/>
              <a:t>bølgetoppar</a:t>
            </a:r>
            <a:r>
              <a:rPr lang="nb-NO" sz="1100" dirty="0"/>
              <a:t>. På figuren har den </a:t>
            </a:r>
            <a:r>
              <a:rPr lang="nb-NO" sz="1100" dirty="0" err="1"/>
              <a:t>øvste</a:t>
            </a:r>
            <a:r>
              <a:rPr lang="nb-NO" sz="1100" dirty="0"/>
              <a:t> bølga dobbelt så stor </a:t>
            </a:r>
            <a:r>
              <a:rPr lang="nb-NO" sz="1100" dirty="0" err="1"/>
              <a:t>bølgelengd</a:t>
            </a:r>
            <a:r>
              <a:rPr lang="nb-NO" sz="1100" dirty="0"/>
              <a:t> som den </a:t>
            </a:r>
            <a:r>
              <a:rPr lang="nb-NO" sz="1100" dirty="0" err="1"/>
              <a:t>nedste</a:t>
            </a:r>
            <a:r>
              <a:rPr lang="nb-NO" sz="1100" dirty="0"/>
              <a:t>. </a:t>
            </a:r>
            <a:r>
              <a:rPr lang="nb-NO" sz="1100" dirty="0" err="1"/>
              <a:t>Bølgelengd</a:t>
            </a:r>
            <a:r>
              <a:rPr lang="nb-NO" sz="1100" dirty="0"/>
              <a:t>  </a:t>
            </a:r>
            <a:r>
              <a:rPr lang="nb-NO" sz="1100" dirty="0" err="1"/>
              <a:t>målast</a:t>
            </a:r>
            <a:r>
              <a:rPr lang="nb-NO" sz="1100" dirty="0"/>
              <a:t> i meter.</a:t>
            </a:r>
          </a:p>
          <a:p>
            <a:endParaRPr lang="nb-NO" sz="400" dirty="0"/>
          </a:p>
          <a:p>
            <a:r>
              <a:rPr lang="nb-NO" sz="1100" b="1" dirty="0"/>
              <a:t>Frekvens – </a:t>
            </a:r>
            <a:r>
              <a:rPr lang="nb-NO" sz="1100" b="1" dirty="0" err="1"/>
              <a:t>Talet</a:t>
            </a:r>
            <a:r>
              <a:rPr lang="nb-NO" sz="1100" b="1" dirty="0"/>
              <a:t> på</a:t>
            </a:r>
            <a:r>
              <a:rPr lang="nb-NO" sz="1100" dirty="0"/>
              <a:t> </a:t>
            </a:r>
            <a:r>
              <a:rPr lang="nb-NO" sz="1100" dirty="0" err="1"/>
              <a:t>svingingar</a:t>
            </a:r>
            <a:r>
              <a:rPr lang="nb-NO" sz="1100" dirty="0"/>
              <a:t> per sekund. Når frekvensen </a:t>
            </a:r>
            <a:r>
              <a:rPr lang="nb-NO" sz="1100" dirty="0" err="1"/>
              <a:t>aukar</a:t>
            </a:r>
            <a:r>
              <a:rPr lang="nb-NO" sz="1100" dirty="0"/>
              <a:t>, blir tonen </a:t>
            </a:r>
            <a:r>
              <a:rPr lang="nb-NO" sz="1100" dirty="0" err="1"/>
              <a:t>lysare</a:t>
            </a:r>
            <a:r>
              <a:rPr lang="nb-NO" sz="1100" dirty="0"/>
              <a:t>. Frekvens </a:t>
            </a:r>
            <a:r>
              <a:rPr lang="nb-NO" sz="1100" dirty="0" err="1"/>
              <a:t>målast</a:t>
            </a:r>
            <a:r>
              <a:rPr lang="nb-NO" sz="1100" dirty="0"/>
              <a:t> i hertz (Hz).</a:t>
            </a:r>
            <a:endParaRPr lang="nb-NO" sz="300" dirty="0"/>
          </a:p>
          <a:p>
            <a:endParaRPr lang="nb-NO" sz="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C6AE5EE7-E114-4AD2-A82D-D69DEDAF4BFA}"/>
                  </a:ext>
                </a:extLst>
              </p:cNvPr>
              <p:cNvSpPr txBox="1"/>
              <p:nvPr/>
            </p:nvSpPr>
            <p:spPr>
              <a:xfrm>
                <a:off x="468915" y="6791198"/>
                <a:ext cx="1096863" cy="8439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1100" b="1" dirty="0"/>
                  <a:t>Formel for dopplereffekt</a:t>
                </a:r>
              </a:p>
              <a:p>
                <a:endParaRPr lang="nb-NO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1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1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nb-NO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b-NO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nb-NO" sz="1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nb-NO" sz="11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nb-NO" sz="1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nb-NO" sz="1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nb-NO" sz="1100" dirty="0"/>
              </a:p>
            </p:txBody>
          </p:sp>
        </mc:Choice>
        <mc:Fallback xmlns="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C6AE5EE7-E114-4AD2-A82D-D69DEDAF4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15" y="6791198"/>
                <a:ext cx="1096863" cy="843949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252CA6AE-88D9-4655-9B39-516607D0C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966" y="1595670"/>
            <a:ext cx="1122861" cy="105198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B71C836-ACD9-4B29-8A41-725A67CCEF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966" y="2709571"/>
            <a:ext cx="612526" cy="93091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7271888-308B-4FFA-8194-B90E771CDA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5967" y="180803"/>
            <a:ext cx="2731002" cy="5664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B224011B-E918-4D2F-8826-D159A7B8AF49}"/>
                  </a:ext>
                </a:extLst>
              </p:cNvPr>
              <p:cNvSpPr txBox="1"/>
              <p:nvPr/>
            </p:nvSpPr>
            <p:spPr>
              <a:xfrm>
                <a:off x="1657868" y="6724943"/>
                <a:ext cx="4801356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100" dirty="0"/>
                  <a:t>Formelen for dopplereffekt kan vi bruke til å </a:t>
                </a:r>
                <a:r>
                  <a:rPr lang="nb-NO" sz="1100" dirty="0" err="1"/>
                  <a:t>rekne</a:t>
                </a:r>
                <a:r>
                  <a:rPr lang="nb-NO" sz="1100" dirty="0"/>
                  <a:t> ut kor stor fart </a:t>
                </a:r>
                <a:r>
                  <a:rPr lang="nb-NO" sz="1100" dirty="0" err="1"/>
                  <a:t>eit</a:t>
                </a:r>
                <a:r>
                  <a:rPr lang="nb-NO" sz="1100" dirty="0"/>
                  <a:t> objekt, som sender ut bølger, har i høve til oss. I denne formelen er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nb-NO" sz="1100" dirty="0">
                    <a:solidFill>
                      <a:prstClr val="black"/>
                    </a:solidFill>
                    <a:latin typeface="Calibri" panose="020F0502020204030204"/>
                  </a:rPr>
                  <a:t>bølgas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fart,</a:t>
                </a:r>
                <a:r>
                  <a:rPr kumimoji="0" lang="nb-NO" sz="1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nb-NO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nb-NO" sz="1100" dirty="0">
                    <a:solidFill>
                      <a:prstClr val="black"/>
                    </a:solidFill>
                  </a:rPr>
                  <a:t> er farten til objektet,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er frekvensen som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bølgekjelda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nb-NO" sz="1100" dirty="0">
                    <a:solidFill>
                      <a:prstClr val="black"/>
                    </a:solidFill>
                    <a:latin typeface="Calibri" panose="020F0502020204030204"/>
                  </a:rPr>
                  <a:t>sender ut, og </a:t>
                </a:r>
                <a14:m>
                  <m:oMath xmlns:m="http://schemas.openxmlformats.org/officeDocument/2006/math">
                    <m:r>
                      <a:rPr lang="nb-NO" sz="1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b-NO" sz="11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er den målte frekvensen. Det er </a:t>
                </a:r>
                <a14:m>
                  <m:oMath xmlns:m="http://schemas.openxmlformats.org/officeDocument/2006/math">
                    <m:r>
                      <a:rPr lang="nb-NO" sz="1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b-NO" sz="1100" dirty="0"/>
                  <a:t> som blir større når </a:t>
                </a:r>
                <a:r>
                  <a:rPr lang="nb-NO" sz="1100" dirty="0" err="1"/>
                  <a:t>bølgekjelda</a:t>
                </a:r>
                <a:r>
                  <a:rPr lang="nb-NO" sz="1100" dirty="0"/>
                  <a:t> er på veg bort </a:t>
                </a:r>
                <a:r>
                  <a:rPr lang="nb-NO" sz="1100" dirty="0" err="1"/>
                  <a:t>frå</a:t>
                </a:r>
                <a:r>
                  <a:rPr lang="nb-NO" sz="1100" dirty="0"/>
                  <a:t> oss, og mindre når ho er på veg mot oss.</a:t>
                </a:r>
              </a:p>
            </p:txBody>
          </p:sp>
        </mc:Choice>
        <mc:Fallback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B224011B-E918-4D2F-8826-D159A7B8A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868" y="6724943"/>
                <a:ext cx="4801356" cy="938719"/>
              </a:xfrm>
              <a:prstGeom prst="rect">
                <a:avLst/>
              </a:prstGeom>
              <a:blipFill>
                <a:blip r:embed="rId10"/>
                <a:stretch>
                  <a:fillRect t="-649" r="-127" b="-32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ktangel 19">
            <a:extLst>
              <a:ext uri="{FF2B5EF4-FFF2-40B4-BE49-F238E27FC236}">
                <a16:creationId xmlns:a16="http://schemas.microsoft.com/office/drawing/2014/main" id="{398729EF-3DFE-4402-A8F2-2D13A187F466}"/>
              </a:ext>
            </a:extLst>
          </p:cNvPr>
          <p:cNvSpPr/>
          <p:nvPr/>
        </p:nvSpPr>
        <p:spPr>
          <a:xfrm>
            <a:off x="3165987" y="3937371"/>
            <a:ext cx="1649901" cy="44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4" name="Rett linje 43">
            <a:extLst>
              <a:ext uri="{FF2B5EF4-FFF2-40B4-BE49-F238E27FC236}">
                <a16:creationId xmlns:a16="http://schemas.microsoft.com/office/drawing/2014/main" id="{41C32257-5C3E-4A0E-AD16-01278F427437}"/>
              </a:ext>
            </a:extLst>
          </p:cNvPr>
          <p:cNvCxnSpPr/>
          <p:nvPr/>
        </p:nvCxnSpPr>
        <p:spPr>
          <a:xfrm>
            <a:off x="623078" y="1635651"/>
            <a:ext cx="73140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9A87E260-1643-4164-A3DA-D59615B0D63B}"/>
              </a:ext>
            </a:extLst>
          </p:cNvPr>
          <p:cNvCxnSpPr>
            <a:cxnSpLocks/>
          </p:cNvCxnSpPr>
          <p:nvPr/>
        </p:nvCxnSpPr>
        <p:spPr>
          <a:xfrm>
            <a:off x="521206" y="2179238"/>
            <a:ext cx="37255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C5058E27-8554-4662-B9FA-1E59BB922042}"/>
              </a:ext>
            </a:extLst>
          </p:cNvPr>
          <p:cNvCxnSpPr>
            <a:cxnSpLocks/>
          </p:cNvCxnSpPr>
          <p:nvPr/>
        </p:nvCxnSpPr>
        <p:spPr>
          <a:xfrm>
            <a:off x="586564" y="2719099"/>
            <a:ext cx="0" cy="22095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3F7CC9A6-7B31-4AB6-A3A5-CFC22CC5720A}"/>
              </a:ext>
            </a:extLst>
          </p:cNvPr>
          <p:cNvCxnSpPr>
            <a:cxnSpLocks/>
          </p:cNvCxnSpPr>
          <p:nvPr/>
        </p:nvCxnSpPr>
        <p:spPr>
          <a:xfrm>
            <a:off x="586564" y="3303296"/>
            <a:ext cx="0" cy="10348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7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66BC46B-FD2A-4C04-B7F5-C61AE49DC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34" y="2074943"/>
            <a:ext cx="1221885" cy="1221885"/>
          </a:xfrm>
          <a:prstGeom prst="rect">
            <a:avLst/>
          </a:prstGeom>
        </p:spPr>
      </p:pic>
      <p:pic>
        <p:nvPicPr>
          <p:cNvPr id="21" name="Bilde 20" descr="Et bilde som inneholder klokke&#10;&#10;Automatisk generert beskrivelse">
            <a:extLst>
              <a:ext uri="{FF2B5EF4-FFF2-40B4-BE49-F238E27FC236}">
                <a16:creationId xmlns:a16="http://schemas.microsoft.com/office/drawing/2014/main" id="{8BB3ABF3-AD17-416F-ADEC-EDD1835E1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133">
            <a:off x="5044530" y="3993274"/>
            <a:ext cx="1316918" cy="131691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16DDE9D-0BE0-43F9-ABE6-FE416069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6" y="142142"/>
            <a:ext cx="5915025" cy="852669"/>
          </a:xfrm>
        </p:spPr>
        <p:txBody>
          <a:bodyPr>
            <a:normAutofit/>
          </a:bodyPr>
          <a:lstStyle/>
          <a:p>
            <a:r>
              <a:rPr lang="nb-NO" dirty="0"/>
              <a:t>Lag den </a:t>
            </a:r>
            <a:r>
              <a:rPr lang="nb-NO" dirty="0" err="1"/>
              <a:t>raskaste</a:t>
            </a:r>
            <a:r>
              <a:rPr lang="nb-NO" dirty="0"/>
              <a:t> trillebilen</a:t>
            </a:r>
            <a:br>
              <a:rPr lang="nb-NO" dirty="0"/>
            </a:br>
            <a:r>
              <a:rPr lang="nb-NO" sz="2000" dirty="0"/>
              <a:t>- mål farten med dopplereffekten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38D70E9-A2F9-40C6-BD4B-31E2BEA82E86}"/>
              </a:ext>
            </a:extLst>
          </p:cNvPr>
          <p:cNvSpPr txBox="1"/>
          <p:nvPr/>
        </p:nvSpPr>
        <p:spPr>
          <a:xfrm>
            <a:off x="471488" y="1032133"/>
            <a:ext cx="5915024" cy="938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r>
              <a:rPr lang="nb-NO" sz="1100" b="1" dirty="0"/>
              <a:t> </a:t>
            </a:r>
          </a:p>
          <a:p>
            <a:r>
              <a:rPr lang="nb-NO" sz="1100" dirty="0"/>
              <a:t>Lag </a:t>
            </a:r>
            <a:r>
              <a:rPr lang="nb-NO" sz="1100" dirty="0" err="1"/>
              <a:t>ein</a:t>
            </a:r>
            <a:r>
              <a:rPr lang="nb-NO" sz="1100" dirty="0"/>
              <a:t> trillebil som bruker </a:t>
            </a:r>
            <a:r>
              <a:rPr lang="nb-NO" sz="1100" dirty="0" err="1"/>
              <a:t>ein</a:t>
            </a:r>
            <a:r>
              <a:rPr lang="nb-NO" sz="1100" dirty="0"/>
              <a:t> micro:bit eller </a:t>
            </a:r>
            <a:r>
              <a:rPr lang="nb-NO" sz="1100" dirty="0" err="1"/>
              <a:t>ein</a:t>
            </a:r>
            <a:r>
              <a:rPr lang="nb-NO" sz="1100" dirty="0"/>
              <a:t> mobil til å sende ut </a:t>
            </a:r>
            <a:r>
              <a:rPr lang="nb-NO" sz="1100" dirty="0" err="1"/>
              <a:t>ein</a:t>
            </a:r>
            <a:r>
              <a:rPr lang="nb-NO" sz="1100" dirty="0"/>
              <a:t> tone, og som kan trille </a:t>
            </a:r>
            <a:r>
              <a:rPr lang="nb-NO" sz="1100" dirty="0" err="1"/>
              <a:t>raskast</a:t>
            </a:r>
            <a:r>
              <a:rPr lang="nb-NO" sz="1100" dirty="0"/>
              <a:t> </a:t>
            </a:r>
            <a:r>
              <a:rPr lang="nb-NO" sz="1100" dirty="0" err="1"/>
              <a:t>mogleg</a:t>
            </a:r>
            <a:r>
              <a:rPr lang="nb-NO" sz="1100" dirty="0"/>
              <a:t> ned </a:t>
            </a:r>
            <a:r>
              <a:rPr lang="nb-NO" sz="1100" dirty="0" err="1"/>
              <a:t>eit</a:t>
            </a:r>
            <a:r>
              <a:rPr lang="nb-NO" sz="1100" dirty="0"/>
              <a:t> skråplan. Mål kor lang tid han bruker på å trille ned skråplanet for minst fem ulike </a:t>
            </a:r>
            <a:r>
              <a:rPr lang="nb-NO" sz="1100" dirty="0" err="1"/>
              <a:t>vinklar</a:t>
            </a:r>
            <a:r>
              <a:rPr lang="nb-NO" sz="1100" dirty="0"/>
              <a:t>, samstundes som de og måler frekvensen på tonen bilen sender ut ved botnen av skråplanet alle gongene. Noter vinkel på skråplanet, frekvensen og tida det tok for alle </a:t>
            </a:r>
            <a:r>
              <a:rPr lang="nb-NO" sz="1100" dirty="0" err="1"/>
              <a:t>målingane</a:t>
            </a:r>
            <a:r>
              <a:rPr lang="nb-NO" sz="1100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236386B-DE29-42C2-8C56-2F4008198189}"/>
              </a:ext>
            </a:extLst>
          </p:cNvPr>
          <p:cNvSpPr/>
          <p:nvPr/>
        </p:nvSpPr>
        <p:spPr>
          <a:xfrm>
            <a:off x="466250" y="2032021"/>
            <a:ext cx="490488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100" b="1" dirty="0"/>
              <a:t>Fase 1: </a:t>
            </a:r>
            <a:r>
              <a:rPr lang="nb-NO" sz="1100" dirty="0"/>
              <a:t>Undersøk gjerne litt for å få inspirasjon til bilen </a:t>
            </a:r>
            <a:r>
              <a:rPr lang="nb-NO" sz="1100" dirty="0" err="1"/>
              <a:t>dykkar</a:t>
            </a:r>
            <a:r>
              <a:rPr lang="nb-NO" sz="1100" dirty="0"/>
              <a:t>. Kva må til for at han skal trille </a:t>
            </a:r>
            <a:r>
              <a:rPr lang="nb-NO" sz="1100" dirty="0" err="1"/>
              <a:t>raskast</a:t>
            </a:r>
            <a:r>
              <a:rPr lang="nb-NO" sz="1100" dirty="0"/>
              <a:t> </a:t>
            </a:r>
            <a:r>
              <a:rPr lang="nb-NO" sz="1100" dirty="0" err="1"/>
              <a:t>mogleg</a:t>
            </a:r>
            <a:r>
              <a:rPr lang="nb-NO" sz="1100" dirty="0"/>
              <a:t>?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Fase </a:t>
            </a:r>
            <a:r>
              <a:rPr lang="nb-NO" sz="1100" b="1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viktig at de er åpne for alle slags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idear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ikkje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 for kritiske, da kan nyttige framlegg bli kutta ut for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tidleg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Tenk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sjølv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først, og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teikn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gjerne skisser.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Forklar ideen din for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andre på gruppa.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Diskuter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ulike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ideane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 gruppa, og lag </a:t>
            </a: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felles hypotese for bygging.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C8417DA-B2E7-42CD-AC1E-2042A551EFEB}"/>
              </a:ext>
            </a:extLst>
          </p:cNvPr>
          <p:cNvSpPr txBox="1"/>
          <p:nvPr/>
        </p:nvSpPr>
        <p:spPr>
          <a:xfrm>
            <a:off x="466250" y="3419740"/>
            <a:ext cx="5925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3: </a:t>
            </a:r>
            <a:r>
              <a:rPr lang="nb-NO" sz="1100" dirty="0"/>
              <a:t>Gjennomfør planen </a:t>
            </a:r>
            <a:r>
              <a:rPr lang="nb-NO" sz="1100" dirty="0" err="1"/>
              <a:t>dykkar</a:t>
            </a:r>
            <a:r>
              <a:rPr lang="nb-NO" sz="1100" dirty="0"/>
              <a:t> for å lage </a:t>
            </a:r>
            <a:r>
              <a:rPr lang="nb-NO" sz="1100" dirty="0" err="1"/>
              <a:t>køyretøyet</a:t>
            </a:r>
            <a:r>
              <a:rPr lang="nb-NO" sz="1100" dirty="0"/>
              <a:t>, og lag programmet for å bruke </a:t>
            </a:r>
            <a:r>
              <a:rPr lang="nb-NO" sz="1100" dirty="0" err="1"/>
              <a:t>micro:bit</a:t>
            </a:r>
            <a:r>
              <a:rPr lang="nb-NO" sz="1100" dirty="0"/>
              <a:t> som ei stoppeklokke. Sjå tips under for programmering.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7DFC39F3-D2A3-4D91-9A03-354556900879}"/>
                  </a:ext>
                </a:extLst>
              </p:cNvPr>
              <p:cNvSpPr/>
              <p:nvPr/>
            </p:nvSpPr>
            <p:spPr>
              <a:xfrm>
                <a:off x="406779" y="6762292"/>
                <a:ext cx="6044439" cy="30144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b="1" dirty="0" err="1">
                    <a:solidFill>
                      <a:prstClr val="black"/>
                    </a:solidFill>
                    <a:latin typeface="Calibri" panose="020F0502020204030204"/>
                  </a:rPr>
                  <a:t>Oppgåve</a:t>
                </a:r>
                <a:r>
                  <a:rPr lang="nb-NO" sz="1100" b="1" dirty="0">
                    <a:solidFill>
                      <a:prstClr val="black"/>
                    </a:solidFill>
                    <a:latin typeface="Calibri" panose="020F0502020204030204"/>
                  </a:rPr>
                  <a:t> – dopplereffekt og formelrekning</a:t>
                </a:r>
                <a:endParaRPr kumimoji="0" lang="nb-N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nb-NO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lvl="0" indent="-342900">
                  <a:buFontTx/>
                  <a:buAutoNum type="arabicPeriod"/>
                  <a:defRPr/>
                </a:pP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Rekn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ut farten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frå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dei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målte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frekvensane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med hjelp av formelen for dopplereffekt</a:t>
                </a:r>
                <a:r>
                  <a:rPr lang="nb-NO" sz="11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nb-NO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sz="11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nb-NO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nb-NO" sz="1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sz="11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1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nb-NO" sz="11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nb-NO" sz="11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1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er lyden sin fart i luft (340 m/s),</a:t>
                </a:r>
                <a:r>
                  <a:rPr kumimoji="0" lang="nb-NO" sz="1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er frekvensen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micro</a:t>
                </a:r>
                <a:r>
                  <a:rPr lang="nb-NO" sz="1100" dirty="0">
                    <a:solidFill>
                      <a:prstClr val="black"/>
                    </a:solidFill>
                    <a:latin typeface="Calibri" panose="020F0502020204030204"/>
                  </a:rPr>
                  <a:t>:biten sender ut, og </a:t>
                </a:r>
                <a14:m>
                  <m:oMath xmlns:m="http://schemas.openxmlformats.org/officeDocument/2006/math">
                    <m:r>
                      <a:rPr lang="nb-NO" sz="1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b-NO" sz="11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er den målte frekvensen.</a:t>
                </a: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endParaRPr kumimoji="0" lang="nb-NO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lvl="0" indent="-342900">
                  <a:buFontTx/>
                  <a:buAutoNum type="arabicPeriod"/>
                  <a:defRPr/>
                </a:pP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Rekn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ut farten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frå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den målte tida med hjelp av formelen </a:t>
                </a:r>
                <a14:m>
                  <m:oMath xmlns:m="http://schemas.openxmlformats.org/officeDocument/2006/math">
                    <m:r>
                      <a:rPr kumimoji="0" lang="nb-NO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  <m:r>
                      <a:rPr kumimoji="0" lang="nb-NO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nb-NO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𝑔𝑡</m:t>
                    </m:r>
                    <m:func>
                      <m:funcPr>
                        <m:ctrlPr>
                          <a:rPr kumimoji="0" lang="nb-NO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nb-NO" sz="11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sin</m:t>
                        </m:r>
                      </m:fName>
                      <m:e>
                        <m:r>
                          <a:rPr kumimoji="0" lang="nb-NO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der </a:t>
                </a:r>
                <a14:m>
                  <m:oMath xmlns:m="http://schemas.openxmlformats.org/officeDocument/2006/math">
                    <m:r>
                      <a:rPr lang="nb-NO" sz="1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er tyngdeakselerasjonen</a:t>
                </a:r>
                <a:r>
                  <a:rPr kumimoji="0" lang="nb-NO" sz="1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(9,81</a:t>
                </a:r>
                <a:r>
                  <a:rPr lang="nb-NO" sz="1100" dirty="0">
                    <a:solidFill>
                      <a:prstClr val="black"/>
                    </a:solidFill>
                  </a:rPr>
                  <a:t> m/s</a:t>
                </a:r>
                <a:r>
                  <a:rPr lang="nb-NO" sz="1100" baseline="30000" dirty="0">
                    <a:solidFill>
                      <a:prstClr val="black"/>
                    </a:solidFill>
                  </a:rPr>
                  <a:t>2</a:t>
                </a:r>
                <a:r>
                  <a:rPr kumimoji="0" lang="nb-NO" sz="1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), </a:t>
                </a:r>
                <a14:m>
                  <m:oMath xmlns:m="http://schemas.openxmlformats.org/officeDocument/2006/math">
                    <m:r>
                      <a:rPr lang="nb-NO" sz="1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er den målte tida og 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Symbol" panose="05050102010706020507" pitchFamily="18" charset="2"/>
                  </a:rPr>
                  <a:t>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nb-NO" sz="1100" dirty="0">
                    <a:solidFill>
                      <a:prstClr val="black"/>
                    </a:solidFill>
                  </a:rPr>
                  <a:t>er vinkelen til skråplanet.</a:t>
                </a:r>
              </a:p>
              <a:p>
                <a:pPr marL="342900" lvl="0" indent="-342900">
                  <a:buFontTx/>
                  <a:buAutoNum type="arabicPeriod"/>
                  <a:defRPr/>
                </a:pPr>
                <a:endParaRPr lang="nb-NO" sz="400" dirty="0">
                  <a:solidFill>
                    <a:prstClr val="black"/>
                  </a:solidFill>
                </a:endParaRPr>
              </a:p>
              <a:p>
                <a:pPr marL="800100" lvl="1" indent="-342900">
                  <a:buFont typeface="+mj-lt"/>
                  <a:buAutoNum type="alphaLcParenR"/>
                  <a:defRPr/>
                </a:pPr>
                <a:r>
                  <a:rPr lang="nb-NO" sz="1100" dirty="0" err="1">
                    <a:solidFill>
                      <a:prstClr val="black"/>
                    </a:solidFill>
                  </a:rPr>
                  <a:t>Rekn</a:t>
                </a:r>
                <a:r>
                  <a:rPr lang="nb-NO" sz="1100" dirty="0">
                    <a:solidFill>
                      <a:prstClr val="black"/>
                    </a:solidFill>
                  </a:rPr>
                  <a:t> ut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nb-NO" sz="1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ved å bruke </a:t>
                </a:r>
                <a:r>
                  <a:rPr kumimoji="0" lang="nb-NO" sz="1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sinus-funksjonen i </a:t>
                </a:r>
                <a:r>
                  <a:rPr lang="nb-NO" sz="1100" dirty="0">
                    <a:solidFill>
                      <a:prstClr val="black"/>
                    </a:solidFill>
                    <a:latin typeface="Calibri" panose="020F0502020204030204"/>
                  </a:rPr>
                  <a:t>G</a:t>
                </a:r>
                <a:r>
                  <a:rPr kumimoji="0" lang="nb-NO" sz="1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eogebra</a:t>
                </a:r>
                <a:r>
                  <a:rPr kumimoji="0" lang="nb-NO" sz="1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eller på kalkulator, og skriv ned </a:t>
                </a:r>
                <a:r>
                  <a:rPr kumimoji="0" lang="nb-NO" sz="11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verdiane</a:t>
                </a:r>
                <a:r>
                  <a:rPr kumimoji="0" lang="nb-NO" sz="11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800100" lvl="1" indent="-342900">
                  <a:buFont typeface="+mj-lt"/>
                  <a:buAutoNum type="alphaLcParenR"/>
                  <a:defRPr/>
                </a:pPr>
                <a:endParaRPr kumimoji="0" lang="nb-NO" sz="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800100" lvl="1" indent="-342900">
                  <a:buFont typeface="+mj-lt"/>
                  <a:buAutoNum type="alphaLcParenR"/>
                  <a:defRPr/>
                </a:pPr>
                <a:r>
                  <a:rPr lang="nb-NO" sz="1100" baseline="0" dirty="0" err="1">
                    <a:solidFill>
                      <a:prstClr val="black"/>
                    </a:solidFill>
                    <a:latin typeface="Calibri" panose="020F0502020204030204"/>
                  </a:rPr>
                  <a:t>Rekn</a:t>
                </a:r>
                <a:r>
                  <a:rPr lang="nb-NO" sz="1100" baseline="0" dirty="0">
                    <a:solidFill>
                      <a:prstClr val="black"/>
                    </a:solidFill>
                    <a:latin typeface="Calibri" panose="020F0502020204030204"/>
                  </a:rPr>
                  <a:t> ut farten til trillebilen </a:t>
                </a:r>
                <a:r>
                  <a:rPr lang="nb-NO" sz="1100" baseline="0" dirty="0" err="1">
                    <a:solidFill>
                      <a:prstClr val="black"/>
                    </a:solidFill>
                    <a:latin typeface="Calibri" panose="020F0502020204030204"/>
                  </a:rPr>
                  <a:t>frå</a:t>
                </a:r>
                <a:r>
                  <a:rPr lang="nb-NO" sz="1100" baseline="0" dirty="0">
                    <a:solidFill>
                      <a:prstClr val="black"/>
                    </a:solidFill>
                    <a:latin typeface="Calibri" panose="020F0502020204030204"/>
                  </a:rPr>
                  <a:t> formelen i </a:t>
                </a:r>
                <a:r>
                  <a:rPr lang="nb-NO" sz="1100" baseline="0" dirty="0" err="1">
                    <a:solidFill>
                      <a:prstClr val="black"/>
                    </a:solidFill>
                    <a:latin typeface="Calibri" panose="020F0502020204030204"/>
                  </a:rPr>
                  <a:t>oppgåva</a:t>
                </a:r>
                <a:r>
                  <a:rPr lang="nb-NO" sz="1100" baseline="0" dirty="0">
                    <a:solidFill>
                      <a:prstClr val="black"/>
                    </a:solidFill>
                    <a:latin typeface="Calibri" panose="020F0502020204030204"/>
                  </a:rPr>
                  <a:t> og noter ned </a:t>
                </a:r>
                <a:r>
                  <a:rPr lang="nb-NO" sz="1100" baseline="0" dirty="0" err="1">
                    <a:solidFill>
                      <a:prstClr val="black"/>
                    </a:solidFill>
                    <a:latin typeface="Calibri" panose="020F0502020204030204"/>
                  </a:rPr>
                  <a:t>verdiane</a:t>
                </a:r>
                <a:r>
                  <a:rPr lang="nb-NO" sz="1100" baseline="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nb-NO" sz="1100" baseline="0">
                    <a:solidFill>
                      <a:prstClr val="black"/>
                    </a:solidFill>
                    <a:latin typeface="Calibri" panose="020F0502020204030204"/>
                  </a:rPr>
                  <a:t>for kvar </a:t>
                </a:r>
                <a:r>
                  <a:rPr lang="nb-NO" sz="1100" baseline="0" dirty="0">
                    <a:solidFill>
                      <a:prstClr val="black"/>
                    </a:solidFill>
                    <a:latin typeface="Calibri" panose="020F0502020204030204"/>
                  </a:rPr>
                  <a:t>av tidene de målte.</a:t>
                </a:r>
                <a:endParaRPr kumimoji="0" lang="nb-N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endParaRPr kumimoji="0" lang="nb-NO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indent="-228600">
                  <a:buFont typeface="+mj-lt"/>
                  <a:buAutoNum type="arabicPeriod"/>
                </a:pP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Lag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ein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lineær modell av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dei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nb-NO" sz="1100" dirty="0">
                    <a:solidFill>
                      <a:prstClr val="black"/>
                    </a:solidFill>
                    <a:latin typeface="Calibri" panose="020F0502020204030204"/>
                  </a:rPr>
                  <a:t>berekna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verdiane</a:t>
                </a:r>
                <a:r>
                  <a:rPr lang="nb-NO" sz="1100" dirty="0">
                    <a:solidFill>
                      <a:prstClr val="black"/>
                    </a:solidFill>
                    <a:latin typeface="Calibri" panose="020F0502020204030204"/>
                  </a:rPr>
                  <a:t> i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Geogebra. Farten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frå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oppgåve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1. svarer til x-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verdiane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og farten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frå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oppgåve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2. svarer til y-</a:t>
                </a:r>
                <a:r>
                  <a:rPr kumimoji="0" lang="nb-NO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verdiane</a:t>
                </a:r>
                <a:r>
                  <a:rPr kumimoji="0" lang="nb-NO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</a:p>
              <a:p>
                <a:pPr marL="228600" indent="-228600">
                  <a:buFont typeface="+mj-lt"/>
                  <a:buAutoNum type="arabicPeriod"/>
                </a:pPr>
                <a:endParaRPr kumimoji="0" lang="nb-NO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28600" indent="-228600">
                  <a:buFont typeface="+mj-lt"/>
                  <a:buAutoNum type="arabicPeriod"/>
                </a:pPr>
                <a:r>
                  <a:rPr lang="nb-NO" sz="1100" dirty="0" err="1"/>
                  <a:t>Ein</a:t>
                </a:r>
                <a:r>
                  <a:rPr lang="nb-NO" sz="1100" dirty="0"/>
                  <a:t> lineær funksjon kan alltid </a:t>
                </a:r>
                <a:r>
                  <a:rPr lang="nb-NO" sz="1100" dirty="0" err="1"/>
                  <a:t>skrivast</a:t>
                </a:r>
                <a:r>
                  <a:rPr lang="nb-NO" sz="1100" dirty="0"/>
                  <a:t> på denne formen</a:t>
                </a:r>
                <a14:m>
                  <m:oMath xmlns:m="http://schemas.openxmlformats.org/officeDocument/2006/math">
                    <m:r>
                      <a:rPr lang="nb-NO" sz="1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1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nb-NO" sz="11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1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nb-NO" sz="1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1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b-NO" sz="1100" dirty="0"/>
                  <a:t>. Kva for </a:t>
                </a:r>
                <a:r>
                  <a:rPr lang="nb-NO" sz="1100" dirty="0" err="1"/>
                  <a:t>nokre</a:t>
                </a:r>
                <a:r>
                  <a:rPr lang="nb-NO" sz="1100" dirty="0"/>
                  <a:t> </a:t>
                </a:r>
                <a:r>
                  <a:rPr lang="nb-NO" sz="1100" dirty="0" err="1"/>
                  <a:t>verdiar</a:t>
                </a:r>
                <a:r>
                  <a:rPr lang="nb-NO" sz="1100" dirty="0"/>
                  <a:t> </a:t>
                </a:r>
                <a:r>
                  <a:rPr lang="nb-NO" sz="1100" dirty="0" err="1"/>
                  <a:t>fann</a:t>
                </a:r>
                <a:r>
                  <a:rPr lang="nb-NO" sz="1100" dirty="0"/>
                  <a:t> de for </a:t>
                </a:r>
                <a:r>
                  <a:rPr lang="nb-NO" sz="1100" dirty="0" err="1"/>
                  <a:t>koeffisientane</a:t>
                </a:r>
                <a:r>
                  <a:rPr lang="nb-NO" sz="1100" dirty="0"/>
                  <a:t> </a:t>
                </a:r>
                <a14:m>
                  <m:oMath xmlns:m="http://schemas.openxmlformats.org/officeDocument/2006/math">
                    <m:r>
                      <a:rPr lang="nb-NO" sz="11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nb-NO" sz="1100" dirty="0"/>
                  <a:t> og </a:t>
                </a:r>
                <a14:m>
                  <m:oMath xmlns:m="http://schemas.openxmlformats.org/officeDocument/2006/math">
                    <m:r>
                      <a:rPr lang="nb-NO" sz="11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nb-NO" sz="1100" dirty="0"/>
                  <a:t>? Kva burde </a:t>
                </a:r>
                <a:r>
                  <a:rPr lang="nb-NO" sz="1100" dirty="0" err="1"/>
                  <a:t>desse</a:t>
                </a:r>
                <a:r>
                  <a:rPr lang="nb-NO" sz="1100" dirty="0"/>
                  <a:t> </a:t>
                </a:r>
                <a:r>
                  <a:rPr lang="nb-NO" sz="1100" dirty="0" err="1"/>
                  <a:t>verdiane</a:t>
                </a:r>
                <a:r>
                  <a:rPr lang="nb-NO" sz="1100" dirty="0"/>
                  <a:t> </a:t>
                </a:r>
                <a:r>
                  <a:rPr lang="nb-NO" sz="1100" dirty="0" err="1"/>
                  <a:t>vore</a:t>
                </a:r>
                <a:r>
                  <a:rPr lang="nb-NO" sz="1100" dirty="0"/>
                  <a:t>, og kva tyder </a:t>
                </a:r>
                <a:r>
                  <a:rPr lang="nb-NO" sz="1100" dirty="0" err="1"/>
                  <a:t>dei</a:t>
                </a:r>
                <a:r>
                  <a:rPr lang="nb-NO" sz="1100" dirty="0"/>
                  <a:t>?</a:t>
                </a:r>
              </a:p>
            </p:txBody>
          </p:sp>
        </mc:Choice>
        <mc:Fallback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7DFC39F3-D2A3-4D91-9A03-3545569008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79" y="6762292"/>
                <a:ext cx="6044439" cy="3014480"/>
              </a:xfrm>
              <a:prstGeom prst="rect">
                <a:avLst/>
              </a:prstGeom>
              <a:blipFill>
                <a:blip r:embed="rId4"/>
                <a:stretch>
                  <a:fillRect r="-3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Sylinder 4">
            <a:extLst>
              <a:ext uri="{FF2B5EF4-FFF2-40B4-BE49-F238E27FC236}">
                <a16:creationId xmlns:a16="http://schemas.microsoft.com/office/drawing/2014/main" id="{C324B7CD-426E-45BD-AD03-F8DE1D5C3EFB}"/>
              </a:ext>
            </a:extLst>
          </p:cNvPr>
          <p:cNvSpPr txBox="1"/>
          <p:nvPr/>
        </p:nvSpPr>
        <p:spPr>
          <a:xfrm>
            <a:off x="466249" y="5435385"/>
            <a:ext cx="592026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Fase 4:</a:t>
            </a:r>
            <a:r>
              <a:rPr lang="nb-NO" sz="1100" dirty="0"/>
              <a:t> Test kor raskt </a:t>
            </a:r>
            <a:r>
              <a:rPr lang="nb-NO" sz="1100" dirty="0" err="1"/>
              <a:t>køyretøyet</a:t>
            </a:r>
            <a:r>
              <a:rPr lang="nb-NO" sz="1100" dirty="0"/>
              <a:t> er, og om de får brukbare </a:t>
            </a:r>
            <a:r>
              <a:rPr lang="nb-NO" sz="1100" dirty="0" err="1"/>
              <a:t>målingar</a:t>
            </a:r>
            <a:r>
              <a:rPr lang="nb-NO" sz="1100" dirty="0"/>
              <a:t>.</a:t>
            </a:r>
          </a:p>
          <a:p>
            <a:endParaRPr lang="nb-NO" sz="400" dirty="0"/>
          </a:p>
          <a:p>
            <a:r>
              <a:rPr lang="nb-NO" sz="1100" b="1" dirty="0"/>
              <a:t>Fase 5:</a:t>
            </a:r>
            <a:r>
              <a:rPr lang="nb-NO" sz="1100" dirty="0"/>
              <a:t> </a:t>
            </a:r>
            <a:r>
              <a:rPr lang="nb-NO" sz="1100" dirty="0" err="1"/>
              <a:t>Samanlikn</a:t>
            </a:r>
            <a:r>
              <a:rPr lang="nb-NO" sz="1100" dirty="0"/>
              <a:t> resultata med andre i klassen. </a:t>
            </a:r>
            <a:r>
              <a:rPr lang="nb-NO" sz="1100" dirty="0" err="1"/>
              <a:t>Fekk</a:t>
            </a:r>
            <a:r>
              <a:rPr lang="nb-NO" sz="1100" dirty="0"/>
              <a:t> </a:t>
            </a:r>
            <a:r>
              <a:rPr lang="nb-NO" sz="1100" dirty="0" err="1"/>
              <a:t>nokon</a:t>
            </a:r>
            <a:r>
              <a:rPr lang="nb-NO" sz="1100" dirty="0"/>
              <a:t> andre større fart? </a:t>
            </a:r>
            <a:r>
              <a:rPr lang="nb-NO" sz="1100" dirty="0" err="1"/>
              <a:t>Kvifor</a:t>
            </a:r>
            <a:r>
              <a:rPr lang="nb-NO" sz="1100" dirty="0"/>
              <a:t> tror du </a:t>
            </a:r>
            <a:r>
              <a:rPr lang="nb-NO" sz="1100" dirty="0" err="1"/>
              <a:t>deira</a:t>
            </a:r>
            <a:r>
              <a:rPr lang="nb-NO" sz="1100" dirty="0"/>
              <a:t> bil </a:t>
            </a:r>
            <a:r>
              <a:rPr lang="nb-NO" sz="1100" dirty="0" err="1"/>
              <a:t>fekk</a:t>
            </a:r>
            <a:r>
              <a:rPr lang="nb-NO" sz="1100" dirty="0"/>
              <a:t> større fart? Kan de </a:t>
            </a:r>
            <a:r>
              <a:rPr lang="nb-NO" sz="1100" dirty="0" err="1"/>
              <a:t>gjere</a:t>
            </a:r>
            <a:r>
              <a:rPr lang="nb-NO" sz="1100" dirty="0"/>
              <a:t> </a:t>
            </a:r>
            <a:r>
              <a:rPr lang="nb-NO" sz="1100" dirty="0" err="1"/>
              <a:t>noko</a:t>
            </a:r>
            <a:r>
              <a:rPr lang="nb-NO" sz="1100" dirty="0"/>
              <a:t> av det same?</a:t>
            </a:r>
          </a:p>
          <a:p>
            <a:endParaRPr lang="nb-NO" sz="400" dirty="0"/>
          </a:p>
          <a:p>
            <a:r>
              <a:rPr lang="nb-NO" sz="1100" b="1" dirty="0"/>
              <a:t>Fase 6:</a:t>
            </a:r>
            <a:r>
              <a:rPr lang="nb-NO" sz="1100" dirty="0"/>
              <a:t> Gå attende til </a:t>
            </a:r>
            <a:r>
              <a:rPr lang="nb-NO" sz="1100" dirty="0" err="1"/>
              <a:t>dei</a:t>
            </a:r>
            <a:r>
              <a:rPr lang="nb-NO" sz="1100" dirty="0"/>
              <a:t> andre fasene for å </a:t>
            </a:r>
            <a:r>
              <a:rPr lang="nb-NO" sz="1100" dirty="0" err="1"/>
              <a:t>gjere</a:t>
            </a:r>
            <a:r>
              <a:rPr lang="nb-NO" sz="1100" dirty="0"/>
              <a:t> </a:t>
            </a:r>
            <a:r>
              <a:rPr lang="nb-NO" sz="1100" dirty="0" err="1"/>
              <a:t>dei</a:t>
            </a:r>
            <a:r>
              <a:rPr lang="nb-NO" sz="1100" dirty="0"/>
              <a:t> planlagte </a:t>
            </a:r>
            <a:r>
              <a:rPr lang="nb-NO" sz="1100" dirty="0" err="1"/>
              <a:t>betringane</a:t>
            </a:r>
            <a:r>
              <a:rPr lang="nb-NO" sz="1100" dirty="0"/>
              <a:t>.</a:t>
            </a:r>
          </a:p>
          <a:p>
            <a:endParaRPr lang="nb-NO" sz="400" dirty="0"/>
          </a:p>
          <a:p>
            <a:r>
              <a:rPr lang="nb-NO" sz="1100" b="1" dirty="0"/>
              <a:t>Fase 7:</a:t>
            </a:r>
            <a:r>
              <a:rPr lang="nb-NO" sz="1100" dirty="0"/>
              <a:t> Gjennomfør </a:t>
            </a:r>
            <a:r>
              <a:rPr lang="nb-NO" sz="1100" dirty="0" err="1"/>
              <a:t>dei</a:t>
            </a:r>
            <a:r>
              <a:rPr lang="nb-NO" sz="1100" dirty="0"/>
              <a:t> siste </a:t>
            </a:r>
            <a:r>
              <a:rPr lang="nb-NO" sz="1100" dirty="0" err="1"/>
              <a:t>målingane</a:t>
            </a:r>
            <a:r>
              <a:rPr lang="nb-NO" sz="1100" dirty="0"/>
              <a:t> for tid og frekvens.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D7A6BC8-EC81-401C-A617-679981B4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1808" y="9383419"/>
            <a:ext cx="1543050" cy="52740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51762118-5F72-4175-95F7-FE181DEC9074}"/>
              </a:ext>
            </a:extLst>
          </p:cNvPr>
          <p:cNvSpPr txBox="1"/>
          <p:nvPr/>
        </p:nvSpPr>
        <p:spPr>
          <a:xfrm>
            <a:off x="466249" y="3888979"/>
            <a:ext cx="29901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Puslespel</a:t>
            </a:r>
            <a:r>
              <a:rPr lang="nb-NO" sz="1100" b="1" dirty="0"/>
              <a:t>-programmering</a:t>
            </a:r>
            <a:endParaRPr lang="nb-NO" sz="400" dirty="0"/>
          </a:p>
          <a:p>
            <a:r>
              <a:rPr lang="nb-NO" sz="1100" dirty="0"/>
              <a:t>Bruk </a:t>
            </a:r>
            <a:r>
              <a:rPr lang="nb-NO" sz="1100" dirty="0" err="1"/>
              <a:t>desse</a:t>
            </a:r>
            <a:r>
              <a:rPr lang="nb-NO" sz="1100" dirty="0"/>
              <a:t> kodelinjene for å lage </a:t>
            </a:r>
            <a:r>
              <a:rPr lang="nb-NO" sz="1100" dirty="0" err="1"/>
              <a:t>eit</a:t>
            </a:r>
            <a:r>
              <a:rPr lang="nb-NO" sz="1100" dirty="0"/>
              <a:t> program som får </a:t>
            </a:r>
            <a:r>
              <a:rPr lang="nb-NO" sz="1100" dirty="0" err="1"/>
              <a:t>micro:biten</a:t>
            </a:r>
            <a:r>
              <a:rPr lang="nb-NO" sz="1100" dirty="0"/>
              <a:t> til å verke som ei stoppeklokke</a:t>
            </a:r>
          </a:p>
          <a:p>
            <a:endParaRPr lang="nb-NO" sz="1100" dirty="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A271211E-4B76-4F48-AEE2-D2F813A3E98B}"/>
              </a:ext>
            </a:extLst>
          </p:cNvPr>
          <p:cNvSpPr/>
          <p:nvPr/>
        </p:nvSpPr>
        <p:spPr>
          <a:xfrm>
            <a:off x="466249" y="3888980"/>
            <a:ext cx="5984969" cy="1443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7" name="Bilde 36">
            <a:extLst>
              <a:ext uri="{FF2B5EF4-FFF2-40B4-BE49-F238E27FC236}">
                <a16:creationId xmlns:a16="http://schemas.microsoft.com/office/drawing/2014/main" id="{A6008C44-F40C-4BF9-831A-AF676D851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400" y="4579217"/>
            <a:ext cx="1526886" cy="1450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8" name="Bilde 37">
            <a:extLst>
              <a:ext uri="{FF2B5EF4-FFF2-40B4-BE49-F238E27FC236}">
                <a16:creationId xmlns:a16="http://schemas.microsoft.com/office/drawing/2014/main" id="{2C547A81-FF8D-409B-A1D8-BABE0336C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538" y="4322923"/>
            <a:ext cx="814748" cy="1450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9" name="Bilde 38">
            <a:extLst>
              <a:ext uri="{FF2B5EF4-FFF2-40B4-BE49-F238E27FC236}">
                <a16:creationId xmlns:a16="http://schemas.microsoft.com/office/drawing/2014/main" id="{E76DC89C-D513-44A5-954D-923E1A79A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80" y="4842756"/>
            <a:ext cx="1780696" cy="1530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0" name="Bilde 39">
            <a:extLst>
              <a:ext uri="{FF2B5EF4-FFF2-40B4-BE49-F238E27FC236}">
                <a16:creationId xmlns:a16="http://schemas.microsoft.com/office/drawing/2014/main" id="{AE37E222-1DA0-4532-B09D-D3E3C63C4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608" y="4569997"/>
            <a:ext cx="1736380" cy="1490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1" name="Bilde 40">
            <a:extLst>
              <a:ext uri="{FF2B5EF4-FFF2-40B4-BE49-F238E27FC236}">
                <a16:creationId xmlns:a16="http://schemas.microsoft.com/office/drawing/2014/main" id="{5B4C25D5-30C4-45E0-830E-C43FDB57E5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580" y="5113624"/>
            <a:ext cx="1788753" cy="1490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D77F2F87-5F20-496F-9DF1-58E2DCF559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7966" y="5099529"/>
            <a:ext cx="2429320" cy="1571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3" name="Bilde 42">
            <a:extLst>
              <a:ext uri="{FF2B5EF4-FFF2-40B4-BE49-F238E27FC236}">
                <a16:creationId xmlns:a16="http://schemas.microsoft.com/office/drawing/2014/main" id="{B0BDB238-EBB7-4743-A65F-7DB2DD4F85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9825" y="4832977"/>
            <a:ext cx="1607461" cy="1571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755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</TotalTime>
  <Words>1041</Words>
  <Application>Microsoft Office PowerPoint</Application>
  <PresentationFormat>A4 (210 x 297 mm)</PresentationFormat>
  <Paragraphs>55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Office-tema</vt:lpstr>
      <vt:lpstr>Opplegg 2 – Lydbølger</vt:lpstr>
      <vt:lpstr>Lag den raskaste trillebilen - mål farten med dopplereffekten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Opplegg 2 – Lydbølger</dc:title>
  <dc:creator>Ellen Egeland Flø</dc:creator>
  <cp:lastModifiedBy>Kirsten Egeland</cp:lastModifiedBy>
  <cp:revision>6</cp:revision>
  <dcterms:created xsi:type="dcterms:W3CDTF">2022-02-22T08:57:37Z</dcterms:created>
  <dcterms:modified xsi:type="dcterms:W3CDTF">2022-06-08T14:55:41Z</dcterms:modified>
</cp:coreProperties>
</file>