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6" r:id="rId5"/>
    <p:sldId id="26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96" userDrawn="1">
          <p15:clr>
            <a:srgbClr val="A4A3A4"/>
          </p15:clr>
        </p15:guide>
        <p15:guide id="2" orient="horz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FBFC5-4502-4689-AD91-444F243457B7}" v="14" dt="2022-06-12T08:32:25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2244" y="-2508"/>
      </p:cViewPr>
      <p:guideLst>
        <p:guide pos="96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430F-0D10-4F9D-A3E1-4FFFE15D9A5C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0899-108C-4D12-B72A-305664139F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270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4186238" y="833438"/>
            <a:ext cx="1557337" cy="22479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002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56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56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083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0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07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05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2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60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10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903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47E5-395C-4864-921B-708E5C55ADD8}" type="datetimeFigureOut">
              <a:rPr lang="nb-NO" smtClean="0"/>
              <a:t>27.09.2022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95A8B-2874-471F-9123-47FA756430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56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>
            <a:extLst>
              <a:ext uri="{FF2B5EF4-FFF2-40B4-BE49-F238E27FC236}">
                <a16:creationId xmlns:a16="http://schemas.microsoft.com/office/drawing/2014/main" id="{A56B4B8A-03DA-FBDE-67C4-54DDEFBE1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57" y="6546773"/>
            <a:ext cx="5384893" cy="3382138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05761A45-AE95-4FE3-8B89-546FF3E57A12}"/>
              </a:ext>
            </a:extLst>
          </p:cNvPr>
          <p:cNvSpPr txBox="1"/>
          <p:nvPr/>
        </p:nvSpPr>
        <p:spPr>
          <a:xfrm>
            <a:off x="308342" y="235288"/>
            <a:ext cx="5661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latin typeface="+mj-lt"/>
              </a:rPr>
              <a:t>Opplegg 5 - </a:t>
            </a:r>
            <a:r>
              <a:rPr lang="nb-NO" sz="3200" dirty="0" err="1">
                <a:latin typeface="+mj-lt"/>
              </a:rPr>
              <a:t>Leiarar</a:t>
            </a:r>
            <a:r>
              <a:rPr lang="nb-NO" sz="3200" dirty="0">
                <a:latin typeface="+mj-lt"/>
              </a:rPr>
              <a:t> og </a:t>
            </a:r>
            <a:r>
              <a:rPr lang="nb-NO" sz="3200" dirty="0" err="1">
                <a:latin typeface="+mj-lt"/>
              </a:rPr>
              <a:t>isolatorar</a:t>
            </a:r>
            <a:endParaRPr lang="nb-NO" sz="3200" dirty="0">
              <a:latin typeface="+mj-lt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BDD040C-4540-4AD0-9E2B-516381F6E10A}"/>
              </a:ext>
            </a:extLst>
          </p:cNvPr>
          <p:cNvSpPr txBox="1"/>
          <p:nvPr/>
        </p:nvSpPr>
        <p:spPr>
          <a:xfrm>
            <a:off x="308342" y="789052"/>
            <a:ext cx="6108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leidning</a:t>
            </a:r>
            <a:r>
              <a:rPr lang="nb-NO" sz="1100" dirty="0"/>
              <a:t> består av to </a:t>
            </a:r>
            <a:r>
              <a:rPr lang="nb-NO" sz="1100" dirty="0" err="1"/>
              <a:t>typar</a:t>
            </a:r>
            <a:r>
              <a:rPr lang="nb-NO" sz="1100" dirty="0"/>
              <a:t> materiale. </a:t>
            </a:r>
            <a:r>
              <a:rPr lang="nb-NO" sz="1100" dirty="0" err="1"/>
              <a:t>Inst</a:t>
            </a:r>
            <a:r>
              <a:rPr lang="nb-NO" sz="1100" dirty="0"/>
              <a:t> i </a:t>
            </a:r>
            <a:r>
              <a:rPr lang="nb-NO" sz="1100" dirty="0" err="1"/>
              <a:t>leidningen</a:t>
            </a:r>
            <a:r>
              <a:rPr lang="nb-NO" sz="1100" dirty="0"/>
              <a:t> finn vi </a:t>
            </a:r>
            <a:r>
              <a:rPr lang="nb-NO" sz="1100" dirty="0" err="1"/>
              <a:t>eit</a:t>
            </a:r>
            <a:r>
              <a:rPr lang="nb-NO" sz="1100" dirty="0"/>
              <a:t> materiale som leier </a:t>
            </a:r>
            <a:r>
              <a:rPr lang="nb-NO" sz="1100" dirty="0" err="1"/>
              <a:t>straum</a:t>
            </a:r>
            <a:r>
              <a:rPr lang="nb-NO" sz="1100" dirty="0"/>
              <a:t>. Vi </a:t>
            </a:r>
            <a:r>
              <a:rPr lang="nb-NO" sz="1100" dirty="0" err="1"/>
              <a:t>kallar</a:t>
            </a:r>
            <a:r>
              <a:rPr lang="nb-NO" sz="1100" dirty="0"/>
              <a:t> slike materiale </a:t>
            </a:r>
            <a:r>
              <a:rPr lang="nb-NO" sz="1100" dirty="0" err="1"/>
              <a:t>leiarar</a:t>
            </a:r>
            <a:r>
              <a:rPr lang="nb-NO" sz="1100" dirty="0"/>
              <a:t>. Rundt </a:t>
            </a:r>
            <a:r>
              <a:rPr lang="nb-NO" sz="1100" dirty="0" err="1"/>
              <a:t>leiaren</a:t>
            </a:r>
            <a:r>
              <a:rPr lang="nb-NO" sz="1100" dirty="0"/>
              <a:t> finn vi </a:t>
            </a:r>
            <a:r>
              <a:rPr lang="nb-NO" sz="1100" dirty="0" err="1"/>
              <a:t>eit</a:t>
            </a:r>
            <a:r>
              <a:rPr lang="nb-NO" sz="1100" dirty="0"/>
              <a:t> materiale som </a:t>
            </a:r>
            <a:r>
              <a:rPr lang="nb-NO" sz="1100" dirty="0" err="1"/>
              <a:t>ikkje</a:t>
            </a:r>
            <a:r>
              <a:rPr lang="nb-NO" sz="1100" dirty="0"/>
              <a:t> leier </a:t>
            </a:r>
            <a:r>
              <a:rPr lang="nb-NO" sz="1100" dirty="0" err="1"/>
              <a:t>straum</a:t>
            </a:r>
            <a:r>
              <a:rPr lang="nb-NO" sz="1100" dirty="0"/>
              <a:t>. Vi </a:t>
            </a:r>
            <a:r>
              <a:rPr lang="nb-NO" sz="1100" dirty="0" err="1"/>
              <a:t>kallar</a:t>
            </a:r>
            <a:r>
              <a:rPr lang="nb-NO" sz="1100" dirty="0"/>
              <a:t> slike materiale for </a:t>
            </a:r>
            <a:r>
              <a:rPr lang="nb-NO" sz="1100" dirty="0" err="1"/>
              <a:t>isolatorar</a:t>
            </a:r>
            <a:r>
              <a:rPr lang="nb-NO" sz="1100" dirty="0"/>
              <a:t>.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leidning</a:t>
            </a:r>
            <a:r>
              <a:rPr lang="nb-NO" sz="1100" dirty="0"/>
              <a:t> består av </a:t>
            </a:r>
            <a:r>
              <a:rPr lang="nb-NO" sz="1100" dirty="0" err="1"/>
              <a:t>leiarar</a:t>
            </a:r>
            <a:r>
              <a:rPr lang="nb-NO" sz="1100" dirty="0"/>
              <a:t> og </a:t>
            </a:r>
            <a:r>
              <a:rPr lang="nb-NO" sz="1100" dirty="0" err="1"/>
              <a:t>isolatorar</a:t>
            </a:r>
            <a:r>
              <a:rPr lang="nb-NO" sz="1100" dirty="0"/>
              <a:t>. Kva er det som </a:t>
            </a:r>
            <a:r>
              <a:rPr lang="nb-NO" sz="1100" dirty="0" err="1"/>
              <a:t>kjenneteikner</a:t>
            </a:r>
            <a:r>
              <a:rPr lang="nb-NO" sz="1100" dirty="0"/>
              <a:t> materiale som fungerer som </a:t>
            </a:r>
            <a:r>
              <a:rPr lang="nb-NO" sz="1100" dirty="0" err="1"/>
              <a:t>leiarar</a:t>
            </a:r>
            <a:r>
              <a:rPr lang="nb-NO" sz="1100" dirty="0"/>
              <a:t>, og kva </a:t>
            </a:r>
            <a:r>
              <a:rPr lang="nb-NO" sz="1100" dirty="0" err="1"/>
              <a:t>kjenneteikner</a:t>
            </a:r>
            <a:r>
              <a:rPr lang="nb-NO" sz="1100" dirty="0"/>
              <a:t> materiale som fungerer som </a:t>
            </a:r>
            <a:r>
              <a:rPr lang="nb-NO" sz="1100" dirty="0" err="1"/>
              <a:t>isolatorar</a:t>
            </a:r>
            <a:r>
              <a:rPr lang="nb-NO" sz="1100" dirty="0"/>
              <a:t>?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525F608-34E5-4394-9204-A7BC5F6C40BC}"/>
              </a:ext>
            </a:extLst>
          </p:cNvPr>
          <p:cNvSpPr txBox="1"/>
          <p:nvPr/>
        </p:nvSpPr>
        <p:spPr>
          <a:xfrm>
            <a:off x="308343" y="1588657"/>
            <a:ext cx="59400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Kva er </a:t>
            </a:r>
            <a:r>
              <a:rPr lang="nb-NO" sz="1100" b="1" dirty="0" err="1"/>
              <a:t>straum</a:t>
            </a:r>
            <a:r>
              <a:rPr lang="nb-NO" sz="1100" b="1" dirty="0"/>
              <a:t>?</a:t>
            </a:r>
          </a:p>
          <a:p>
            <a:r>
              <a:rPr lang="nb-NO" sz="1100" dirty="0"/>
              <a:t>Dersom vi </a:t>
            </a:r>
            <a:r>
              <a:rPr lang="nb-NO" sz="1100" dirty="0" err="1"/>
              <a:t>koplar</a:t>
            </a:r>
            <a:r>
              <a:rPr lang="nb-NO" sz="1100" dirty="0"/>
              <a:t> </a:t>
            </a:r>
            <a:r>
              <a:rPr lang="nb-NO" sz="1100" dirty="0" err="1"/>
              <a:t>éi</a:t>
            </a:r>
            <a:r>
              <a:rPr lang="nb-NO" sz="1100" dirty="0"/>
              <a:t> eller </a:t>
            </a:r>
            <a:r>
              <a:rPr lang="nb-NO" sz="1100" dirty="0" err="1"/>
              <a:t>fleire</a:t>
            </a:r>
            <a:r>
              <a:rPr lang="nb-NO" sz="1100" dirty="0"/>
              <a:t> lyspærer til </a:t>
            </a:r>
            <a:r>
              <a:rPr lang="nb-NO" sz="1100" dirty="0" err="1"/>
              <a:t>eit</a:t>
            </a:r>
            <a:r>
              <a:rPr lang="nb-NO" sz="1100" dirty="0"/>
              <a:t> batteri, vil lyspærene </a:t>
            </a:r>
            <a:r>
              <a:rPr lang="nb-NO" sz="1100" dirty="0" err="1"/>
              <a:t>byrje</a:t>
            </a:r>
            <a:r>
              <a:rPr lang="nb-NO" sz="1100" dirty="0"/>
              <a:t> å lyse dersom </a:t>
            </a:r>
            <a:r>
              <a:rPr lang="nb-NO" sz="1100" dirty="0" err="1"/>
              <a:t>straumen</a:t>
            </a:r>
            <a:r>
              <a:rPr lang="nb-NO" sz="1100" dirty="0"/>
              <a:t> er stor nok. </a:t>
            </a:r>
            <a:r>
              <a:rPr lang="nb-NO" sz="1100" dirty="0" err="1"/>
              <a:t>Straum</a:t>
            </a:r>
            <a:r>
              <a:rPr lang="nb-NO" sz="1100" dirty="0"/>
              <a:t> er her elektron som rører seg gjennom </a:t>
            </a:r>
            <a:r>
              <a:rPr lang="nb-NO" sz="1100" dirty="0" err="1"/>
              <a:t>leidningane</a:t>
            </a:r>
            <a:r>
              <a:rPr lang="nb-NO" sz="1100" dirty="0"/>
              <a:t>, og gjennom lyspærene slik at </a:t>
            </a:r>
            <a:r>
              <a:rPr lang="nb-NO" sz="1100" dirty="0" err="1"/>
              <a:t>dei</a:t>
            </a:r>
            <a:r>
              <a:rPr lang="nb-NO" sz="1100" dirty="0"/>
              <a:t> tek til å lyse. Elektrona </a:t>
            </a:r>
            <a:r>
              <a:rPr lang="nb-NO" sz="1100" dirty="0" err="1"/>
              <a:t>kallast</a:t>
            </a:r>
            <a:r>
              <a:rPr lang="nb-NO" sz="1100" dirty="0"/>
              <a:t> ofte for </a:t>
            </a:r>
            <a:r>
              <a:rPr lang="nb-NO" sz="1100" dirty="0" err="1"/>
              <a:t>energibærarar</a:t>
            </a:r>
            <a:r>
              <a:rPr lang="nb-NO" sz="1100" dirty="0"/>
              <a:t>, </a:t>
            </a:r>
            <a:r>
              <a:rPr lang="nb-NO" sz="1100" dirty="0" err="1"/>
              <a:t>dei</a:t>
            </a:r>
            <a:r>
              <a:rPr lang="nb-NO" sz="1100" dirty="0"/>
              <a:t> </a:t>
            </a:r>
            <a:r>
              <a:rPr lang="nb-NO" sz="1100" dirty="0" err="1"/>
              <a:t>fraktar</a:t>
            </a:r>
            <a:r>
              <a:rPr lang="nb-NO" sz="1100" dirty="0"/>
              <a:t> med seg energi </a:t>
            </a:r>
            <a:r>
              <a:rPr lang="nb-NO" sz="1100" dirty="0" err="1"/>
              <a:t>frå</a:t>
            </a:r>
            <a:r>
              <a:rPr lang="nb-NO" sz="1100" dirty="0"/>
              <a:t> batteriet til lyspærene. Spenninga som står på batteriet seier </a:t>
            </a:r>
            <a:r>
              <a:rPr lang="nb-NO" sz="1100" dirty="0" err="1"/>
              <a:t>noko</a:t>
            </a:r>
            <a:r>
              <a:rPr lang="nb-NO" sz="1100" dirty="0"/>
              <a:t> om kor </a:t>
            </a:r>
            <a:r>
              <a:rPr lang="nb-NO" sz="1100" dirty="0" err="1"/>
              <a:t>mykje</a:t>
            </a:r>
            <a:r>
              <a:rPr lang="nb-NO" sz="1100" dirty="0"/>
              <a:t> energi kvart elektron har. Straumen seier </a:t>
            </a:r>
            <a:r>
              <a:rPr lang="nb-NO" sz="1100" dirty="0" err="1"/>
              <a:t>noko</a:t>
            </a:r>
            <a:r>
              <a:rPr lang="nb-NO" sz="1100" dirty="0"/>
              <a:t> om kor mange elektron som rører seg gjennom lyspærene kvart sekund. Jo </a:t>
            </a:r>
            <a:r>
              <a:rPr lang="nb-NO" sz="1100" dirty="0" err="1"/>
              <a:t>meir</a:t>
            </a:r>
            <a:r>
              <a:rPr lang="nb-NO" sz="1100" dirty="0"/>
              <a:t> energi kvart elektron har, desto </a:t>
            </a:r>
            <a:r>
              <a:rPr lang="nb-NO" sz="1100" dirty="0" err="1"/>
              <a:t>raskare</a:t>
            </a:r>
            <a:r>
              <a:rPr lang="nb-NO" sz="1100" dirty="0"/>
              <a:t> rører elektrona seg gjennom </a:t>
            </a:r>
            <a:r>
              <a:rPr lang="nb-NO" sz="1100" dirty="0" err="1"/>
              <a:t>leidningane</a:t>
            </a:r>
            <a:r>
              <a:rPr lang="nb-NO" sz="1100" dirty="0"/>
              <a:t>. Jo </a:t>
            </a:r>
            <a:r>
              <a:rPr lang="nb-NO" sz="1100" dirty="0" err="1"/>
              <a:t>raskare</a:t>
            </a:r>
            <a:r>
              <a:rPr lang="nb-NO" sz="1100" dirty="0"/>
              <a:t> elektrona rører seg, jo </a:t>
            </a:r>
            <a:r>
              <a:rPr lang="nb-NO" sz="1100" dirty="0" err="1"/>
              <a:t>meir</a:t>
            </a:r>
            <a:r>
              <a:rPr lang="nb-NO" sz="1100" dirty="0"/>
              <a:t> </a:t>
            </a:r>
            <a:r>
              <a:rPr lang="nb-NO" sz="1100" dirty="0" err="1"/>
              <a:t>straum</a:t>
            </a:r>
            <a:r>
              <a:rPr lang="nb-NO" sz="1100" dirty="0"/>
              <a:t> er det i </a:t>
            </a:r>
            <a:r>
              <a:rPr lang="nb-NO" sz="1100" dirty="0" err="1"/>
              <a:t>leidningen</a:t>
            </a:r>
            <a:r>
              <a:rPr lang="nb-NO" sz="1100" dirty="0"/>
              <a:t>.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CCBEE17-3D28-4758-81CA-B53B4E6B5F4A}"/>
              </a:ext>
            </a:extLst>
          </p:cNvPr>
          <p:cNvSpPr txBox="1"/>
          <p:nvPr/>
        </p:nvSpPr>
        <p:spPr>
          <a:xfrm>
            <a:off x="325632" y="3103979"/>
            <a:ext cx="535215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Kva </a:t>
            </a:r>
            <a:r>
              <a:rPr lang="nb-NO" sz="1100" b="1" dirty="0" err="1"/>
              <a:t>gjer</a:t>
            </a:r>
            <a:r>
              <a:rPr lang="nb-NO" sz="1100" b="1" dirty="0"/>
              <a:t> </a:t>
            </a:r>
            <a:r>
              <a:rPr lang="nb-NO" sz="1100" b="1" dirty="0" err="1"/>
              <a:t>ein</a:t>
            </a:r>
            <a:r>
              <a:rPr lang="nb-NO" sz="1100" b="1" dirty="0"/>
              <a:t> </a:t>
            </a:r>
            <a:r>
              <a:rPr lang="nb-NO" sz="1100" b="1" dirty="0" err="1"/>
              <a:t>leiar</a:t>
            </a:r>
            <a:r>
              <a:rPr lang="nb-NO" sz="1100" b="1" dirty="0"/>
              <a:t>?</a:t>
            </a:r>
          </a:p>
          <a:p>
            <a:r>
              <a:rPr lang="nb-NO" sz="1100" dirty="0"/>
              <a:t>For at </a:t>
            </a:r>
            <a:r>
              <a:rPr lang="nb-NO" sz="1100" dirty="0" err="1"/>
              <a:t>straumen</a:t>
            </a:r>
            <a:r>
              <a:rPr lang="nb-NO" sz="1100" dirty="0"/>
              <a:t> skal gå </a:t>
            </a:r>
            <a:r>
              <a:rPr lang="nb-NO" sz="1100" dirty="0" err="1"/>
              <a:t>frå</a:t>
            </a:r>
            <a:r>
              <a:rPr lang="nb-NO" sz="1100" dirty="0"/>
              <a:t> batteriet til lyspærene må det </a:t>
            </a:r>
            <a:r>
              <a:rPr lang="nb-NO" sz="1100" dirty="0" err="1"/>
              <a:t>vere</a:t>
            </a:r>
            <a:r>
              <a:rPr lang="nb-NO" sz="1100" dirty="0"/>
              <a:t> </a:t>
            </a:r>
            <a:r>
              <a:rPr lang="nb-NO" sz="1100" dirty="0" err="1"/>
              <a:t>straumførande</a:t>
            </a:r>
            <a:r>
              <a:rPr lang="nb-NO" sz="1100" dirty="0"/>
              <a:t> </a:t>
            </a:r>
            <a:r>
              <a:rPr lang="nb-NO" sz="1100" dirty="0" err="1"/>
              <a:t>leiarar</a:t>
            </a:r>
            <a:r>
              <a:rPr lang="nb-NO" sz="1100" dirty="0"/>
              <a:t> som bind </a:t>
            </a:r>
            <a:r>
              <a:rPr lang="nb-NO" sz="1100" dirty="0" err="1"/>
              <a:t>dei</a:t>
            </a:r>
            <a:r>
              <a:rPr lang="nb-NO" sz="1100" dirty="0"/>
              <a:t> </a:t>
            </a:r>
            <a:r>
              <a:rPr lang="nb-NO" sz="1100" dirty="0" err="1"/>
              <a:t>saman</a:t>
            </a:r>
            <a:r>
              <a:rPr lang="nb-NO" sz="1100" dirty="0"/>
              <a:t>. I </a:t>
            </a:r>
            <a:r>
              <a:rPr lang="nb-NO" sz="1100" dirty="0" err="1"/>
              <a:t>straumførande</a:t>
            </a:r>
            <a:r>
              <a:rPr lang="nb-NO" sz="1100" dirty="0"/>
              <a:t> </a:t>
            </a:r>
            <a:r>
              <a:rPr lang="nb-NO" sz="1100" dirty="0" err="1"/>
              <a:t>leiarar</a:t>
            </a:r>
            <a:r>
              <a:rPr lang="nb-NO" sz="1100" dirty="0"/>
              <a:t> </a:t>
            </a:r>
            <a:r>
              <a:rPr lang="nb-NO" sz="1100" dirty="0" err="1"/>
              <a:t>finst</a:t>
            </a:r>
            <a:r>
              <a:rPr lang="nb-NO" sz="1100" dirty="0"/>
              <a:t> det elektron som er frie til å røre seg når </a:t>
            </a:r>
            <a:r>
              <a:rPr lang="nb-NO" sz="1100" dirty="0" err="1"/>
              <a:t>dei</a:t>
            </a:r>
            <a:r>
              <a:rPr lang="nb-NO" sz="1100" dirty="0"/>
              <a:t> får tilført energi </a:t>
            </a:r>
            <a:r>
              <a:rPr lang="nb-NO" sz="1100" dirty="0" err="1"/>
              <a:t>frå</a:t>
            </a:r>
            <a:r>
              <a:rPr lang="nb-NO" sz="1100" dirty="0"/>
              <a:t> batteriet. Det er </a:t>
            </a:r>
            <a:r>
              <a:rPr lang="nb-NO" sz="1100" dirty="0" err="1"/>
              <a:t>desse</a:t>
            </a:r>
            <a:r>
              <a:rPr lang="nb-NO" sz="1100" dirty="0"/>
              <a:t> elektrona som rører seg gjennom lyspærene slik at </a:t>
            </a:r>
            <a:r>
              <a:rPr lang="nb-NO" sz="1100" dirty="0" err="1"/>
              <a:t>dei</a:t>
            </a:r>
            <a:r>
              <a:rPr lang="nb-NO" sz="1100" dirty="0"/>
              <a:t> tek til å lyse. Dette er </a:t>
            </a:r>
            <a:r>
              <a:rPr lang="nb-NO" sz="1100" dirty="0" err="1"/>
              <a:t>ein</a:t>
            </a:r>
            <a:r>
              <a:rPr lang="nb-NO" sz="1100" dirty="0"/>
              <a:t> viktig </a:t>
            </a:r>
            <a:r>
              <a:rPr lang="nb-NO" sz="1100" dirty="0" err="1"/>
              <a:t>eigenskap</a:t>
            </a:r>
            <a:r>
              <a:rPr lang="nb-NO" sz="1100" dirty="0"/>
              <a:t> hos </a:t>
            </a:r>
            <a:r>
              <a:rPr lang="nb-NO" sz="1100" dirty="0" err="1"/>
              <a:t>leiarar</a:t>
            </a:r>
            <a:r>
              <a:rPr lang="nb-NO" sz="1100" dirty="0"/>
              <a:t>, </a:t>
            </a:r>
            <a:r>
              <a:rPr lang="nb-NO" sz="1100" dirty="0" err="1"/>
              <a:t>dei</a:t>
            </a:r>
            <a:r>
              <a:rPr lang="nb-NO" sz="1100" dirty="0"/>
              <a:t> har frie elektron som kan frakte elektrisk </a:t>
            </a:r>
            <a:r>
              <a:rPr lang="nb-NO" sz="1100" dirty="0" err="1"/>
              <a:t>lading</a:t>
            </a:r>
            <a:r>
              <a:rPr lang="nb-NO" sz="1100" dirty="0"/>
              <a:t> og energi. Men må det </a:t>
            </a:r>
            <a:r>
              <a:rPr lang="nb-NO" sz="1100" dirty="0" err="1"/>
              <a:t>vere</a:t>
            </a:r>
            <a:r>
              <a:rPr lang="nb-NO" sz="1100" dirty="0"/>
              <a:t> elektron? Kan det </a:t>
            </a:r>
            <a:r>
              <a:rPr lang="nb-NO" sz="1100" dirty="0" err="1"/>
              <a:t>vere</a:t>
            </a:r>
            <a:r>
              <a:rPr lang="nb-NO" sz="1100" dirty="0"/>
              <a:t> andre ladde </a:t>
            </a:r>
            <a:r>
              <a:rPr lang="nb-NO" sz="1100" dirty="0" err="1"/>
              <a:t>partiklar</a:t>
            </a:r>
            <a:r>
              <a:rPr lang="nb-NO" sz="1100" dirty="0"/>
              <a:t> som leier </a:t>
            </a:r>
            <a:r>
              <a:rPr lang="nb-NO" sz="1100" dirty="0" err="1"/>
              <a:t>straum</a:t>
            </a:r>
            <a:r>
              <a:rPr lang="nb-NO" sz="1100" dirty="0"/>
              <a:t>? Materiale som </a:t>
            </a:r>
            <a:r>
              <a:rPr lang="nb-NO" sz="1100" dirty="0" err="1"/>
              <a:t>ikkje</a:t>
            </a:r>
            <a:r>
              <a:rPr lang="nb-NO" sz="1100" dirty="0"/>
              <a:t> leier </a:t>
            </a:r>
            <a:r>
              <a:rPr lang="nb-NO" sz="1100" dirty="0" err="1"/>
              <a:t>straum</a:t>
            </a:r>
            <a:r>
              <a:rPr lang="nb-NO" sz="1100" dirty="0"/>
              <a:t> på denne måten er </a:t>
            </a:r>
            <a:r>
              <a:rPr lang="nb-NO" sz="1100" dirty="0" err="1"/>
              <a:t>isolatorar</a:t>
            </a:r>
            <a:r>
              <a:rPr lang="nb-NO" sz="1100" dirty="0"/>
              <a:t>, </a:t>
            </a:r>
            <a:r>
              <a:rPr lang="nb-NO" sz="1100" dirty="0" err="1"/>
              <a:t>dei</a:t>
            </a:r>
            <a:r>
              <a:rPr lang="nb-NO" sz="1100" dirty="0"/>
              <a:t> har </a:t>
            </a:r>
            <a:r>
              <a:rPr lang="nb-NO" sz="1100" dirty="0" err="1"/>
              <a:t>ikkje</a:t>
            </a:r>
            <a:r>
              <a:rPr lang="nb-NO" sz="1100" dirty="0"/>
              <a:t> frie elektron som kan frakte elektrisk </a:t>
            </a:r>
            <a:r>
              <a:rPr lang="nb-NO" sz="1100" dirty="0" err="1"/>
              <a:t>lading</a:t>
            </a:r>
            <a:r>
              <a:rPr lang="nb-NO" sz="1100" dirty="0"/>
              <a:t> og energi </a:t>
            </a:r>
            <a:r>
              <a:rPr lang="nb-NO" sz="1100" dirty="0" err="1"/>
              <a:t>frå</a:t>
            </a:r>
            <a:r>
              <a:rPr lang="nb-NO" sz="1100" dirty="0"/>
              <a:t> </a:t>
            </a:r>
            <a:r>
              <a:rPr lang="nb-NO" sz="1100" dirty="0" err="1"/>
              <a:t>ein</a:t>
            </a:r>
            <a:r>
              <a:rPr lang="nb-NO" sz="1100" dirty="0"/>
              <a:t> stad til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annan</a:t>
            </a:r>
            <a:r>
              <a:rPr lang="nb-NO" sz="1100" dirty="0"/>
              <a:t>. 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5660E555-859B-4645-AC5C-0B55312BF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83131">
            <a:off x="5267971" y="3812801"/>
            <a:ext cx="1634693" cy="209859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E1DEDA6E-8F39-4171-96F3-81C34E242C5F}"/>
              </a:ext>
            </a:extLst>
          </p:cNvPr>
          <p:cNvSpPr txBox="1"/>
          <p:nvPr/>
        </p:nvSpPr>
        <p:spPr>
          <a:xfrm>
            <a:off x="308342" y="4793942"/>
            <a:ext cx="56113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Kva er </a:t>
            </a:r>
            <a:r>
              <a:rPr lang="nb-NO" sz="1100" b="1" dirty="0" err="1"/>
              <a:t>ein</a:t>
            </a:r>
            <a:r>
              <a:rPr lang="nb-NO" sz="1100" b="1" dirty="0"/>
              <a:t> god </a:t>
            </a:r>
            <a:r>
              <a:rPr lang="nb-NO" sz="1100" b="1" dirty="0" err="1"/>
              <a:t>leiar</a:t>
            </a:r>
            <a:r>
              <a:rPr lang="nb-NO" sz="1100" b="1" dirty="0"/>
              <a:t> samansett av?</a:t>
            </a:r>
          </a:p>
          <a:p>
            <a:r>
              <a:rPr lang="nb-NO" sz="1100" dirty="0"/>
              <a:t>Dei fleste kjenner til døme på stoff som leier </a:t>
            </a:r>
            <a:r>
              <a:rPr lang="nb-NO" sz="1100" dirty="0" err="1"/>
              <a:t>straum</a:t>
            </a:r>
            <a:r>
              <a:rPr lang="nb-NO" sz="1100" dirty="0"/>
              <a:t>. Dei stoffa som leier </a:t>
            </a:r>
            <a:r>
              <a:rPr lang="nb-NO" sz="1100" dirty="0" err="1"/>
              <a:t>straum</a:t>
            </a:r>
            <a:r>
              <a:rPr lang="nb-NO" sz="1100" dirty="0"/>
              <a:t> er og gode </a:t>
            </a:r>
            <a:r>
              <a:rPr lang="nb-NO" sz="1100" dirty="0" err="1"/>
              <a:t>leiarar</a:t>
            </a:r>
            <a:r>
              <a:rPr lang="nb-NO" sz="1100" dirty="0"/>
              <a:t> av varme. Det er i </a:t>
            </a:r>
            <a:r>
              <a:rPr lang="nb-NO" sz="1100" dirty="0" err="1"/>
              <a:t>hovudsak</a:t>
            </a:r>
            <a:r>
              <a:rPr lang="nb-NO" sz="1100" dirty="0"/>
              <a:t> metalla som er gode </a:t>
            </a:r>
            <a:r>
              <a:rPr lang="nb-NO" sz="1100" dirty="0" err="1"/>
              <a:t>leiarar</a:t>
            </a:r>
            <a:r>
              <a:rPr lang="nb-NO" sz="1100" dirty="0"/>
              <a:t> av </a:t>
            </a:r>
            <a:r>
              <a:rPr lang="nb-NO" sz="1100" dirty="0" err="1"/>
              <a:t>straum</a:t>
            </a:r>
            <a:r>
              <a:rPr lang="nb-NO" sz="1100" dirty="0"/>
              <a:t>, men det </a:t>
            </a:r>
            <a:r>
              <a:rPr lang="nb-NO" sz="1100" dirty="0" err="1"/>
              <a:t>finst</a:t>
            </a:r>
            <a:r>
              <a:rPr lang="nb-NO" sz="1100" dirty="0"/>
              <a:t> og </a:t>
            </a:r>
            <a:r>
              <a:rPr lang="nb-NO" sz="1100" dirty="0" err="1"/>
              <a:t>ikkje</a:t>
            </a:r>
            <a:r>
              <a:rPr lang="nb-NO" sz="1100" dirty="0"/>
              <a:t>-metall som leier </a:t>
            </a:r>
            <a:r>
              <a:rPr lang="nb-NO" sz="1100" dirty="0" err="1"/>
              <a:t>straum</a:t>
            </a:r>
            <a:r>
              <a:rPr lang="nb-NO" sz="1100" dirty="0"/>
              <a:t>. Når vi skal svare på kva som </a:t>
            </a:r>
            <a:r>
              <a:rPr lang="nb-NO" sz="1100" dirty="0" err="1"/>
              <a:t>kjenneteiknar</a:t>
            </a:r>
            <a:r>
              <a:rPr lang="nb-NO" sz="1100" dirty="0"/>
              <a:t> gode </a:t>
            </a:r>
            <a:r>
              <a:rPr lang="nb-NO" sz="1100" dirty="0" err="1"/>
              <a:t>leiarar</a:t>
            </a:r>
            <a:r>
              <a:rPr lang="nb-NO" sz="1100" dirty="0"/>
              <a:t>,  kjem vi langt med å sjå på grunnstoffa som er klassifiserte som metall og korleis metallatom blir bundne til </a:t>
            </a:r>
            <a:r>
              <a:rPr lang="nb-NO" sz="1100" dirty="0" err="1"/>
              <a:t>kvarandre</a:t>
            </a:r>
            <a:r>
              <a:rPr lang="nb-NO" sz="1100" dirty="0"/>
              <a:t>.</a:t>
            </a:r>
          </a:p>
          <a:p>
            <a:endParaRPr lang="nb-NO" sz="400" dirty="0"/>
          </a:p>
          <a:p>
            <a:r>
              <a:rPr lang="nb-NO" sz="1100" dirty="0"/>
              <a:t>Dei fleste grunnstoffa er metall. </a:t>
            </a:r>
            <a:r>
              <a:rPr lang="nb-NO" sz="1100" dirty="0" err="1"/>
              <a:t>Nokre</a:t>
            </a:r>
            <a:r>
              <a:rPr lang="nb-NO" sz="1100" dirty="0"/>
              <a:t> av </a:t>
            </a:r>
            <a:r>
              <a:rPr lang="nb-NO" sz="1100" dirty="0" err="1"/>
              <a:t>desse</a:t>
            </a:r>
            <a:r>
              <a:rPr lang="nb-NO" sz="1100" dirty="0"/>
              <a:t> metalla er så stabile at vi kan bruke </a:t>
            </a:r>
            <a:r>
              <a:rPr lang="nb-NO" sz="1100" dirty="0" err="1"/>
              <a:t>dei</a:t>
            </a:r>
            <a:r>
              <a:rPr lang="nb-NO" sz="1100" dirty="0"/>
              <a:t> som reine metall. Døme på slike metall er jern, nikkel og </a:t>
            </a:r>
            <a:r>
              <a:rPr lang="nb-NO" sz="1100" dirty="0" err="1"/>
              <a:t>kopar</a:t>
            </a:r>
            <a:r>
              <a:rPr lang="nb-NO" sz="1100" dirty="0"/>
              <a:t>. </a:t>
            </a:r>
          </a:p>
          <a:p>
            <a:endParaRPr lang="nb-NO" sz="400" dirty="0"/>
          </a:p>
          <a:p>
            <a:r>
              <a:rPr lang="nb-NO" sz="1100" dirty="0"/>
              <a:t>Metallatoma har få elektron i </a:t>
            </a:r>
            <a:r>
              <a:rPr lang="nb-NO" sz="1100" dirty="0" err="1"/>
              <a:t>ytste</a:t>
            </a:r>
            <a:r>
              <a:rPr lang="nb-NO" sz="1100" dirty="0"/>
              <a:t> skal. </a:t>
            </a:r>
            <a:r>
              <a:rPr lang="nb-NO" sz="1100" dirty="0" err="1"/>
              <a:t>Desse</a:t>
            </a:r>
            <a:r>
              <a:rPr lang="nb-NO" sz="1100" dirty="0"/>
              <a:t> elektrona er så laust bundne til atomkjernen at </a:t>
            </a:r>
            <a:r>
              <a:rPr lang="nb-NO" sz="1100" dirty="0" err="1"/>
              <a:t>dei</a:t>
            </a:r>
            <a:r>
              <a:rPr lang="nb-NO" sz="1100" dirty="0"/>
              <a:t> lett kan røre seg </a:t>
            </a:r>
            <a:r>
              <a:rPr lang="nb-NO" sz="1100" dirty="0" err="1"/>
              <a:t>frå</a:t>
            </a:r>
            <a:r>
              <a:rPr lang="nb-NO" sz="1100" dirty="0"/>
              <a:t> </a:t>
            </a:r>
            <a:r>
              <a:rPr lang="nb-NO" sz="1100" dirty="0" err="1"/>
              <a:t>eit</a:t>
            </a:r>
            <a:r>
              <a:rPr lang="nb-NO" sz="1100" dirty="0"/>
              <a:t> atom til </a:t>
            </a:r>
            <a:r>
              <a:rPr lang="nb-NO" sz="1100" dirty="0" err="1"/>
              <a:t>eit</a:t>
            </a:r>
            <a:r>
              <a:rPr lang="nb-NO" sz="1100" dirty="0"/>
              <a:t> anna atom. Når slike metallatom blir </a:t>
            </a:r>
            <a:r>
              <a:rPr lang="nb-NO" sz="1100" dirty="0" err="1"/>
              <a:t>liggande</a:t>
            </a:r>
            <a:r>
              <a:rPr lang="nb-NO" sz="1100" dirty="0"/>
              <a:t> tett </a:t>
            </a:r>
            <a:r>
              <a:rPr lang="nb-NO" sz="1100" dirty="0" err="1"/>
              <a:t>saman</a:t>
            </a:r>
            <a:r>
              <a:rPr lang="nb-NO" sz="1100" dirty="0"/>
              <a:t>, </a:t>
            </a:r>
            <a:r>
              <a:rPr lang="nb-NO" sz="1100" dirty="0" err="1"/>
              <a:t>løysner</a:t>
            </a:r>
            <a:r>
              <a:rPr lang="nb-NO" sz="1100" dirty="0"/>
              <a:t> elektrona heilt </a:t>
            </a:r>
            <a:r>
              <a:rPr lang="nb-NO" sz="1100" dirty="0" err="1"/>
              <a:t>frå</a:t>
            </a:r>
            <a:r>
              <a:rPr lang="nb-NO" sz="1100" dirty="0"/>
              <a:t> moderatomet og </a:t>
            </a:r>
            <a:r>
              <a:rPr lang="nb-NO" sz="1100" dirty="0" err="1"/>
              <a:t>vandrar</a:t>
            </a:r>
            <a:r>
              <a:rPr lang="nb-NO" sz="1100" dirty="0"/>
              <a:t> fritt omkring i metallet. 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24B63A0-AB9A-8DB3-9989-E2390B021C91}"/>
              </a:ext>
            </a:extLst>
          </p:cNvPr>
          <p:cNvSpPr txBox="1"/>
          <p:nvPr/>
        </p:nvSpPr>
        <p:spPr>
          <a:xfrm>
            <a:off x="308342" y="7014342"/>
            <a:ext cx="12024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Metallet består av positivt ladde </a:t>
            </a:r>
            <a:r>
              <a:rPr lang="nb-NO" sz="1100" dirty="0" err="1"/>
              <a:t>metallion</a:t>
            </a:r>
            <a:r>
              <a:rPr lang="nb-NO" sz="1100" dirty="0"/>
              <a:t>, som blir </a:t>
            </a:r>
            <a:r>
              <a:rPr lang="nb-NO" sz="1100" dirty="0" err="1"/>
              <a:t>haldne</a:t>
            </a:r>
            <a:r>
              <a:rPr lang="nb-NO" sz="1100" dirty="0"/>
              <a:t> </a:t>
            </a:r>
            <a:r>
              <a:rPr lang="nb-NO" sz="1100" dirty="0" err="1"/>
              <a:t>saman</a:t>
            </a:r>
            <a:r>
              <a:rPr lang="nb-NO" sz="1100" dirty="0"/>
              <a:t> av </a:t>
            </a:r>
            <a:r>
              <a:rPr lang="nb-NO" sz="1100" dirty="0" err="1"/>
              <a:t>ein</a:t>
            </a:r>
            <a:r>
              <a:rPr lang="nb-NO" sz="1100" dirty="0"/>
              <a:t> sjø av negative elektron.</a:t>
            </a:r>
          </a:p>
        </p:txBody>
      </p:sp>
    </p:spTree>
    <p:extLst>
      <p:ext uri="{BB962C8B-B14F-4D97-AF65-F5344CB8AC3E}">
        <p14:creationId xmlns:p14="http://schemas.microsoft.com/office/powerpoint/2010/main" val="372758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20769" y="384237"/>
            <a:ext cx="5902891" cy="531243"/>
          </a:xfrm>
        </p:spPr>
        <p:txBody>
          <a:bodyPr>
            <a:normAutofit fontScale="90000"/>
          </a:bodyPr>
          <a:lstStyle/>
          <a:p>
            <a:r>
              <a:rPr lang="nb-NO" dirty="0"/>
              <a:t>Lag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innbrotsalarm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413225" y="1106108"/>
            <a:ext cx="4025915" cy="661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endParaRPr lang="nb-NO" sz="1100" b="1" dirty="0"/>
          </a:p>
          <a:p>
            <a:endParaRPr lang="nb-NO" sz="400" b="1" dirty="0"/>
          </a:p>
          <a:p>
            <a:r>
              <a:rPr lang="nb-NO" sz="1100" dirty="0"/>
              <a:t>Bruk </a:t>
            </a:r>
            <a:r>
              <a:rPr lang="nb-NO" sz="1100" dirty="0" err="1"/>
              <a:t>ein</a:t>
            </a:r>
            <a:r>
              <a:rPr lang="nb-NO" sz="1100" dirty="0"/>
              <a:t> micro:bit for å lage </a:t>
            </a:r>
            <a:r>
              <a:rPr lang="nb-NO" sz="1100" dirty="0" err="1"/>
              <a:t>ein</a:t>
            </a:r>
            <a:r>
              <a:rPr lang="nb-NO" sz="1100" dirty="0"/>
              <a:t> </a:t>
            </a:r>
            <a:r>
              <a:rPr lang="nb-NO" sz="1100" dirty="0" err="1"/>
              <a:t>innbrotsalarm</a:t>
            </a:r>
            <a:r>
              <a:rPr lang="nb-NO" sz="1100" dirty="0"/>
              <a:t>, det vil </a:t>
            </a:r>
            <a:r>
              <a:rPr lang="nb-NO" sz="1100" dirty="0" err="1"/>
              <a:t>seie</a:t>
            </a:r>
            <a:r>
              <a:rPr lang="nb-NO" sz="1100" dirty="0"/>
              <a:t> at </a:t>
            </a:r>
            <a:r>
              <a:rPr lang="nb-NO" sz="1100" dirty="0" err="1"/>
              <a:t>ein</a:t>
            </a:r>
            <a:r>
              <a:rPr lang="nb-NO" sz="1100" dirty="0"/>
              <a:t> blir varsla når ei dør blir </a:t>
            </a:r>
            <a:r>
              <a:rPr lang="nb-NO" sz="1100" dirty="0" err="1"/>
              <a:t>opna</a:t>
            </a:r>
            <a:r>
              <a:rPr lang="nb-NO" sz="1100" dirty="0"/>
              <a:t>.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320769" y="6389061"/>
            <a:ext cx="597836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4:  </a:t>
            </a:r>
            <a:r>
              <a:rPr lang="nb-NO" sz="1100" dirty="0"/>
              <a:t>Test programmet </a:t>
            </a:r>
            <a:r>
              <a:rPr lang="nb-NO" sz="1100" dirty="0" err="1"/>
              <a:t>dykkar</a:t>
            </a:r>
            <a:r>
              <a:rPr lang="nb-NO" sz="1100" dirty="0"/>
              <a:t>. </a:t>
            </a:r>
            <a:r>
              <a:rPr lang="nb-NO" sz="1100" dirty="0" err="1"/>
              <a:t>Verkar</a:t>
            </a:r>
            <a:r>
              <a:rPr lang="nb-NO" sz="1100" dirty="0"/>
              <a:t> det som det skal?</a:t>
            </a:r>
          </a:p>
          <a:p>
            <a:endParaRPr lang="nb-NO" sz="400" b="1" dirty="0"/>
          </a:p>
          <a:p>
            <a:r>
              <a:rPr lang="nb-NO" sz="1100" b="1" dirty="0"/>
              <a:t>Fase 5: </a:t>
            </a:r>
            <a:r>
              <a:rPr lang="nb-NO" sz="1100" dirty="0"/>
              <a:t>Test kor godt </a:t>
            </a:r>
            <a:r>
              <a:rPr lang="nb-NO" sz="1100" dirty="0" err="1"/>
              <a:t>innbrotsalarmen</a:t>
            </a:r>
            <a:r>
              <a:rPr lang="nb-NO" sz="1100" dirty="0"/>
              <a:t> </a:t>
            </a:r>
            <a:r>
              <a:rPr lang="nb-NO" sz="1100" dirty="0" err="1"/>
              <a:t>verkar</a:t>
            </a:r>
            <a:r>
              <a:rPr lang="nb-NO" sz="1100" dirty="0"/>
              <a:t>. Sjå gjerne kva </a:t>
            </a:r>
            <a:r>
              <a:rPr lang="nb-NO" sz="1100" dirty="0" err="1"/>
              <a:t>dei</a:t>
            </a:r>
            <a:r>
              <a:rPr lang="nb-NO" sz="1100" dirty="0"/>
              <a:t> andre i klassen har gjort – er det </a:t>
            </a:r>
            <a:r>
              <a:rPr lang="nb-NO" sz="1100" dirty="0" err="1"/>
              <a:t>nokon</a:t>
            </a:r>
            <a:r>
              <a:rPr lang="nb-NO" sz="1100" dirty="0"/>
              <a:t> som har gjort </a:t>
            </a:r>
            <a:r>
              <a:rPr lang="nb-NO" sz="1100" dirty="0" err="1"/>
              <a:t>noko</a:t>
            </a:r>
            <a:r>
              <a:rPr lang="nb-NO" sz="1100" dirty="0"/>
              <a:t> lurt?</a:t>
            </a:r>
          </a:p>
          <a:p>
            <a:endParaRPr lang="nb-NO" sz="400" dirty="0"/>
          </a:p>
          <a:p>
            <a:r>
              <a:rPr lang="nb-NO" sz="1100" b="1" dirty="0"/>
              <a:t>Fase 6</a:t>
            </a:r>
            <a:r>
              <a:rPr lang="nb-NO" sz="1100" dirty="0"/>
              <a:t>: Gå attende til </a:t>
            </a:r>
            <a:r>
              <a:rPr lang="nb-NO" sz="1100" dirty="0" err="1"/>
              <a:t>dei</a:t>
            </a:r>
            <a:r>
              <a:rPr lang="nb-NO" sz="1100" dirty="0"/>
              <a:t> andre </a:t>
            </a:r>
            <a:r>
              <a:rPr lang="nb-NO" sz="1100" dirty="0" err="1"/>
              <a:t>fasane</a:t>
            </a:r>
            <a:r>
              <a:rPr lang="nb-NO" sz="1100" dirty="0"/>
              <a:t> for å </a:t>
            </a:r>
            <a:r>
              <a:rPr lang="nb-NO" sz="1100" dirty="0" err="1"/>
              <a:t>gjere</a:t>
            </a:r>
            <a:r>
              <a:rPr lang="nb-NO" sz="1100" dirty="0"/>
              <a:t> eventuelle </a:t>
            </a:r>
            <a:r>
              <a:rPr lang="nb-NO" sz="1100" dirty="0" err="1"/>
              <a:t>utbetringar</a:t>
            </a:r>
            <a:r>
              <a:rPr lang="nb-NO" sz="1100" dirty="0"/>
              <a:t>.</a:t>
            </a:r>
          </a:p>
          <a:p>
            <a:endParaRPr lang="nb-NO" sz="400" dirty="0"/>
          </a:p>
          <a:p>
            <a:r>
              <a:rPr lang="nb-NO" sz="1100" b="1" dirty="0"/>
              <a:t>Fase 7</a:t>
            </a:r>
            <a:r>
              <a:rPr lang="nb-NO" sz="1100" dirty="0"/>
              <a:t>: Dokumentér det de har gjort med film eller </a:t>
            </a:r>
            <a:r>
              <a:rPr lang="nb-NO" sz="1100" dirty="0" err="1"/>
              <a:t>bilete</a:t>
            </a:r>
            <a:r>
              <a:rPr lang="nb-NO" sz="1100" dirty="0"/>
              <a:t> med </a:t>
            </a:r>
            <a:r>
              <a:rPr lang="nb-NO" sz="1100" dirty="0" err="1"/>
              <a:t>forklaringar</a:t>
            </a:r>
            <a:r>
              <a:rPr lang="nb-NO" sz="1100" dirty="0"/>
              <a:t>, og vis fram resultatet for resten av klassen med ei lita utstilling eller </a:t>
            </a:r>
            <a:r>
              <a:rPr lang="nb-NO" sz="1100" dirty="0" err="1"/>
              <a:t>ein</a:t>
            </a:r>
            <a:r>
              <a:rPr lang="nb-NO" sz="1100" dirty="0"/>
              <a:t> demonstrasjon.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329684" y="7803997"/>
            <a:ext cx="529416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Ekstraoppgåve</a:t>
            </a:r>
            <a:endParaRPr lang="nb-NO" sz="1100" b="1" dirty="0"/>
          </a:p>
          <a:p>
            <a:endParaRPr lang="nb-NO" sz="400" dirty="0"/>
          </a:p>
          <a:p>
            <a:pPr marL="211019" indent="-211019">
              <a:buAutoNum type="arabicPeriod"/>
            </a:pPr>
            <a:r>
              <a:rPr lang="nb-NO" sz="1100" dirty="0"/>
              <a:t>Lag </a:t>
            </a:r>
            <a:r>
              <a:rPr lang="nb-NO" sz="1100" dirty="0" err="1"/>
              <a:t>eit</a:t>
            </a:r>
            <a:r>
              <a:rPr lang="nb-NO" sz="1100" dirty="0"/>
              <a:t> nytt program på micro:biten som måler kor </a:t>
            </a:r>
            <a:r>
              <a:rPr lang="nb-NO" sz="1100" dirty="0" err="1"/>
              <a:t>mykje</a:t>
            </a:r>
            <a:r>
              <a:rPr lang="nb-NO" sz="1100" dirty="0"/>
              <a:t> </a:t>
            </a:r>
            <a:r>
              <a:rPr lang="nb-NO" sz="1100" dirty="0" err="1"/>
              <a:t>straum</a:t>
            </a:r>
            <a:r>
              <a:rPr lang="nb-NO" sz="1100" dirty="0"/>
              <a:t> som går gjennom </a:t>
            </a:r>
            <a:r>
              <a:rPr lang="nb-NO" sz="1100" dirty="0" err="1"/>
              <a:t>eit</a:t>
            </a:r>
            <a:r>
              <a:rPr lang="nb-NO" sz="1100" dirty="0"/>
              <a:t> materiale. Sjå programmeringstipsa for ei nyttig </a:t>
            </a:r>
            <a:r>
              <a:rPr lang="nb-NO" sz="1100" dirty="0" err="1"/>
              <a:t>kodeline</a:t>
            </a:r>
            <a:r>
              <a:rPr lang="nb-NO" sz="1100" dirty="0"/>
              <a:t>.</a:t>
            </a:r>
          </a:p>
          <a:p>
            <a:pPr marL="211019" indent="-211019">
              <a:buAutoNum type="arabicPeriod"/>
            </a:pPr>
            <a:endParaRPr lang="nb-NO" sz="200" dirty="0"/>
          </a:p>
          <a:p>
            <a:pPr marL="211019" indent="-211019">
              <a:buAutoNum type="arabicPeriod"/>
            </a:pPr>
            <a:r>
              <a:rPr lang="nb-NO" sz="1100" dirty="0"/>
              <a:t>Finn </a:t>
            </a:r>
            <a:r>
              <a:rPr lang="nb-NO" sz="1100" dirty="0" err="1"/>
              <a:t>nokre</a:t>
            </a:r>
            <a:r>
              <a:rPr lang="nb-NO" sz="1100" dirty="0"/>
              <a:t> ulike materiale og mål kor </a:t>
            </a:r>
            <a:r>
              <a:rPr lang="nb-NO" sz="1100" dirty="0" err="1"/>
              <a:t>mykje</a:t>
            </a:r>
            <a:r>
              <a:rPr lang="nb-NO" sz="1100" dirty="0"/>
              <a:t> </a:t>
            </a:r>
            <a:r>
              <a:rPr lang="nb-NO" sz="1100" dirty="0" err="1"/>
              <a:t>straum</a:t>
            </a:r>
            <a:r>
              <a:rPr lang="nb-NO" sz="1100" dirty="0"/>
              <a:t> som går gjennom </a:t>
            </a:r>
            <a:r>
              <a:rPr lang="nb-NO" sz="1100" dirty="0" err="1"/>
              <a:t>dei</a:t>
            </a:r>
            <a:r>
              <a:rPr lang="nb-NO" sz="1100" dirty="0"/>
              <a:t> med å bruke micro:biten. Blei resultata slik de trudde? Kva </a:t>
            </a:r>
            <a:r>
              <a:rPr lang="nb-NO" sz="1100" dirty="0" err="1"/>
              <a:t>typar</a:t>
            </a:r>
            <a:r>
              <a:rPr lang="nb-NO" sz="1100" dirty="0"/>
              <a:t> materiale leidde </a:t>
            </a:r>
            <a:r>
              <a:rPr lang="nb-NO" sz="1100" dirty="0" err="1"/>
              <a:t>straum</a:t>
            </a:r>
            <a:r>
              <a:rPr lang="nb-NO" sz="1100" dirty="0"/>
              <a:t> best og </a:t>
            </a:r>
            <a:r>
              <a:rPr lang="nb-NO" sz="1100" dirty="0" err="1"/>
              <a:t>dårlegast</a:t>
            </a:r>
            <a:r>
              <a:rPr lang="nb-NO" sz="1100" dirty="0"/>
              <a:t>?</a:t>
            </a:r>
          </a:p>
          <a:p>
            <a:pPr marL="211019" indent="-211019">
              <a:buAutoNum type="arabicPeriod"/>
            </a:pPr>
            <a:endParaRPr lang="nb-NO" sz="200" dirty="0"/>
          </a:p>
          <a:p>
            <a:pPr marL="211019" indent="-211019">
              <a:buAutoNum type="arabicPeriod"/>
            </a:pPr>
            <a:r>
              <a:rPr lang="nb-NO" sz="1100" dirty="0"/>
              <a:t>Diskuter </a:t>
            </a:r>
            <a:r>
              <a:rPr lang="nb-NO" sz="1100" dirty="0" err="1"/>
              <a:t>kvifor</a:t>
            </a:r>
            <a:r>
              <a:rPr lang="nb-NO" sz="1100" dirty="0"/>
              <a:t> </a:t>
            </a:r>
            <a:r>
              <a:rPr lang="nb-NO" sz="1100" dirty="0" err="1"/>
              <a:t>dei</a:t>
            </a:r>
            <a:r>
              <a:rPr lang="nb-NO" sz="1100" dirty="0"/>
              <a:t> ulike materiala </a:t>
            </a:r>
            <a:r>
              <a:rPr lang="nb-NO" sz="1100" dirty="0" err="1"/>
              <a:t>ikkje</a:t>
            </a:r>
            <a:r>
              <a:rPr lang="nb-NO" sz="1100" dirty="0"/>
              <a:t> leidde </a:t>
            </a:r>
            <a:r>
              <a:rPr lang="nb-NO" sz="1100" dirty="0" err="1"/>
              <a:t>straum</a:t>
            </a:r>
            <a:r>
              <a:rPr lang="nb-NO" sz="1100" dirty="0"/>
              <a:t> like godt. Tenk på kva for </a:t>
            </a:r>
            <a:r>
              <a:rPr lang="nb-NO" sz="1100" dirty="0" err="1"/>
              <a:t>nokre</a:t>
            </a:r>
            <a:r>
              <a:rPr lang="nb-NO" sz="1100" dirty="0"/>
              <a:t> </a:t>
            </a:r>
            <a:r>
              <a:rPr lang="nb-NO" sz="1100" dirty="0" err="1"/>
              <a:t>bindingstypar</a:t>
            </a:r>
            <a:r>
              <a:rPr lang="nb-NO" sz="1100" dirty="0"/>
              <a:t> de har.</a:t>
            </a:r>
          </a:p>
        </p:txBody>
      </p:sp>
      <p:sp>
        <p:nvSpPr>
          <p:cNvPr id="12" name="Plassholder for lysbildenummer 11">
            <a:extLst>
              <a:ext uri="{FF2B5EF4-FFF2-40B4-BE49-F238E27FC236}">
                <a16:creationId xmlns:a16="http://schemas.microsoft.com/office/drawing/2014/main" id="{EE58AEE5-6B8F-454E-B4A8-75343737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21442" y="9342330"/>
            <a:ext cx="1543050" cy="527403"/>
          </a:xfrm>
        </p:spPr>
        <p:txBody>
          <a:bodyPr/>
          <a:lstStyle/>
          <a:p>
            <a:fld id="{3B65D023-B7D1-43F8-AC2A-98DE09DCB290}" type="slidenum">
              <a:rPr lang="nb-NO" smtClean="0"/>
              <a:t>2</a:t>
            </a:fld>
            <a:endParaRPr lang="nb-NO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1EB9478-F383-4D0C-BD2B-831425EA379A}"/>
              </a:ext>
            </a:extLst>
          </p:cNvPr>
          <p:cNvSpPr/>
          <p:nvPr/>
        </p:nvSpPr>
        <p:spPr>
          <a:xfrm>
            <a:off x="1382842" y="4668531"/>
            <a:ext cx="4013240" cy="1573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B46A754C-38CA-4C95-BA3E-7BB1B2772FF6}"/>
              </a:ext>
            </a:extLst>
          </p:cNvPr>
          <p:cNvSpPr txBox="1"/>
          <p:nvPr/>
        </p:nvSpPr>
        <p:spPr>
          <a:xfrm>
            <a:off x="1413225" y="4688680"/>
            <a:ext cx="354962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Programmeringstips</a:t>
            </a:r>
          </a:p>
          <a:p>
            <a:endParaRPr lang="nb-NO" sz="400" dirty="0"/>
          </a:p>
          <a:p>
            <a:r>
              <a:rPr lang="nb-NO" sz="1100" dirty="0"/>
              <a:t>Kan hende har de bruk for </a:t>
            </a:r>
            <a:r>
              <a:rPr lang="nb-NO" sz="1100" dirty="0" err="1"/>
              <a:t>nokre</a:t>
            </a:r>
            <a:r>
              <a:rPr lang="nb-NO" sz="1100" dirty="0"/>
              <a:t> av </a:t>
            </a:r>
            <a:r>
              <a:rPr lang="nb-NO" sz="1100" dirty="0" err="1"/>
              <a:t>desse</a:t>
            </a:r>
            <a:r>
              <a:rPr lang="nb-NO" sz="1100" dirty="0"/>
              <a:t> </a:t>
            </a:r>
            <a:r>
              <a:rPr lang="nb-NO" sz="1100" dirty="0" err="1"/>
              <a:t>kodelinene</a:t>
            </a:r>
            <a:r>
              <a:rPr lang="nb-NO" sz="1100" dirty="0"/>
              <a:t> for å lage programmet til </a:t>
            </a:r>
            <a:r>
              <a:rPr lang="nb-NO" sz="1100" dirty="0" err="1"/>
              <a:t>innbrotsalarmen</a:t>
            </a:r>
            <a:r>
              <a:rPr lang="nb-NO" sz="1100" dirty="0"/>
              <a:t>.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241407E-C37E-6B9F-43D7-3896E9C35B63}"/>
              </a:ext>
            </a:extLst>
          </p:cNvPr>
          <p:cNvSpPr txBox="1"/>
          <p:nvPr/>
        </p:nvSpPr>
        <p:spPr>
          <a:xfrm>
            <a:off x="329684" y="1939922"/>
            <a:ext cx="4079803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 b="1" dirty="0"/>
              <a:t>Fase 1 : Korleis</a:t>
            </a:r>
            <a:r>
              <a:rPr lang="nb-NO" sz="1100" dirty="0"/>
              <a:t> tenker de at micro:biten skal registrere at døra blir </a:t>
            </a:r>
            <a:r>
              <a:rPr lang="nb-NO" sz="1100" dirty="0" err="1"/>
              <a:t>opna</a:t>
            </a:r>
            <a:r>
              <a:rPr lang="nb-NO" sz="1100" dirty="0"/>
              <a:t>? Korleis skal micro:biten kommunisere at døra er </a:t>
            </a:r>
            <a:r>
              <a:rPr lang="nb-NO" sz="1100" dirty="0" err="1"/>
              <a:t>opna</a:t>
            </a:r>
            <a:r>
              <a:rPr lang="nb-NO" sz="1100" dirty="0"/>
              <a:t>? Kva for </a:t>
            </a:r>
            <a:r>
              <a:rPr lang="nb-NO" sz="1100" dirty="0" err="1"/>
              <a:t>nokre</a:t>
            </a:r>
            <a:r>
              <a:rPr lang="nb-NO" sz="1100" dirty="0"/>
              <a:t> </a:t>
            </a:r>
            <a:r>
              <a:rPr lang="nb-NO" sz="1100" dirty="0" err="1"/>
              <a:t>utvegar</a:t>
            </a:r>
            <a:r>
              <a:rPr lang="nb-NO" sz="1100" dirty="0"/>
              <a:t> gir micro:biten? Har de lært </a:t>
            </a:r>
            <a:r>
              <a:rPr lang="nb-NO" sz="1100" dirty="0" err="1"/>
              <a:t>noko</a:t>
            </a:r>
            <a:r>
              <a:rPr lang="nb-NO" sz="1100" dirty="0"/>
              <a:t> </a:t>
            </a:r>
            <a:r>
              <a:rPr lang="nb-NO" sz="1100" dirty="0" err="1"/>
              <a:t>tidlegare</a:t>
            </a:r>
            <a:r>
              <a:rPr lang="nb-NO" sz="1100" dirty="0"/>
              <a:t> som de kan bruke?</a:t>
            </a:r>
          </a:p>
          <a:p>
            <a:endParaRPr lang="nb-NO" sz="1100" dirty="0"/>
          </a:p>
          <a:p>
            <a:pPr algn="l" rtl="0" fontAlgn="base"/>
            <a:r>
              <a:rPr lang="nb-NO" sz="1100" b="1" dirty="0">
                <a:solidFill>
                  <a:srgbClr val="000000"/>
                </a:solidFill>
              </a:rPr>
              <a:t>Fase 2: </a:t>
            </a:r>
            <a:r>
              <a:rPr lang="nb-NO" sz="1100" dirty="0">
                <a:solidFill>
                  <a:srgbClr val="000000"/>
                </a:solidFill>
              </a:rPr>
              <a:t>Det er viktig at de er </a:t>
            </a:r>
            <a:r>
              <a:rPr lang="nb-NO" sz="1100" dirty="0" err="1">
                <a:solidFill>
                  <a:srgbClr val="000000"/>
                </a:solidFill>
              </a:rPr>
              <a:t>opne</a:t>
            </a:r>
            <a:r>
              <a:rPr lang="nb-NO" sz="1100" dirty="0">
                <a:solidFill>
                  <a:srgbClr val="000000"/>
                </a:solidFill>
              </a:rPr>
              <a:t> for alle slags </a:t>
            </a:r>
            <a:r>
              <a:rPr lang="nb-NO" sz="1100" dirty="0" err="1">
                <a:solidFill>
                  <a:srgbClr val="000000"/>
                </a:solidFill>
              </a:rPr>
              <a:t>idear</a:t>
            </a:r>
            <a:r>
              <a:rPr lang="nb-NO" sz="1100" dirty="0">
                <a:solidFill>
                  <a:srgbClr val="000000"/>
                </a:solidFill>
              </a:rPr>
              <a:t> og </a:t>
            </a:r>
            <a:r>
              <a:rPr lang="nb-NO" sz="1100" dirty="0" err="1">
                <a:solidFill>
                  <a:srgbClr val="000000"/>
                </a:solidFill>
              </a:rPr>
              <a:t>ikkje</a:t>
            </a:r>
            <a:r>
              <a:rPr lang="nb-NO" sz="1100" dirty="0">
                <a:solidFill>
                  <a:srgbClr val="000000"/>
                </a:solidFill>
              </a:rPr>
              <a:t> er for kritiske, da kan nyttige framlegg bli kutta ut for </a:t>
            </a:r>
            <a:r>
              <a:rPr lang="nb-NO" sz="1100" dirty="0" err="1">
                <a:solidFill>
                  <a:srgbClr val="000000"/>
                </a:solidFill>
              </a:rPr>
              <a:t>tidleg</a:t>
            </a:r>
            <a:r>
              <a:rPr lang="nb-NO" sz="1100" dirty="0">
                <a:solidFill>
                  <a:srgbClr val="000000"/>
                </a:solidFill>
              </a:rPr>
              <a:t>.</a:t>
            </a:r>
            <a:r>
              <a:rPr lang="en-US" sz="11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endParaRPr lang="nb-NO" sz="400" dirty="0">
              <a:solidFill>
                <a:srgbClr val="000000"/>
              </a:solidFill>
            </a:endParaRPr>
          </a:p>
          <a:p>
            <a:pPr marL="228600" indent="-228600" algn="l" rtl="0" fontAlgn="base">
              <a:buFont typeface="+mj-lt"/>
              <a:buAutoNum type="arabicPeriod"/>
            </a:pPr>
            <a:r>
              <a:rPr lang="nb-NO" sz="1100" dirty="0">
                <a:solidFill>
                  <a:srgbClr val="000000"/>
                </a:solidFill>
              </a:rPr>
              <a:t>Tenk </a:t>
            </a:r>
            <a:r>
              <a:rPr lang="nb-NO" sz="1100" dirty="0" err="1">
                <a:solidFill>
                  <a:srgbClr val="000000"/>
                </a:solidFill>
              </a:rPr>
              <a:t>sjølv</a:t>
            </a:r>
            <a:r>
              <a:rPr lang="nb-NO" sz="1100" dirty="0">
                <a:solidFill>
                  <a:srgbClr val="000000"/>
                </a:solidFill>
              </a:rPr>
              <a:t> først og </a:t>
            </a:r>
            <a:r>
              <a:rPr lang="nb-NO" sz="1100" dirty="0" err="1">
                <a:solidFill>
                  <a:srgbClr val="000000"/>
                </a:solidFill>
              </a:rPr>
              <a:t>teikn</a:t>
            </a:r>
            <a:r>
              <a:rPr lang="nb-NO" sz="1100" dirty="0">
                <a:solidFill>
                  <a:srgbClr val="000000"/>
                </a:solidFill>
              </a:rPr>
              <a:t> skisser </a:t>
            </a:r>
            <a:r>
              <a:rPr lang="nb-NO" sz="1100" dirty="0" err="1">
                <a:solidFill>
                  <a:srgbClr val="000000"/>
                </a:solidFill>
              </a:rPr>
              <a:t>frå</a:t>
            </a:r>
            <a:r>
              <a:rPr lang="nb-NO" sz="1100" dirty="0">
                <a:solidFill>
                  <a:srgbClr val="000000"/>
                </a:solidFill>
              </a:rPr>
              <a:t> ulike </a:t>
            </a:r>
            <a:r>
              <a:rPr lang="nb-NO" sz="1100" dirty="0" err="1">
                <a:solidFill>
                  <a:srgbClr val="000000"/>
                </a:solidFill>
              </a:rPr>
              <a:t>vinklar</a:t>
            </a:r>
            <a:r>
              <a:rPr lang="nb-NO" sz="1100" dirty="0">
                <a:solidFill>
                  <a:srgbClr val="000000"/>
                </a:solidFill>
              </a:rPr>
              <a:t>.</a:t>
            </a:r>
            <a:r>
              <a:rPr lang="en-US" sz="1100" dirty="0">
                <a:solidFill>
                  <a:srgbClr val="000000"/>
                </a:solidFill>
              </a:rPr>
              <a:t>​</a:t>
            </a:r>
          </a:p>
          <a:p>
            <a:pPr marL="228600" indent="-228600" algn="l" rtl="0" fontAlgn="base">
              <a:buFont typeface="+mj-lt"/>
              <a:buAutoNum type="arabicPeriod"/>
            </a:pPr>
            <a:endParaRPr lang="en-US" sz="200" dirty="0">
              <a:solidFill>
                <a:srgbClr val="000000"/>
              </a:solidFill>
            </a:endParaRPr>
          </a:p>
          <a:p>
            <a:pPr marL="228600" indent="-228600" algn="l" rtl="0" fontAlgn="base">
              <a:buFont typeface="+mj-lt"/>
              <a:buAutoNum type="arabicPeriod"/>
            </a:pPr>
            <a:r>
              <a:rPr lang="nb-NO" sz="1100" dirty="0">
                <a:solidFill>
                  <a:srgbClr val="000000"/>
                </a:solidFill>
              </a:rPr>
              <a:t>Forklar ideen din for </a:t>
            </a:r>
            <a:r>
              <a:rPr lang="nb-NO" sz="1100" dirty="0" err="1">
                <a:solidFill>
                  <a:srgbClr val="000000"/>
                </a:solidFill>
              </a:rPr>
              <a:t>dei</a:t>
            </a:r>
            <a:r>
              <a:rPr lang="nb-NO" sz="1100" dirty="0">
                <a:solidFill>
                  <a:srgbClr val="000000"/>
                </a:solidFill>
              </a:rPr>
              <a:t> andre på gruppa. Bruk gjerne skissene i forklaringa.</a:t>
            </a:r>
            <a:r>
              <a:rPr lang="en-US" sz="1100" dirty="0">
                <a:solidFill>
                  <a:srgbClr val="000000"/>
                </a:solidFill>
              </a:rPr>
              <a:t>​</a:t>
            </a:r>
          </a:p>
          <a:p>
            <a:pPr marL="228600" indent="-228600" algn="l" rtl="0" fontAlgn="base">
              <a:buFont typeface="+mj-lt"/>
              <a:buAutoNum type="arabicPeriod"/>
            </a:pPr>
            <a:endParaRPr lang="en-US" sz="200" dirty="0">
              <a:solidFill>
                <a:srgbClr val="000000"/>
              </a:solidFill>
            </a:endParaRPr>
          </a:p>
          <a:p>
            <a:pPr marL="228600" indent="-228600" algn="l" rtl="0" fontAlgn="base">
              <a:buFont typeface="+mj-lt"/>
              <a:buAutoNum type="arabicPeriod"/>
            </a:pPr>
            <a:r>
              <a:rPr lang="nb-NO" sz="1100" dirty="0">
                <a:solidFill>
                  <a:srgbClr val="000000"/>
                </a:solidFill>
              </a:rPr>
              <a:t>Heile gruppa diskuterer </a:t>
            </a:r>
            <a:r>
              <a:rPr lang="nb-NO" sz="1100" dirty="0" err="1">
                <a:solidFill>
                  <a:srgbClr val="000000"/>
                </a:solidFill>
              </a:rPr>
              <a:t>dei</a:t>
            </a:r>
            <a:r>
              <a:rPr lang="nb-NO" sz="1100" dirty="0">
                <a:solidFill>
                  <a:srgbClr val="000000"/>
                </a:solidFill>
              </a:rPr>
              <a:t> ulike </a:t>
            </a:r>
            <a:r>
              <a:rPr lang="nb-NO" sz="1100" dirty="0" err="1">
                <a:solidFill>
                  <a:srgbClr val="000000"/>
                </a:solidFill>
              </a:rPr>
              <a:t>ideane</a:t>
            </a:r>
            <a:r>
              <a:rPr lang="nb-NO" sz="1100" dirty="0">
                <a:solidFill>
                  <a:srgbClr val="000000"/>
                </a:solidFill>
              </a:rPr>
              <a:t>, og </a:t>
            </a:r>
            <a:r>
              <a:rPr lang="nb-NO" sz="1100" dirty="0" err="1">
                <a:solidFill>
                  <a:srgbClr val="000000"/>
                </a:solidFill>
              </a:rPr>
              <a:t>lagar</a:t>
            </a:r>
            <a:r>
              <a:rPr lang="nb-NO" sz="1100" dirty="0">
                <a:solidFill>
                  <a:srgbClr val="000000"/>
                </a:solidFill>
              </a:rPr>
              <a:t> </a:t>
            </a:r>
            <a:r>
              <a:rPr lang="nb-NO" sz="1100" dirty="0" err="1">
                <a:solidFill>
                  <a:srgbClr val="000000"/>
                </a:solidFill>
              </a:rPr>
              <a:t>ein</a:t>
            </a:r>
            <a:r>
              <a:rPr lang="nb-NO" sz="1100" dirty="0">
                <a:solidFill>
                  <a:srgbClr val="000000"/>
                </a:solidFill>
              </a:rPr>
              <a:t> felles plan for bygging.</a:t>
            </a:r>
            <a:r>
              <a:rPr lang="en-US" sz="11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nb-NO" sz="11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b-NO" sz="1100" b="1" dirty="0">
                <a:solidFill>
                  <a:srgbClr val="000000"/>
                </a:solidFill>
              </a:rPr>
              <a:t>Fase 3: </a:t>
            </a:r>
            <a:r>
              <a:rPr lang="nb-NO" sz="1100" dirty="0">
                <a:solidFill>
                  <a:srgbClr val="000000"/>
                </a:solidFill>
              </a:rPr>
              <a:t>Gjennomfør planen </a:t>
            </a:r>
            <a:r>
              <a:rPr lang="nb-NO" sz="1100" dirty="0" err="1">
                <a:solidFill>
                  <a:srgbClr val="000000"/>
                </a:solidFill>
              </a:rPr>
              <a:t>dykkar</a:t>
            </a:r>
            <a:r>
              <a:rPr lang="nb-NO" sz="1100" dirty="0">
                <a:solidFill>
                  <a:srgbClr val="000000"/>
                </a:solidFill>
              </a:rPr>
              <a:t> for å lage </a:t>
            </a:r>
            <a:r>
              <a:rPr lang="nb-NO" sz="1100" dirty="0" err="1">
                <a:solidFill>
                  <a:srgbClr val="000000"/>
                </a:solidFill>
              </a:rPr>
              <a:t>innbrotsalarmen</a:t>
            </a:r>
            <a:r>
              <a:rPr lang="nb-NO" sz="1100" dirty="0">
                <a:solidFill>
                  <a:srgbClr val="000000"/>
                </a:solidFill>
              </a:rPr>
              <a:t>.</a:t>
            </a:r>
            <a:endParaRPr lang="nb-NO" sz="1100" dirty="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34" name="Bilde 33" descr="Et bilde som inneholder gulv, innendørs, rød&#10;&#10;Automatisk generert beskrivelse">
            <a:extLst>
              <a:ext uri="{FF2B5EF4-FFF2-40B4-BE49-F238E27FC236}">
                <a16:creationId xmlns:a16="http://schemas.microsoft.com/office/drawing/2014/main" id="{49289ACD-95B9-4DB7-B827-833C627760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00" y="2057810"/>
            <a:ext cx="1839938" cy="2340888"/>
          </a:xfrm>
          <a:prstGeom prst="rect">
            <a:avLst/>
          </a:prstGeom>
        </p:spPr>
      </p:pic>
      <p:pic>
        <p:nvPicPr>
          <p:cNvPr id="35" name="Bilde 34">
            <a:extLst>
              <a:ext uri="{FF2B5EF4-FFF2-40B4-BE49-F238E27FC236}">
                <a16:creationId xmlns:a16="http://schemas.microsoft.com/office/drawing/2014/main" id="{AA9DF2E1-90D9-87E0-7749-F954440FA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929" y="5566373"/>
            <a:ext cx="1639109" cy="328736"/>
          </a:xfrm>
          <a:prstGeom prst="rect">
            <a:avLst/>
          </a:prstGeom>
        </p:spPr>
      </p:pic>
      <p:pic>
        <p:nvPicPr>
          <p:cNvPr id="36" name="Bilde 35">
            <a:extLst>
              <a:ext uri="{FF2B5EF4-FFF2-40B4-BE49-F238E27FC236}">
                <a16:creationId xmlns:a16="http://schemas.microsoft.com/office/drawing/2014/main" id="{94745717-5F96-81FF-B40B-30297A382E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8264" y="5815233"/>
            <a:ext cx="1589029" cy="182025"/>
          </a:xfrm>
          <a:prstGeom prst="rect">
            <a:avLst/>
          </a:prstGeom>
        </p:spPr>
      </p:pic>
      <p:pic>
        <p:nvPicPr>
          <p:cNvPr id="37" name="Bilde 36">
            <a:extLst>
              <a:ext uri="{FF2B5EF4-FFF2-40B4-BE49-F238E27FC236}">
                <a16:creationId xmlns:a16="http://schemas.microsoft.com/office/drawing/2014/main" id="{234C50CA-2A2C-CF21-FD4E-6D33556EBA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5278" y="5497783"/>
            <a:ext cx="1505393" cy="1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4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A200B370D80B46A50EC2E395AE993A" ma:contentTypeVersion="5" ma:contentTypeDescription="Opprett et nytt dokument." ma:contentTypeScope="" ma:versionID="59d18fb97f9bb3f4d109a961e934dc00">
  <xsd:schema xmlns:xsd="http://www.w3.org/2001/XMLSchema" xmlns:xs="http://www.w3.org/2001/XMLSchema" xmlns:p="http://schemas.microsoft.com/office/2006/metadata/properties" xmlns:ns2="6487a22c-b829-4b22-b77d-1f08870e9044" targetNamespace="http://schemas.microsoft.com/office/2006/metadata/properties" ma:root="true" ma:fieldsID="3615a3d54e8096c4adbaad2866c05831" ns2:_="">
    <xsd:import namespace="6487a22c-b829-4b22-b77d-1f08870e9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7a22c-b829-4b22-b77d-1f08870e9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81BDBD-7CAC-40CB-935E-5B607F3F48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7B0318-9869-4D17-BDD3-5BB001DE7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92194-79A7-4EB8-9109-4DB21EAE0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87a22c-b829-4b22-b77d-1f08870e9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2111</TotalTime>
  <Words>861</Words>
  <Application>Microsoft Office PowerPoint</Application>
  <PresentationFormat>A4 Paper (210x297 mm)</PresentationFormat>
  <Paragraphs>46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 Presentation</vt:lpstr>
      <vt:lpstr>Lag ein innbrotsalarm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Hallvard Hornnes Yndestad</dc:creator>
  <cp:lastModifiedBy>Anders Martin Helle</cp:lastModifiedBy>
  <cp:revision>36</cp:revision>
  <dcterms:created xsi:type="dcterms:W3CDTF">2021-01-08T11:40:37Z</dcterms:created>
  <dcterms:modified xsi:type="dcterms:W3CDTF">2022-09-27T16:32:01Z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2021-01-08T11:40:37Z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befea5d4-60fd-48b5-b08d-73b06f9a88d8</vt:lpwstr>
  </property>
  <property fmtid="{D5CDD505-2E9C-101B-9397-08002B2CF9AE}" pid="8" name="MSIP_Label_06768ce0-ceaf-4778-8ab1-e65d26fe9939_ContentBits">
    <vt:lpwstr>0</vt:lpwstr>
  </property>
  <property fmtid="{D5CDD505-2E9C-101B-9397-08002B2CF9AE}" pid="9" name="ContentTypeId">
    <vt:lpwstr>0x01010088A200B370D80B46A50EC2E395AE993A</vt:lpwstr>
  </property>
</Properties>
</file>