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5" r:id="rId2"/>
    <p:sldId id="592" r:id="rId3"/>
    <p:sldId id="46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AA196-B4ED-48D8-BF19-F37B73BCFA1E}" v="7" dt="2022-06-26T08:47:47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11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86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8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451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48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19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85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670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69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9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70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3C9B-D162-45EC-AC02-99B6E12DF212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839C-B34C-41C8-86C2-81C2E3470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54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jp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14EED7-DB3B-98BC-7093-63915A78A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07275"/>
            <a:ext cx="5915025" cy="676445"/>
          </a:xfrm>
        </p:spPr>
        <p:txBody>
          <a:bodyPr/>
          <a:lstStyle/>
          <a:p>
            <a:r>
              <a:rPr lang="nb-NO" dirty="0"/>
              <a:t>Opplegg 8 - Energiovergangar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0F211329-270A-F5F5-5890-B1A9F5EF0B85}"/>
                  </a:ext>
                </a:extLst>
              </p:cNvPr>
              <p:cNvSpPr txBox="1"/>
              <p:nvPr/>
            </p:nvSpPr>
            <p:spPr>
              <a:xfrm>
                <a:off x="471487" y="1082393"/>
                <a:ext cx="6069152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100" b="1" dirty="0"/>
                  <a:t>Modellering av fart med målt akselerasjon</a:t>
                </a:r>
              </a:p>
              <a:p>
                <a:endParaRPr lang="nb-NO" sz="400" b="1" dirty="0"/>
              </a:p>
              <a:p>
                <a:r>
                  <a:rPr lang="nb-NO" sz="1100" dirty="0"/>
                  <a:t>Dersom vi har </a:t>
                </a:r>
                <a:r>
                  <a:rPr lang="nb-NO" sz="1100" dirty="0" err="1"/>
                  <a:t>eit</a:t>
                </a:r>
                <a:r>
                  <a:rPr lang="nb-NO" sz="1100" dirty="0"/>
                  <a:t> datasett med målte </a:t>
                </a:r>
                <a:r>
                  <a:rPr lang="nb-NO" sz="1100" dirty="0" err="1"/>
                  <a:t>verdiar</a:t>
                </a:r>
                <a:r>
                  <a:rPr lang="nb-NO" sz="1100" dirty="0"/>
                  <a:t> for akselerasjonen, kan vi bruke </a:t>
                </a:r>
                <a:r>
                  <a:rPr lang="nb-NO" sz="1100" dirty="0" err="1"/>
                  <a:t>desse</a:t>
                </a:r>
                <a:r>
                  <a:rPr lang="nb-NO" sz="1100" dirty="0"/>
                  <a:t> </a:t>
                </a:r>
                <a:r>
                  <a:rPr lang="nb-NO" sz="1100" dirty="0" err="1"/>
                  <a:t>verdiane</a:t>
                </a:r>
                <a:r>
                  <a:rPr lang="nb-NO" sz="1100" dirty="0"/>
                  <a:t> for å </a:t>
                </a:r>
                <a:r>
                  <a:rPr lang="nb-NO" sz="1100" dirty="0" err="1"/>
                  <a:t>rekne</a:t>
                </a:r>
                <a:r>
                  <a:rPr lang="nb-NO" sz="1100" dirty="0"/>
                  <a:t> ut farten i kvart av punkta. Vi vil da få </a:t>
                </a:r>
                <a:r>
                  <a:rPr lang="nb-NO" sz="1100" dirty="0" err="1"/>
                  <a:t>grafar</a:t>
                </a:r>
                <a:r>
                  <a:rPr lang="nb-NO" sz="1100" dirty="0"/>
                  <a:t> som vist i </a:t>
                </a:r>
                <a:r>
                  <a:rPr lang="nb-NO" sz="1100" dirty="0" err="1"/>
                  <a:t>figurane</a:t>
                </a:r>
                <a:r>
                  <a:rPr lang="nb-NO" sz="1100" dirty="0"/>
                  <a:t> </a:t>
                </a:r>
                <a:r>
                  <a:rPr lang="nb-NO" sz="1100" dirty="0" err="1"/>
                  <a:t>nedanfor</a:t>
                </a:r>
                <a:r>
                  <a:rPr lang="nb-NO" sz="1100" dirty="0"/>
                  <a:t>. Figuren til venstre viser </a:t>
                </a:r>
                <a:r>
                  <a:rPr lang="nb-NO" sz="1100" dirty="0" err="1"/>
                  <a:t>dei</a:t>
                </a:r>
                <a:r>
                  <a:rPr lang="nb-NO" sz="1100" dirty="0"/>
                  <a:t> målte datapunkta, </a:t>
                </a:r>
                <a:r>
                  <a:rPr lang="nb-NO" sz="1100" dirty="0" err="1"/>
                  <a:t>medan</a:t>
                </a:r>
                <a:r>
                  <a:rPr lang="nb-NO" sz="1100" dirty="0"/>
                  <a:t> figuren til høgre viser farten. Denne har vi kalkulert numerisk.</a:t>
                </a:r>
              </a:p>
              <a:p>
                <a:endParaRPr lang="nb-NO" sz="1100" dirty="0"/>
              </a:p>
              <a:p>
                <a:r>
                  <a:rPr lang="nb-NO" sz="1100" dirty="0"/>
                  <a:t>For å få til dette, må </a:t>
                </a:r>
                <a:r>
                  <a:rPr lang="nb-NO" sz="1100" dirty="0" err="1"/>
                  <a:t>ein</a:t>
                </a:r>
                <a:r>
                  <a:rPr lang="nb-NO" sz="1100" dirty="0"/>
                  <a:t> importere </a:t>
                </a:r>
                <a:r>
                  <a:rPr lang="nb-NO" sz="1100" dirty="0" err="1"/>
                  <a:t>eit</a:t>
                </a:r>
                <a:r>
                  <a:rPr lang="nb-NO" sz="1100" dirty="0"/>
                  <a:t> datasett med </a:t>
                </a:r>
                <a:r>
                  <a:rPr lang="nb-NO" sz="1100" dirty="0" err="1"/>
                  <a:t>akselerasjonsverdiar</a:t>
                </a:r>
                <a:r>
                  <a:rPr lang="nb-NO" sz="1100" dirty="0"/>
                  <a:t> (a) og </a:t>
                </a:r>
                <a:r>
                  <a:rPr lang="nb-NO" sz="1100" dirty="0" err="1"/>
                  <a:t>tilhøyrande</a:t>
                </a:r>
                <a:r>
                  <a:rPr lang="nb-NO" sz="1100" dirty="0"/>
                  <a:t> tider (t) i to lister.  Deretter bruker vi ei </a:t>
                </a:r>
                <a:r>
                  <a:rPr lang="nb-NO" sz="1100" dirty="0" err="1"/>
                  <a:t>lykkje</a:t>
                </a:r>
                <a:r>
                  <a:rPr lang="nb-NO" sz="1100" dirty="0"/>
                  <a:t> med rørsleformelen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1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nb-NO" sz="1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nb-NO" sz="11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1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nb-NO" sz="1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nb-NO" sz="1100" dirty="0"/>
                  <a:t> for å </a:t>
                </a:r>
                <a:r>
                  <a:rPr lang="nb-NO" sz="1100" dirty="0" err="1"/>
                  <a:t>berekne</a:t>
                </a:r>
                <a:r>
                  <a:rPr lang="nb-NO" sz="1100" dirty="0"/>
                  <a:t> </a:t>
                </a:r>
                <a:r>
                  <a:rPr lang="nb-NO" sz="1100" dirty="0" err="1"/>
                  <a:t>fartane</a:t>
                </a:r>
                <a:r>
                  <a:rPr lang="nb-NO" sz="1100" dirty="0"/>
                  <a:t>.</a:t>
                </a:r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0F211329-270A-F5F5-5890-B1A9F5EF0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87" y="1082393"/>
                <a:ext cx="6069152" cy="1338828"/>
              </a:xfrm>
              <a:prstGeom prst="rect">
                <a:avLst/>
              </a:prstGeom>
              <a:blipFill>
                <a:blip r:embed="rId2"/>
                <a:stretch>
                  <a:fillRect t="-457" b="-274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Bilde 5">
            <a:extLst>
              <a:ext uri="{FF2B5EF4-FFF2-40B4-BE49-F238E27FC236}">
                <a16:creationId xmlns:a16="http://schemas.microsoft.com/office/drawing/2014/main" id="{7D516C17-45CC-B7A3-757D-33C71F88B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30" y="2418132"/>
            <a:ext cx="2691326" cy="1751257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D82DFBAB-617B-6D8F-EB58-6101CC995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772" y="2418132"/>
            <a:ext cx="2600579" cy="1751257"/>
          </a:xfrm>
          <a:prstGeom prst="rect">
            <a:avLst/>
          </a:prstGeom>
        </p:spPr>
      </p:pic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669834F-75AD-9640-E420-B1E38D7A86D5}"/>
              </a:ext>
            </a:extLst>
          </p:cNvPr>
          <p:cNvSpPr txBox="1"/>
          <p:nvPr/>
        </p:nvSpPr>
        <p:spPr>
          <a:xfrm>
            <a:off x="3762983" y="8022907"/>
            <a:ext cx="256216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Diskusjonsoppgåver</a:t>
            </a:r>
            <a:endParaRPr lang="nb-NO" sz="1100" b="1" dirty="0"/>
          </a:p>
          <a:p>
            <a:endParaRPr lang="nb-NO" sz="400" b="1" dirty="0"/>
          </a:p>
          <a:p>
            <a:pPr marL="228600" indent="-228600">
              <a:buAutoNum type="arabicPeriod"/>
            </a:pPr>
            <a:r>
              <a:rPr lang="nb-NO" sz="1100" dirty="0" err="1"/>
              <a:t>Samanlikne</a:t>
            </a:r>
            <a:r>
              <a:rPr lang="nb-NO" sz="1100" dirty="0"/>
              <a:t> </a:t>
            </a:r>
            <a:r>
              <a:rPr lang="nb-NO" sz="1100" dirty="0" err="1"/>
              <a:t>figurane</a:t>
            </a:r>
            <a:r>
              <a:rPr lang="nb-NO" sz="1100" dirty="0"/>
              <a:t>. Kva hender med grafen til farten når akselerasjonen er positiv? Og negativ?</a:t>
            </a:r>
          </a:p>
          <a:p>
            <a:pPr marL="228600" indent="-228600">
              <a:buAutoNum type="arabicPeriod"/>
            </a:pPr>
            <a:endParaRPr lang="nb-NO" sz="400" dirty="0"/>
          </a:p>
          <a:p>
            <a:pPr marL="228600" indent="-228600">
              <a:buAutoNum type="arabicPeriod"/>
            </a:pPr>
            <a:r>
              <a:rPr lang="nb-NO" sz="1100" dirty="0"/>
              <a:t>Kva er akselerasjonen i topp- og botnpunktet til farten? </a:t>
            </a:r>
            <a:r>
              <a:rPr lang="nb-NO" sz="1100" dirty="0" err="1"/>
              <a:t>Kvifor</a:t>
            </a:r>
            <a:r>
              <a:rPr lang="nb-NO" sz="1100" dirty="0"/>
              <a:t>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7985110-DF35-2361-7A03-CA7B4029C6B3}"/>
              </a:ext>
            </a:extLst>
          </p:cNvPr>
          <p:cNvSpPr txBox="1"/>
          <p:nvPr/>
        </p:nvSpPr>
        <p:spPr>
          <a:xfrm>
            <a:off x="548134" y="4344207"/>
            <a:ext cx="5615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Med å bruke </a:t>
            </a:r>
            <a:r>
              <a:rPr lang="nb-NO" sz="1100" dirty="0" err="1"/>
              <a:t>kodebitane</a:t>
            </a:r>
            <a:r>
              <a:rPr lang="nb-NO" sz="1100" dirty="0"/>
              <a:t> under, kan </a:t>
            </a:r>
            <a:r>
              <a:rPr lang="nb-NO" sz="1100" dirty="0" err="1"/>
              <a:t>ein</a:t>
            </a:r>
            <a:r>
              <a:rPr lang="nb-NO" sz="1100" dirty="0"/>
              <a:t> lage </a:t>
            </a:r>
            <a:r>
              <a:rPr lang="nb-NO" sz="1100" dirty="0" err="1"/>
              <a:t>eit</a:t>
            </a:r>
            <a:r>
              <a:rPr lang="nb-NO" sz="1100" dirty="0"/>
              <a:t> program som </a:t>
            </a:r>
            <a:r>
              <a:rPr lang="nb-NO" sz="1100" dirty="0" err="1"/>
              <a:t>plottar</a:t>
            </a:r>
            <a:r>
              <a:rPr lang="nb-NO" sz="1100" dirty="0"/>
              <a:t> akselerasjonen og farten.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F8A1E029-E558-253A-4319-14E53803C84E}"/>
              </a:ext>
            </a:extLst>
          </p:cNvPr>
          <p:cNvSpPr txBox="1"/>
          <p:nvPr/>
        </p:nvSpPr>
        <p:spPr>
          <a:xfrm>
            <a:off x="2761245" y="4791149"/>
            <a:ext cx="294815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Plottar</a:t>
            </a:r>
            <a:r>
              <a:rPr lang="nb-NO" sz="1100" dirty="0"/>
              <a:t> fartsgrafen. Funksjonen «</a:t>
            </a:r>
            <a:r>
              <a:rPr lang="nb-NO" sz="1100" dirty="0" err="1"/>
              <a:t>figure</a:t>
            </a:r>
            <a:r>
              <a:rPr lang="nb-NO" sz="1100" dirty="0"/>
              <a:t>» blir brukt når </a:t>
            </a:r>
            <a:r>
              <a:rPr lang="nb-NO" sz="1100" dirty="0" err="1"/>
              <a:t>ein</a:t>
            </a:r>
            <a:r>
              <a:rPr lang="nb-NO" sz="1100" dirty="0"/>
              <a:t> alt har plotta </a:t>
            </a:r>
            <a:r>
              <a:rPr lang="nb-NO" sz="1100" dirty="0" err="1"/>
              <a:t>ein</a:t>
            </a:r>
            <a:r>
              <a:rPr lang="nb-NO" sz="1100" dirty="0"/>
              <a:t> graf og ønsker å </a:t>
            </a:r>
            <a:r>
              <a:rPr lang="nb-NO" sz="1100" dirty="0" err="1"/>
              <a:t>opne</a:t>
            </a:r>
            <a:r>
              <a:rPr lang="nb-NO" sz="1100" dirty="0"/>
              <a:t> </a:t>
            </a:r>
            <a:r>
              <a:rPr lang="nb-NO" sz="1100" dirty="0" err="1"/>
              <a:t>eit</a:t>
            </a:r>
            <a:r>
              <a:rPr lang="nb-NO" sz="1100" dirty="0"/>
              <a:t> nytt grafvindu.</a:t>
            </a:r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20D5D285-E2CD-CA66-3F48-974FDD9E480E}"/>
              </a:ext>
            </a:extLst>
          </p:cNvPr>
          <p:cNvCxnSpPr>
            <a:cxnSpLocks/>
          </p:cNvCxnSpPr>
          <p:nvPr/>
        </p:nvCxnSpPr>
        <p:spPr>
          <a:xfrm>
            <a:off x="2107474" y="4994760"/>
            <a:ext cx="478972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C7A2D273-EBB6-D500-ABDF-61D9FBD34EA8}"/>
              </a:ext>
            </a:extLst>
          </p:cNvPr>
          <p:cNvSpPr txBox="1"/>
          <p:nvPr/>
        </p:nvSpPr>
        <p:spPr>
          <a:xfrm>
            <a:off x="566618" y="5737321"/>
            <a:ext cx="294815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Vi deler opp den totale tida i små </a:t>
            </a:r>
            <a:r>
              <a:rPr lang="nb-NO" sz="1100" dirty="0" err="1"/>
              <a:t>tidssteg</a:t>
            </a:r>
            <a:r>
              <a:rPr lang="nb-NO" sz="1100" dirty="0"/>
              <a:t> og </a:t>
            </a:r>
            <a:r>
              <a:rPr lang="nb-NO" sz="1100" dirty="0" err="1"/>
              <a:t>kallar</a:t>
            </a:r>
            <a:r>
              <a:rPr lang="nb-NO" sz="1100" dirty="0"/>
              <a:t> </a:t>
            </a:r>
            <a:r>
              <a:rPr lang="nb-NO" sz="1100" dirty="0" err="1"/>
              <a:t>iet</a:t>
            </a:r>
            <a:r>
              <a:rPr lang="nb-NO" sz="1100" dirty="0"/>
              <a:t> slikt </a:t>
            </a:r>
            <a:r>
              <a:rPr lang="nb-NO" sz="1100" dirty="0" err="1"/>
              <a:t>tidssteg</a:t>
            </a:r>
            <a:r>
              <a:rPr lang="nb-NO" sz="1100" dirty="0"/>
              <a:t> «</a:t>
            </a:r>
            <a:r>
              <a:rPr lang="nb-NO" sz="1100" dirty="0" err="1"/>
              <a:t>dt</a:t>
            </a:r>
            <a:r>
              <a:rPr lang="nb-NO" sz="1100" dirty="0"/>
              <a:t>». </a:t>
            </a:r>
          </a:p>
        </p:txBody>
      </p: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E4EAB80B-AB4E-3749-B300-D2496AF15FCF}"/>
              </a:ext>
            </a:extLst>
          </p:cNvPr>
          <p:cNvCxnSpPr>
            <a:cxnSpLocks/>
          </p:cNvCxnSpPr>
          <p:nvPr/>
        </p:nvCxnSpPr>
        <p:spPr>
          <a:xfrm flipH="1" flipV="1">
            <a:off x="3618071" y="5894735"/>
            <a:ext cx="272994" cy="4534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ECEE00E2-20C5-0FF4-036E-A1E3564ED52A}"/>
              </a:ext>
            </a:extLst>
          </p:cNvPr>
          <p:cNvSpPr txBox="1"/>
          <p:nvPr/>
        </p:nvSpPr>
        <p:spPr>
          <a:xfrm>
            <a:off x="4767069" y="6385349"/>
            <a:ext cx="155807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Måler lengda av lista «t», </a:t>
            </a:r>
            <a:r>
              <a:rPr lang="nb-NO" sz="1100" dirty="0" err="1"/>
              <a:t>dvs</a:t>
            </a:r>
            <a:r>
              <a:rPr lang="nb-NO" sz="1100" dirty="0"/>
              <a:t> tel </a:t>
            </a:r>
            <a:r>
              <a:rPr lang="nb-NO" sz="1100" dirty="0" err="1"/>
              <a:t>talet</a:t>
            </a:r>
            <a:r>
              <a:rPr lang="nb-NO" sz="1100" dirty="0"/>
              <a:t> på observerte data.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1231C8CD-52A6-7F86-CB7A-8D38A43A62DD}"/>
              </a:ext>
            </a:extLst>
          </p:cNvPr>
          <p:cNvSpPr txBox="1"/>
          <p:nvPr/>
        </p:nvSpPr>
        <p:spPr>
          <a:xfrm>
            <a:off x="4767068" y="7106188"/>
            <a:ext cx="155807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Oppretter liste for </a:t>
            </a:r>
            <a:r>
              <a:rPr lang="nb-NO" sz="1100" dirty="0" err="1"/>
              <a:t>fartar</a:t>
            </a:r>
            <a:r>
              <a:rPr lang="nb-NO" sz="1100" dirty="0"/>
              <a:t>.</a:t>
            </a:r>
          </a:p>
        </p:txBody>
      </p: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DB8B3645-A0F5-B80D-9671-3C38E73120DB}"/>
              </a:ext>
            </a:extLst>
          </p:cNvPr>
          <p:cNvCxnSpPr>
            <a:cxnSpLocks/>
          </p:cNvCxnSpPr>
          <p:nvPr/>
        </p:nvCxnSpPr>
        <p:spPr>
          <a:xfrm>
            <a:off x="4378639" y="7321631"/>
            <a:ext cx="268472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C0A21D87-CE17-D89F-C409-026C042850B7}"/>
              </a:ext>
            </a:extLst>
          </p:cNvPr>
          <p:cNvSpPr txBox="1"/>
          <p:nvPr/>
        </p:nvSpPr>
        <p:spPr>
          <a:xfrm>
            <a:off x="566618" y="7158158"/>
            <a:ext cx="209625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Plotter akselerasjonen. «</a:t>
            </a:r>
            <a:r>
              <a:rPr lang="nb-NO" sz="1100" dirty="0" err="1"/>
              <a:t>Scatter</a:t>
            </a:r>
            <a:r>
              <a:rPr lang="nb-NO" sz="1100" dirty="0"/>
              <a:t>» blir bruke når </a:t>
            </a:r>
            <a:r>
              <a:rPr lang="nb-NO" sz="1100" dirty="0" err="1"/>
              <a:t>ein</a:t>
            </a:r>
            <a:r>
              <a:rPr lang="nb-NO" sz="1100" dirty="0"/>
              <a:t> vil ha punkt, </a:t>
            </a:r>
            <a:r>
              <a:rPr lang="nb-NO" sz="1100" dirty="0" err="1"/>
              <a:t>ikkje</a:t>
            </a:r>
            <a:r>
              <a:rPr lang="nb-NO" sz="1100" dirty="0"/>
              <a:t> </a:t>
            </a:r>
            <a:r>
              <a:rPr lang="nb-NO" sz="1100" dirty="0" err="1"/>
              <a:t>samanhengande</a:t>
            </a:r>
            <a:r>
              <a:rPr lang="nb-NO" sz="1100" dirty="0"/>
              <a:t> graf.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49CB9B51-67AE-45BF-344D-7A20CF5C821E}"/>
              </a:ext>
            </a:extLst>
          </p:cNvPr>
          <p:cNvSpPr txBox="1"/>
          <p:nvPr/>
        </p:nvSpPr>
        <p:spPr>
          <a:xfrm>
            <a:off x="566618" y="8992403"/>
            <a:ext cx="2286829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Kalkulerer </a:t>
            </a:r>
            <a:r>
              <a:rPr lang="nb-NO" sz="1100" dirty="0" err="1"/>
              <a:t>fartar</a:t>
            </a:r>
            <a:r>
              <a:rPr lang="nb-NO" sz="1100" dirty="0"/>
              <a:t> ved hjelp av ei </a:t>
            </a:r>
            <a:r>
              <a:rPr lang="nb-NO" sz="1100" dirty="0" err="1"/>
              <a:t>lykkje</a:t>
            </a:r>
            <a:r>
              <a:rPr lang="nb-NO" sz="1100" dirty="0"/>
              <a:t>.</a:t>
            </a:r>
          </a:p>
        </p:txBody>
      </p:sp>
      <p:cxnSp>
        <p:nvCxnSpPr>
          <p:cNvPr id="34" name="Rett pilkobling 33">
            <a:extLst>
              <a:ext uri="{FF2B5EF4-FFF2-40B4-BE49-F238E27FC236}">
                <a16:creationId xmlns:a16="http://schemas.microsoft.com/office/drawing/2014/main" id="{4BBD377E-F423-C9C7-C65D-F836880F2832}"/>
              </a:ext>
            </a:extLst>
          </p:cNvPr>
          <p:cNvCxnSpPr>
            <a:cxnSpLocks/>
          </p:cNvCxnSpPr>
          <p:nvPr/>
        </p:nvCxnSpPr>
        <p:spPr>
          <a:xfrm>
            <a:off x="949234" y="6830674"/>
            <a:ext cx="0" cy="264032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kobling 34">
            <a:extLst>
              <a:ext uri="{FF2B5EF4-FFF2-40B4-BE49-F238E27FC236}">
                <a16:creationId xmlns:a16="http://schemas.microsoft.com/office/drawing/2014/main" id="{2F29F239-DFF6-1D3C-1D44-4769781DA633}"/>
              </a:ext>
            </a:extLst>
          </p:cNvPr>
          <p:cNvCxnSpPr>
            <a:cxnSpLocks/>
          </p:cNvCxnSpPr>
          <p:nvPr/>
        </p:nvCxnSpPr>
        <p:spPr>
          <a:xfrm>
            <a:off x="1385131" y="8554945"/>
            <a:ext cx="0" cy="370606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e 12">
            <a:extLst>
              <a:ext uri="{FF2B5EF4-FFF2-40B4-BE49-F238E27FC236}">
                <a16:creationId xmlns:a16="http://schemas.microsoft.com/office/drawing/2014/main" id="{3F5FA896-FBE0-EAAF-C3DB-09808A9305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628" y="8124234"/>
            <a:ext cx="1886213" cy="371527"/>
          </a:xfrm>
          <a:prstGeom prst="rect">
            <a:avLst/>
          </a:prstGeom>
        </p:spPr>
      </p:pic>
      <p:pic>
        <p:nvPicPr>
          <p:cNvPr id="37" name="Bilde 36">
            <a:extLst>
              <a:ext uri="{FF2B5EF4-FFF2-40B4-BE49-F238E27FC236}">
                <a16:creationId xmlns:a16="http://schemas.microsoft.com/office/drawing/2014/main" id="{4D466E36-E11C-CBC4-3254-BD125628A6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0444" y="7240576"/>
            <a:ext cx="968880" cy="181000"/>
          </a:xfrm>
          <a:prstGeom prst="rect">
            <a:avLst/>
          </a:prstGeom>
        </p:spPr>
      </p:pic>
      <p:pic>
        <p:nvPicPr>
          <p:cNvPr id="39" name="Bilde 38">
            <a:extLst>
              <a:ext uri="{FF2B5EF4-FFF2-40B4-BE49-F238E27FC236}">
                <a16:creationId xmlns:a16="http://schemas.microsoft.com/office/drawing/2014/main" id="{CAC3FEAE-C93C-BC52-B195-192C667C8E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6992" y="5776168"/>
            <a:ext cx="1114581" cy="209579"/>
          </a:xfrm>
          <a:prstGeom prst="rect">
            <a:avLst/>
          </a:prstGeom>
        </p:spPr>
      </p:pic>
      <p:pic>
        <p:nvPicPr>
          <p:cNvPr id="41" name="Bilde 40">
            <a:extLst>
              <a:ext uri="{FF2B5EF4-FFF2-40B4-BE49-F238E27FC236}">
                <a16:creationId xmlns:a16="http://schemas.microsoft.com/office/drawing/2014/main" id="{8811E390-29E8-F394-2C90-A36D5FA6A9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713" y="4784350"/>
            <a:ext cx="1400370" cy="657317"/>
          </a:xfrm>
          <a:prstGeom prst="rect">
            <a:avLst/>
          </a:prstGeom>
        </p:spPr>
      </p:pic>
      <p:pic>
        <p:nvPicPr>
          <p:cNvPr id="45" name="Bilde 44">
            <a:extLst>
              <a:ext uri="{FF2B5EF4-FFF2-40B4-BE49-F238E27FC236}">
                <a16:creationId xmlns:a16="http://schemas.microsoft.com/office/drawing/2014/main" id="{4B480FF1-F6AD-A433-AF66-EC0F9AE301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71040" y="6608133"/>
            <a:ext cx="714475" cy="181000"/>
          </a:xfrm>
          <a:prstGeom prst="rect">
            <a:avLst/>
          </a:prstGeom>
        </p:spPr>
      </p:pic>
      <p:pic>
        <p:nvPicPr>
          <p:cNvPr id="47" name="Bilde 46">
            <a:extLst>
              <a:ext uri="{FF2B5EF4-FFF2-40B4-BE49-F238E27FC236}">
                <a16:creationId xmlns:a16="http://schemas.microsoft.com/office/drawing/2014/main" id="{8F00865E-86C2-738C-6EF5-23DA3EB74F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713" y="6373410"/>
            <a:ext cx="2048161" cy="457264"/>
          </a:xfrm>
          <a:prstGeom prst="rect">
            <a:avLst/>
          </a:prstGeom>
        </p:spPr>
      </p:pic>
      <p:sp>
        <p:nvSpPr>
          <p:cNvPr id="36" name="TekstSylinder 35">
            <a:extLst>
              <a:ext uri="{FF2B5EF4-FFF2-40B4-BE49-F238E27FC236}">
                <a16:creationId xmlns:a16="http://schemas.microsoft.com/office/drawing/2014/main" id="{C510515D-A970-7B13-65E6-AD45D212650B}"/>
              </a:ext>
            </a:extLst>
          </p:cNvPr>
          <p:cNvSpPr txBox="1"/>
          <p:nvPr/>
        </p:nvSpPr>
        <p:spPr>
          <a:xfrm>
            <a:off x="5709399" y="117154"/>
            <a:ext cx="111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/>
              <a:t>Av: Ellen E. &amp; Geir Magne Flø</a:t>
            </a:r>
          </a:p>
        </p:txBody>
      </p:sp>
      <p:cxnSp>
        <p:nvCxnSpPr>
          <p:cNvPr id="38" name="Rett pilkobling 37">
            <a:extLst>
              <a:ext uri="{FF2B5EF4-FFF2-40B4-BE49-F238E27FC236}">
                <a16:creationId xmlns:a16="http://schemas.microsoft.com/office/drawing/2014/main" id="{98ED6722-0C9B-2C40-D2BA-C21303AED343}"/>
              </a:ext>
            </a:extLst>
          </p:cNvPr>
          <p:cNvCxnSpPr>
            <a:cxnSpLocks/>
          </p:cNvCxnSpPr>
          <p:nvPr/>
        </p:nvCxnSpPr>
        <p:spPr>
          <a:xfrm>
            <a:off x="4365669" y="6698633"/>
            <a:ext cx="268472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64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831AE0BE-4370-DEF8-4FFC-A9B49964B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33" y="2355676"/>
            <a:ext cx="1902307" cy="2856317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DDFFCF92-8D56-4568-AB37-B1A22106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22" y="288125"/>
            <a:ext cx="5915025" cy="782780"/>
          </a:xfrm>
        </p:spPr>
        <p:txBody>
          <a:bodyPr>
            <a:normAutofit fontScale="90000"/>
          </a:bodyPr>
          <a:lstStyle/>
          <a:p>
            <a:r>
              <a:rPr lang="nb-NO" dirty="0"/>
              <a:t>Lag </a:t>
            </a:r>
            <a:r>
              <a:rPr lang="nb-NO" dirty="0" err="1"/>
              <a:t>ein</a:t>
            </a:r>
            <a:r>
              <a:rPr lang="nb-NO" dirty="0"/>
              <a:t> trillebilbane</a:t>
            </a:r>
            <a:br>
              <a:rPr lang="nb-NO" dirty="0"/>
            </a:br>
            <a:r>
              <a:rPr lang="nb-NO" sz="1800" dirty="0"/>
              <a:t>- mål tid og akselerasjon med micro:bit og lagre til fil</a:t>
            </a:r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B025384-BE2D-42A8-A7EE-9C946187E21E}"/>
              </a:ext>
            </a:extLst>
          </p:cNvPr>
          <p:cNvSpPr txBox="1"/>
          <p:nvPr/>
        </p:nvSpPr>
        <p:spPr>
          <a:xfrm>
            <a:off x="480722" y="5457273"/>
            <a:ext cx="594933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5: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Samanlikne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resultata med andre i klassen. Er det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nokre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løysningar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ønsker i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dykkar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bane?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6: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Gå attende til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andre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fasane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å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gjere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eventuelle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forbetringar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7: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Gjennomfør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siste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målingane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dokumenter prosessen med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bilete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biletetekstar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98CAB480-F830-485A-87BD-645F07E11710}"/>
              </a:ext>
            </a:extLst>
          </p:cNvPr>
          <p:cNvSpPr txBox="1"/>
          <p:nvPr/>
        </p:nvSpPr>
        <p:spPr>
          <a:xfrm>
            <a:off x="380509" y="5995882"/>
            <a:ext cx="654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_____________________________________________________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1876C61-7EFC-4561-AA1D-DEAF61BCAC82}"/>
              </a:ext>
            </a:extLst>
          </p:cNvPr>
          <p:cNvSpPr/>
          <p:nvPr/>
        </p:nvSpPr>
        <p:spPr>
          <a:xfrm>
            <a:off x="480722" y="2776033"/>
            <a:ext cx="380582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100" b="1" dirty="0">
                <a:solidFill>
                  <a:prstClr val="black"/>
                </a:solidFill>
              </a:rPr>
              <a:t>Fase 1: K</a:t>
            </a:r>
            <a:r>
              <a:rPr lang="nb-NO" sz="1100" dirty="0">
                <a:solidFill>
                  <a:prstClr val="black"/>
                </a:solidFill>
              </a:rPr>
              <a:t>va er </a:t>
            </a:r>
            <a:r>
              <a:rPr lang="nb-NO" sz="1100" dirty="0" err="1">
                <a:solidFill>
                  <a:prstClr val="black"/>
                </a:solidFill>
              </a:rPr>
              <a:t>ein</a:t>
            </a:r>
            <a:r>
              <a:rPr lang="nb-NO" sz="1100" dirty="0">
                <a:solidFill>
                  <a:prstClr val="black"/>
                </a:solidFill>
              </a:rPr>
              <a:t> trillebilbane? Søk gjerne etter døme.</a:t>
            </a:r>
          </a:p>
          <a:p>
            <a:pPr>
              <a:defRPr/>
            </a:pPr>
            <a:endParaRPr lang="nb-NO" sz="4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b-NO" sz="1100" b="1" dirty="0">
                <a:solidFill>
                  <a:prstClr val="black"/>
                </a:solidFill>
              </a:rPr>
              <a:t>Fase 2: </a:t>
            </a:r>
            <a:r>
              <a:rPr lang="nb-NO" sz="1100" dirty="0">
                <a:solidFill>
                  <a:prstClr val="black"/>
                </a:solidFill>
              </a:rPr>
              <a:t>Det er viktig at de er åpne for alle slags </a:t>
            </a:r>
            <a:r>
              <a:rPr lang="nb-NO" sz="1100" dirty="0" err="1">
                <a:solidFill>
                  <a:prstClr val="black"/>
                </a:solidFill>
              </a:rPr>
              <a:t>idear</a:t>
            </a:r>
            <a:r>
              <a:rPr lang="nb-NO" sz="1100" dirty="0">
                <a:solidFill>
                  <a:prstClr val="black"/>
                </a:solidFill>
              </a:rPr>
              <a:t> og </a:t>
            </a:r>
            <a:r>
              <a:rPr lang="nb-NO" sz="1100" dirty="0" err="1">
                <a:solidFill>
                  <a:prstClr val="black"/>
                </a:solidFill>
              </a:rPr>
              <a:t>ikkje</a:t>
            </a:r>
            <a:r>
              <a:rPr lang="nb-NO" sz="1100" dirty="0">
                <a:solidFill>
                  <a:prstClr val="black"/>
                </a:solidFill>
              </a:rPr>
              <a:t> er for kritiske, da kan nyttige framlegg bli kutta ut for </a:t>
            </a:r>
            <a:r>
              <a:rPr lang="nb-NO" sz="1100" dirty="0" err="1">
                <a:solidFill>
                  <a:prstClr val="black"/>
                </a:solidFill>
              </a:rPr>
              <a:t>tidleg</a:t>
            </a:r>
            <a:r>
              <a:rPr lang="nb-NO" sz="1100" dirty="0">
                <a:solidFill>
                  <a:prstClr val="black"/>
                </a:solidFill>
              </a:rPr>
              <a:t>.</a:t>
            </a:r>
          </a:p>
          <a:p>
            <a:pPr lvl="0">
              <a:defRPr/>
            </a:pPr>
            <a:endParaRPr lang="nb-NO" sz="400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nb-NO" sz="1100" dirty="0">
                <a:solidFill>
                  <a:prstClr val="black"/>
                </a:solidFill>
              </a:rPr>
              <a:t>Tenk </a:t>
            </a:r>
            <a:r>
              <a:rPr lang="nb-NO" sz="1100" dirty="0" err="1">
                <a:solidFill>
                  <a:prstClr val="black"/>
                </a:solidFill>
              </a:rPr>
              <a:t>sjølv</a:t>
            </a:r>
            <a:r>
              <a:rPr lang="nb-NO" sz="1100" dirty="0">
                <a:solidFill>
                  <a:prstClr val="black"/>
                </a:solidFill>
              </a:rPr>
              <a:t> først og </a:t>
            </a:r>
            <a:r>
              <a:rPr lang="nb-NO" sz="1100" dirty="0" err="1">
                <a:solidFill>
                  <a:prstClr val="black"/>
                </a:solidFill>
              </a:rPr>
              <a:t>teikn</a:t>
            </a:r>
            <a:r>
              <a:rPr lang="nb-NO" sz="1100" dirty="0">
                <a:solidFill>
                  <a:prstClr val="black"/>
                </a:solidFill>
              </a:rPr>
              <a:t> gjerne skisser </a:t>
            </a:r>
            <a:r>
              <a:rPr lang="nb-NO" sz="1100" dirty="0" err="1">
                <a:solidFill>
                  <a:prstClr val="black"/>
                </a:solidFill>
              </a:rPr>
              <a:t>frå</a:t>
            </a:r>
            <a:r>
              <a:rPr lang="nb-NO" sz="1100" dirty="0">
                <a:solidFill>
                  <a:prstClr val="black"/>
                </a:solidFill>
              </a:rPr>
              <a:t> ulike </a:t>
            </a:r>
            <a:r>
              <a:rPr lang="nb-NO" sz="1100" dirty="0" err="1">
                <a:solidFill>
                  <a:prstClr val="black"/>
                </a:solidFill>
              </a:rPr>
              <a:t>vinklar</a:t>
            </a:r>
            <a:r>
              <a:rPr lang="nb-NO" sz="1100" dirty="0">
                <a:solidFill>
                  <a:prstClr val="black"/>
                </a:solidFill>
              </a:rPr>
              <a:t>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nb-NO" sz="1100" dirty="0">
                <a:solidFill>
                  <a:prstClr val="black"/>
                </a:solidFill>
              </a:rPr>
              <a:t>Forklar ideen din for </a:t>
            </a:r>
            <a:r>
              <a:rPr lang="nb-NO" sz="1100" dirty="0" err="1">
                <a:solidFill>
                  <a:prstClr val="black"/>
                </a:solidFill>
              </a:rPr>
              <a:t>dei</a:t>
            </a:r>
            <a:r>
              <a:rPr lang="nb-NO" sz="1100" dirty="0">
                <a:solidFill>
                  <a:prstClr val="black"/>
                </a:solidFill>
              </a:rPr>
              <a:t> andre på gruppa. Bruk gjerne skissene i forklaringa.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nb-NO" sz="1100" dirty="0">
                <a:solidFill>
                  <a:prstClr val="black"/>
                </a:solidFill>
              </a:rPr>
              <a:t>Heile gruppa diskuterer </a:t>
            </a:r>
            <a:r>
              <a:rPr lang="nb-NO" sz="1100" dirty="0" err="1">
                <a:solidFill>
                  <a:prstClr val="black"/>
                </a:solidFill>
              </a:rPr>
              <a:t>dei</a:t>
            </a:r>
            <a:r>
              <a:rPr lang="nb-NO" sz="1100" dirty="0">
                <a:solidFill>
                  <a:prstClr val="black"/>
                </a:solidFill>
              </a:rPr>
              <a:t> ulike </a:t>
            </a:r>
            <a:r>
              <a:rPr lang="nb-NO" sz="1100" dirty="0" err="1">
                <a:solidFill>
                  <a:prstClr val="black"/>
                </a:solidFill>
              </a:rPr>
              <a:t>ideane</a:t>
            </a:r>
            <a:r>
              <a:rPr lang="nb-NO" sz="1100" dirty="0">
                <a:solidFill>
                  <a:prstClr val="black"/>
                </a:solidFill>
              </a:rPr>
              <a:t>, og lager </a:t>
            </a:r>
            <a:r>
              <a:rPr lang="nb-NO" sz="1100" dirty="0" err="1">
                <a:solidFill>
                  <a:prstClr val="black"/>
                </a:solidFill>
              </a:rPr>
              <a:t>ein</a:t>
            </a:r>
            <a:r>
              <a:rPr lang="nb-NO" sz="1100" dirty="0">
                <a:solidFill>
                  <a:prstClr val="black"/>
                </a:solidFill>
              </a:rPr>
              <a:t> felles plan for bygging.</a:t>
            </a:r>
          </a:p>
          <a:p>
            <a:pPr lvl="0">
              <a:defRPr/>
            </a:pPr>
            <a:endParaRPr lang="nb-NO" sz="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b-NO" sz="1100" b="1" dirty="0">
                <a:solidFill>
                  <a:prstClr val="black"/>
                </a:solidFill>
              </a:rPr>
              <a:t>Fase 3: </a:t>
            </a:r>
            <a:r>
              <a:rPr lang="nb-NO" sz="1100" dirty="0">
                <a:solidFill>
                  <a:prstClr val="black"/>
                </a:solidFill>
              </a:rPr>
              <a:t>Gjennomfør planen </a:t>
            </a:r>
            <a:r>
              <a:rPr lang="nb-NO" sz="1100" dirty="0" err="1">
                <a:solidFill>
                  <a:prstClr val="black"/>
                </a:solidFill>
              </a:rPr>
              <a:t>dykkar</a:t>
            </a:r>
            <a:r>
              <a:rPr lang="nb-NO" sz="1100" dirty="0">
                <a:solidFill>
                  <a:prstClr val="black"/>
                </a:solidFill>
              </a:rPr>
              <a:t> for å lage banen, og lag programmet for å måle akselerasjonen og lagre på micro:biten. Sjå </a:t>
            </a:r>
            <a:r>
              <a:rPr lang="nb-NO" sz="1100" dirty="0"/>
              <a:t>tips på neste side.</a:t>
            </a:r>
          </a:p>
          <a:p>
            <a:pPr>
              <a:defRPr/>
            </a:pPr>
            <a:endParaRPr lang="nb-NO" sz="400" dirty="0"/>
          </a:p>
          <a:p>
            <a:pPr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4: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Test kor godt banen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klarer bilen å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køyre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fint gjennom?</a:t>
            </a:r>
            <a:endParaRPr lang="nb-NO" sz="11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endParaRPr lang="nb-NO" sz="1100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E36EB0E9-599F-4063-8D6C-A35F3CCEC847}"/>
              </a:ext>
            </a:extLst>
          </p:cNvPr>
          <p:cNvSpPr txBox="1"/>
          <p:nvPr/>
        </p:nvSpPr>
        <p:spPr>
          <a:xfrm>
            <a:off x="450852" y="1277237"/>
            <a:ext cx="5865750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r>
              <a:rPr lang="nb-NO" sz="1100" b="1" dirty="0"/>
              <a:t> </a:t>
            </a:r>
          </a:p>
          <a:p>
            <a:endParaRPr lang="nb-NO" sz="400" b="1" dirty="0"/>
          </a:p>
          <a:p>
            <a:r>
              <a:rPr lang="nb-NO" sz="1100" dirty="0"/>
              <a:t>Lag </a:t>
            </a:r>
            <a:r>
              <a:rPr lang="nb-NO" sz="1100" dirty="0" err="1"/>
              <a:t>ein</a:t>
            </a:r>
            <a:r>
              <a:rPr lang="nb-NO" sz="1100" dirty="0"/>
              <a:t> trillebilbane der det er tyngdekrafta som sørger for at trillebilen triller gjennom han. Mål tida og akselerasjonen </a:t>
            </a:r>
            <a:r>
              <a:rPr lang="nb-NO" sz="1100" dirty="0" err="1"/>
              <a:t>medan</a:t>
            </a:r>
            <a:r>
              <a:rPr lang="nb-NO" sz="1100" dirty="0"/>
              <a:t> trillebilen flytter seg nedover i banen, med å feste </a:t>
            </a:r>
            <a:r>
              <a:rPr lang="nb-NO" sz="1100" dirty="0" err="1"/>
              <a:t>ein</a:t>
            </a:r>
            <a:r>
              <a:rPr lang="nb-NO" sz="1100" dirty="0"/>
              <a:t> micro:bit som lagrer data til ei fil, på trillebilen. Dette datasettet med tid og akselerasjon skal de bruke for å modellere trillebilen sin fart med programmering. Mål og den vertikale høgda på banen, og den momentane sluttfarten til trillebilen, som de skal bruke for å finne ut kor </a:t>
            </a:r>
            <a:r>
              <a:rPr lang="nb-NO" sz="1100" dirty="0" err="1"/>
              <a:t>mykje</a:t>
            </a:r>
            <a:r>
              <a:rPr lang="nb-NO" sz="1100" dirty="0"/>
              <a:t> potensiell energi som blir omforma til andre energiformer enn kinetisk energi når bilen </a:t>
            </a:r>
            <a:r>
              <a:rPr lang="nb-NO" sz="1100" dirty="0" err="1"/>
              <a:t>trillar</a:t>
            </a:r>
            <a:r>
              <a:rPr lang="nb-NO" sz="1100" dirty="0"/>
              <a:t> ned banen.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C3DFD62C-1109-4AD6-9B8B-9E7F85DC7D6E}"/>
                  </a:ext>
                </a:extLst>
              </p:cNvPr>
              <p:cNvSpPr/>
              <p:nvPr/>
            </p:nvSpPr>
            <p:spPr>
              <a:xfrm>
                <a:off x="3707981" y="6478713"/>
                <a:ext cx="2752025" cy="285886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nb-NO" sz="1100" b="1" dirty="0" err="1">
                    <a:solidFill>
                      <a:prstClr val="black"/>
                    </a:solidFill>
                    <a:latin typeface="Calibri" panose="020F0502020204030204"/>
                  </a:rPr>
                  <a:t>Programmeringsoppgåve</a:t>
                </a:r>
                <a:endParaRPr kumimoji="0" lang="nb-NO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De skal bruke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dei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målte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verdiane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for tida og den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tilhøyrande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akselerasjonenen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for å finne trillebilen sin fart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medan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han triller ned banen.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Korleis skal de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gjere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om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akselerasjonsmålingane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til rett eining,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b-NO" sz="11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nb-NO" sz="1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11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nb-NO" sz="11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? 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nb-NO" sz="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Modeller bilen sin fart i trillebanen og lag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ein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fartsgraf – sjå tips på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førre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sida.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nb-NO" sz="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Kva for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ein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momentanfart skulle 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trillebilen hatt ved slutten av banen ifølge denne modellen?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nb-NO" sz="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Stemmer dette med fartsmålinga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dykkar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Kvifor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/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kvifor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ikkje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lang="nb-NO" sz="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C3DFD62C-1109-4AD6-9B8B-9E7F85DC7D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1" y="6478713"/>
                <a:ext cx="2752025" cy="28588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68DF09B-A1A0-433E-929F-EF06FED7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2</a:t>
            </a:fld>
            <a:endParaRPr lang="nb-NO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D4E2F4C0-AFA6-175F-654E-D31E8764413F}"/>
              </a:ext>
            </a:extLst>
          </p:cNvPr>
          <p:cNvSpPr/>
          <p:nvPr/>
        </p:nvSpPr>
        <p:spPr>
          <a:xfrm>
            <a:off x="511528" y="6478713"/>
            <a:ext cx="2994768" cy="29854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Diskusjonsoppgåver</a:t>
            </a:r>
            <a:endParaRPr kumimoji="0" lang="nb-NO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Bruk høgda av banen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dykkar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anslå kor stor momentanfart trillebilen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dykkar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skulle hatt til slutt.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Samanlikne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verdien de berekna med verdien de målte.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b-NO" sz="2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 stor er differensen og hva tyder dette?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Grei ut om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energiovergangane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som trillebilen blir utsett for når han triller gjennom banen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dykkar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Kva kan de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om energikvaliteten i løpet av banen.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Berekne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verknadsgraden for banen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dykkar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. Sammenlikne med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dei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andre gruppene. Kva for ei gruppe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fekk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størst verknadsgrad.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Kvifor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trur de at akkurat den banen ga størst verknadsgrad?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26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DF93C7FF-6DC8-4EF7-8952-B80747ABBDDF}"/>
              </a:ext>
            </a:extLst>
          </p:cNvPr>
          <p:cNvSpPr txBox="1"/>
          <p:nvPr/>
        </p:nvSpPr>
        <p:spPr>
          <a:xfrm>
            <a:off x="471486" y="1090503"/>
            <a:ext cx="564483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I slutten av kapittel 9 brukte vi datasett i form av tekstfiler for å lage matematiske </a:t>
            </a:r>
            <a:r>
              <a:rPr lang="nb-NO" sz="1100" dirty="0" err="1"/>
              <a:t>modellar</a:t>
            </a:r>
            <a:r>
              <a:rPr lang="nb-NO" sz="1100" dirty="0"/>
              <a:t>. Hadde det </a:t>
            </a:r>
            <a:r>
              <a:rPr lang="nb-NO" sz="1100" dirty="0" err="1"/>
              <a:t>ikkje</a:t>
            </a:r>
            <a:r>
              <a:rPr lang="nb-NO" sz="1100" dirty="0"/>
              <a:t> </a:t>
            </a:r>
            <a:r>
              <a:rPr lang="nb-NO" sz="1100" dirty="0" err="1"/>
              <a:t>vore</a:t>
            </a:r>
            <a:r>
              <a:rPr lang="nb-NO" sz="1100" dirty="0"/>
              <a:t> kult om vi kunne fått micro:biten til å lage slike filer av </a:t>
            </a:r>
            <a:r>
              <a:rPr lang="nb-NO" sz="1100" dirty="0" err="1"/>
              <a:t>målingane</a:t>
            </a:r>
            <a:r>
              <a:rPr lang="nb-NO" sz="1100" dirty="0"/>
              <a:t> sine? Da kan vi bruke micro:biten til å samle inn data over </a:t>
            </a:r>
            <a:r>
              <a:rPr lang="nb-NO" sz="1100" dirty="0" err="1"/>
              <a:t>ein</a:t>
            </a:r>
            <a:r>
              <a:rPr lang="nb-NO" sz="1100" dirty="0"/>
              <a:t> viss periode, </a:t>
            </a:r>
            <a:r>
              <a:rPr lang="nb-NO" sz="1100" dirty="0" err="1"/>
              <a:t>utan</a:t>
            </a:r>
            <a:r>
              <a:rPr lang="nb-NO" sz="1100" dirty="0"/>
              <a:t> å </a:t>
            </a:r>
            <a:r>
              <a:rPr lang="nb-NO" sz="1100" dirty="0" err="1"/>
              <a:t>vere</a:t>
            </a:r>
            <a:r>
              <a:rPr lang="nb-NO" sz="1100" dirty="0"/>
              <a:t> kopla til </a:t>
            </a:r>
            <a:r>
              <a:rPr lang="nb-NO" sz="1100" dirty="0" err="1"/>
              <a:t>ein</a:t>
            </a:r>
            <a:r>
              <a:rPr lang="nb-NO" sz="1100" dirty="0"/>
              <a:t> datamaskin. Datasettet blir lagra i micro:biten som ei .txt-fil, og vi kan legge fila over i datamaskinen før vi </a:t>
            </a:r>
            <a:r>
              <a:rPr lang="nb-NO" sz="1100" dirty="0" err="1"/>
              <a:t>plottar</a:t>
            </a:r>
            <a:r>
              <a:rPr lang="nb-NO" sz="1100" dirty="0"/>
              <a:t> resultata eller lager </a:t>
            </a:r>
            <a:r>
              <a:rPr lang="nb-NO" sz="1100" dirty="0" err="1"/>
              <a:t>ein</a:t>
            </a:r>
            <a:r>
              <a:rPr lang="nb-NO" sz="1100" dirty="0"/>
              <a:t> matematisk modell med Python.</a:t>
            </a:r>
          </a:p>
          <a:p>
            <a:endParaRPr lang="nb-NO" sz="400" dirty="0"/>
          </a:p>
          <a:p>
            <a:r>
              <a:rPr lang="nb-NO" sz="1100" dirty="0"/>
              <a:t>Det aller første vi må </a:t>
            </a:r>
            <a:r>
              <a:rPr lang="nb-NO" sz="1100" dirty="0" err="1"/>
              <a:t>gjere</a:t>
            </a:r>
            <a:r>
              <a:rPr lang="nb-NO" sz="1100" dirty="0"/>
              <a:t>, er å opprette ei tekstfil, det vil </a:t>
            </a:r>
            <a:r>
              <a:rPr lang="nb-NO" sz="1100" dirty="0" err="1"/>
              <a:t>seie</a:t>
            </a:r>
            <a:r>
              <a:rPr lang="nb-NO" sz="1100" dirty="0"/>
              <a:t> ei fil som </a:t>
            </a:r>
            <a:r>
              <a:rPr lang="nb-NO" sz="1100" dirty="0" err="1"/>
              <a:t>sluttar</a:t>
            </a:r>
            <a:r>
              <a:rPr lang="nb-NO" sz="1100" dirty="0"/>
              <a:t> på .txt, og det er </a:t>
            </a:r>
            <a:r>
              <a:rPr lang="nb-NO" sz="1100" dirty="0" err="1"/>
              <a:t>enklast</a:t>
            </a:r>
            <a:r>
              <a:rPr lang="nb-NO" sz="1100" dirty="0"/>
              <a:t> å </a:t>
            </a:r>
            <a:r>
              <a:rPr lang="nb-NO" sz="1100"/>
              <a:t>gjere</a:t>
            </a:r>
            <a:r>
              <a:rPr lang="nb-NO" sz="1100" dirty="0"/>
              <a:t> i Mu. Lagre den i same mappa som resten av dine Python </a:t>
            </a:r>
            <a:r>
              <a:rPr lang="nb-NO" sz="1100" dirty="0" err="1"/>
              <a:t>Mu</a:t>
            </a:r>
            <a:r>
              <a:rPr lang="nb-NO" sz="1100" dirty="0"/>
              <a:t>-filer.</a:t>
            </a:r>
          </a:p>
          <a:p>
            <a:endParaRPr lang="nb-NO" sz="400" dirty="0"/>
          </a:p>
          <a:p>
            <a:r>
              <a:rPr lang="nb-NO" sz="1100" dirty="0"/>
              <a:t>Deretter må den fila du har laga, </a:t>
            </a:r>
            <a:r>
              <a:rPr lang="nb-NO" sz="1100" dirty="0" err="1"/>
              <a:t>kopierast</a:t>
            </a:r>
            <a:r>
              <a:rPr lang="nb-NO" sz="1100" dirty="0"/>
              <a:t> over på micro:biten. Dette </a:t>
            </a:r>
            <a:r>
              <a:rPr lang="nb-NO" sz="1100" dirty="0" err="1"/>
              <a:t>gjer</a:t>
            </a:r>
            <a:r>
              <a:rPr lang="nb-NO" sz="1100" dirty="0"/>
              <a:t> du på same måten som for sonaren.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211885E-802F-4444-A7C7-853CC3F7E034}"/>
              </a:ext>
            </a:extLst>
          </p:cNvPr>
          <p:cNvSpPr txBox="1"/>
          <p:nvPr/>
        </p:nvSpPr>
        <p:spPr>
          <a:xfrm>
            <a:off x="528320" y="6543124"/>
            <a:ext cx="5761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Da  står det att å lage sjølve programmet. Under er </a:t>
            </a:r>
            <a:r>
              <a:rPr lang="nb-NO" sz="1100" dirty="0" err="1"/>
              <a:t>eit</a:t>
            </a:r>
            <a:r>
              <a:rPr lang="nb-NO" sz="1100" dirty="0"/>
              <a:t> døme der micro:biten måler temperaturen og legg målingen i ei .</a:t>
            </a:r>
            <a:r>
              <a:rPr lang="nb-NO" sz="1100" dirty="0" err="1"/>
              <a:t>txt</a:t>
            </a:r>
            <a:r>
              <a:rPr lang="nb-NO" sz="1100" dirty="0"/>
              <a:t>-fil med </a:t>
            </a:r>
            <a:r>
              <a:rPr lang="nb-NO" sz="1100" dirty="0" err="1"/>
              <a:t>namn</a:t>
            </a:r>
            <a:r>
              <a:rPr lang="nb-NO" sz="1100" dirty="0"/>
              <a:t> datasett.txt. Det kan </a:t>
            </a:r>
            <a:r>
              <a:rPr lang="nb-NO" sz="1100" dirty="0" err="1"/>
              <a:t>vere</a:t>
            </a:r>
            <a:r>
              <a:rPr lang="nb-NO" sz="1100" dirty="0"/>
              <a:t> greit å kunne sjekke korleis datasett.txt-fila ser ut </a:t>
            </a:r>
            <a:r>
              <a:rPr lang="nb-NO" sz="1100" dirty="0" err="1"/>
              <a:t>utan</a:t>
            </a:r>
            <a:r>
              <a:rPr lang="nb-NO" sz="1100" dirty="0"/>
              <a:t> å overføre til datamaskinen og åpne den, </a:t>
            </a:r>
            <a:r>
              <a:rPr lang="nb-NO" sz="1100" dirty="0" err="1"/>
              <a:t>difor</a:t>
            </a:r>
            <a:r>
              <a:rPr lang="nb-NO" sz="1100" dirty="0"/>
              <a:t> er dette og med i </a:t>
            </a:r>
            <a:r>
              <a:rPr lang="nb-NO" sz="1100" dirty="0" err="1"/>
              <a:t>puslespel-oppgåva</a:t>
            </a:r>
            <a:r>
              <a:rPr lang="nb-NO" sz="1100" dirty="0"/>
              <a:t>.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F66D4C0-E21B-44C5-9DAB-53B8E083C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9146175"/>
            <a:ext cx="1676169" cy="159635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9DB96F57-DCB2-4C9B-A1E2-DA2F43804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41" y="8366807"/>
            <a:ext cx="824781" cy="164069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4D338670-4487-480E-87A2-13B3F4CD9A02}"/>
              </a:ext>
            </a:extLst>
          </p:cNvPr>
          <p:cNvSpPr/>
          <p:nvPr/>
        </p:nvSpPr>
        <p:spPr>
          <a:xfrm>
            <a:off x="528320" y="7437121"/>
            <a:ext cx="3752423" cy="2003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D624D6E-2687-4CAF-BCC3-EACBB59F4574}"/>
              </a:ext>
            </a:extLst>
          </p:cNvPr>
          <p:cNvSpPr txBox="1"/>
          <p:nvPr/>
        </p:nvSpPr>
        <p:spPr>
          <a:xfrm>
            <a:off x="524103" y="7453907"/>
            <a:ext cx="2071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Puslespel-oppgåve</a:t>
            </a:r>
            <a:endParaRPr lang="nb-NO" sz="1100" b="1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BC14CE2-8254-4299-994A-048F6C41F3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320" y="3283141"/>
            <a:ext cx="2741201" cy="143386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6220CFF7-B1B2-4E55-B102-E681DFFC3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03" y="3768792"/>
            <a:ext cx="2745418" cy="130734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BCEA7357-DFCE-4786-BD38-1644D242AC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6092" y="4799403"/>
            <a:ext cx="742233" cy="143386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428B5928-896E-49FD-9427-5D6872C965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320" y="4112371"/>
            <a:ext cx="1239866" cy="150648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4C9FEBBC-E6AF-4712-BCBA-C0197C4368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320" y="5546006"/>
            <a:ext cx="1024787" cy="156038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07CE54DF-3917-471B-B767-BDCBD0D755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6092" y="5594561"/>
            <a:ext cx="581978" cy="147603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55475A19-E57E-462C-A9CF-C4CE4F838B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0441" y="8910086"/>
            <a:ext cx="2817917" cy="138728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31175185-9B80-473F-AA35-58E9F4883E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0441" y="8096648"/>
            <a:ext cx="2384391" cy="160404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23983DD7-0F12-47C7-AC08-1628909BA1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10270" y="7851201"/>
            <a:ext cx="1270230" cy="147399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D3AE6120-2A02-4FBF-9CD3-9C2FDC70B0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29729" y="8362185"/>
            <a:ext cx="1643062" cy="164740"/>
          </a:xfrm>
          <a:prstGeom prst="rect">
            <a:avLst/>
          </a:prstGeom>
        </p:spPr>
      </p:pic>
      <p:pic>
        <p:nvPicPr>
          <p:cNvPr id="24" name="Bilde 23">
            <a:extLst>
              <a:ext uri="{FF2B5EF4-FFF2-40B4-BE49-F238E27FC236}">
                <a16:creationId xmlns:a16="http://schemas.microsoft.com/office/drawing/2014/main" id="{C0C898AA-D750-4284-A126-71B9898388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441" y="8632058"/>
            <a:ext cx="2436414" cy="143063"/>
          </a:xfrm>
          <a:prstGeom prst="rect">
            <a:avLst/>
          </a:prstGeom>
        </p:spPr>
      </p:pic>
      <p:pic>
        <p:nvPicPr>
          <p:cNvPr id="25" name="Bilde 24">
            <a:extLst>
              <a:ext uri="{FF2B5EF4-FFF2-40B4-BE49-F238E27FC236}">
                <a16:creationId xmlns:a16="http://schemas.microsoft.com/office/drawing/2014/main" id="{75039B92-22C9-453F-872D-79C6462F01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42" y="9150126"/>
            <a:ext cx="1491328" cy="151734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B57C2C45-F833-4E44-B51F-97C46B10E52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0443" y="7851201"/>
            <a:ext cx="1036126" cy="138728"/>
          </a:xfrm>
          <a:prstGeom prst="rect">
            <a:avLst/>
          </a:prstGeom>
        </p:spPr>
      </p:pic>
      <p:sp>
        <p:nvSpPr>
          <p:cNvPr id="28" name="Plassholder for innhold 3">
            <a:extLst>
              <a:ext uri="{FF2B5EF4-FFF2-40B4-BE49-F238E27FC236}">
                <a16:creationId xmlns:a16="http://schemas.microsoft.com/office/drawing/2014/main" id="{47DC521C-356B-4E4B-9822-3B62F2AC6D31}"/>
              </a:ext>
            </a:extLst>
          </p:cNvPr>
          <p:cNvSpPr txBox="1">
            <a:spLocks/>
          </p:cNvSpPr>
          <p:nvPr/>
        </p:nvSpPr>
        <p:spPr>
          <a:xfrm>
            <a:off x="4513770" y="7453907"/>
            <a:ext cx="2002892" cy="1973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100" b="1" dirty="0" err="1"/>
              <a:t>Ekstraoppgåve</a:t>
            </a:r>
            <a:endParaRPr lang="nb-NO" sz="11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dirty="0"/>
              <a:t>Lag </a:t>
            </a:r>
            <a:r>
              <a:rPr lang="nb-NO" sz="1100" dirty="0" err="1"/>
              <a:t>eit</a:t>
            </a:r>
            <a:r>
              <a:rPr lang="nb-NO" sz="1100" dirty="0"/>
              <a:t> program som bruker </a:t>
            </a:r>
            <a:r>
              <a:rPr lang="nb-NO" sz="1100" dirty="0" err="1"/>
              <a:t>ein</a:t>
            </a:r>
            <a:r>
              <a:rPr lang="nb-NO" sz="1100" dirty="0"/>
              <a:t> sensor du kopler på micro:biten for å samle inn data som du </a:t>
            </a:r>
            <a:r>
              <a:rPr lang="nb-NO" sz="1100" dirty="0" err="1"/>
              <a:t>lagrar</a:t>
            </a:r>
            <a:r>
              <a:rPr lang="nb-NO" sz="1100" dirty="0"/>
              <a:t> i ei fil på micro:biten. Kva må du endre på?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dirty="0"/>
              <a:t>Kva må du endre i programmet for å lage ei fil med to kolonner der den første </a:t>
            </a:r>
            <a:r>
              <a:rPr lang="nb-NO" sz="1100" dirty="0" err="1"/>
              <a:t>kolonna</a:t>
            </a:r>
            <a:r>
              <a:rPr lang="nb-NO" sz="1100" dirty="0"/>
              <a:t> er kor lang tid det har gått før målinga er gjort?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9DEC13EE-E7B9-4DF4-90C7-903D000D24F1}"/>
              </a:ext>
            </a:extLst>
          </p:cNvPr>
          <p:cNvSpPr txBox="1"/>
          <p:nvPr/>
        </p:nvSpPr>
        <p:spPr>
          <a:xfrm>
            <a:off x="3506092" y="2826363"/>
            <a:ext cx="294815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Åpner fila som </a:t>
            </a:r>
            <a:r>
              <a:rPr lang="nb-NO" sz="1100" dirty="0" err="1"/>
              <a:t>heiter</a:t>
            </a:r>
            <a:r>
              <a:rPr lang="nb-NO" sz="1100" dirty="0"/>
              <a:t> filnavn.txt og tildeler den til </a:t>
            </a:r>
            <a:r>
              <a:rPr lang="nb-NO" sz="1100" dirty="0" err="1"/>
              <a:t>eit</a:t>
            </a:r>
            <a:r>
              <a:rPr lang="nb-NO" sz="1100" dirty="0"/>
              <a:t> objekt som vi </a:t>
            </a:r>
            <a:r>
              <a:rPr lang="nb-NO" sz="1100" dirty="0" err="1"/>
              <a:t>kallar</a:t>
            </a:r>
            <a:r>
              <a:rPr lang="nb-NO" sz="1100" dirty="0"/>
              <a:t> fil. </a:t>
            </a:r>
            <a:r>
              <a:rPr lang="nb-NO" sz="1100" dirty="0" err="1"/>
              <a:t>Sidan</a:t>
            </a:r>
            <a:r>
              <a:rPr lang="nb-NO" sz="1100" dirty="0"/>
              <a:t> vi har ‘w’ (write) i kommandoen, </a:t>
            </a:r>
            <a:r>
              <a:rPr lang="nb-NO" sz="1100" dirty="0" err="1"/>
              <a:t>gjerest</a:t>
            </a:r>
            <a:r>
              <a:rPr lang="nb-NO" sz="1100" dirty="0"/>
              <a:t> det klar til å skrive inn i fila.</a:t>
            </a:r>
          </a:p>
        </p:txBody>
      </p:sp>
      <p:cxnSp>
        <p:nvCxnSpPr>
          <p:cNvPr id="30" name="Rett pilkobling 29">
            <a:extLst>
              <a:ext uri="{FF2B5EF4-FFF2-40B4-BE49-F238E27FC236}">
                <a16:creationId xmlns:a16="http://schemas.microsoft.com/office/drawing/2014/main" id="{63C8F4CF-C689-4E47-BDD4-CDE2B565E647}"/>
              </a:ext>
            </a:extLst>
          </p:cNvPr>
          <p:cNvCxnSpPr>
            <a:cxnSpLocks/>
          </p:cNvCxnSpPr>
          <p:nvPr/>
        </p:nvCxnSpPr>
        <p:spPr>
          <a:xfrm flipV="1">
            <a:off x="3185588" y="3121347"/>
            <a:ext cx="223520" cy="100718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643E117B-B690-45E0-83FC-7149CF834C0F}"/>
              </a:ext>
            </a:extLst>
          </p:cNvPr>
          <p:cNvSpPr txBox="1"/>
          <p:nvPr/>
        </p:nvSpPr>
        <p:spPr>
          <a:xfrm>
            <a:off x="3506092" y="3677776"/>
            <a:ext cx="294815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Tilsvarande</a:t>
            </a:r>
            <a:r>
              <a:rPr lang="nb-NO" sz="1100" dirty="0"/>
              <a:t> som lina over, men </a:t>
            </a:r>
            <a:r>
              <a:rPr lang="nb-NO" sz="1100" dirty="0" err="1"/>
              <a:t>sidan</a:t>
            </a:r>
            <a:r>
              <a:rPr lang="nb-NO" sz="1100" dirty="0"/>
              <a:t> vi har ‘r’ (read) i kommandoen, </a:t>
            </a:r>
            <a:r>
              <a:rPr lang="nb-NO" sz="1100" dirty="0" err="1"/>
              <a:t>gjerest</a:t>
            </a:r>
            <a:r>
              <a:rPr lang="nb-NO" sz="1100" dirty="0"/>
              <a:t> det klar til å lese fila. Det er </a:t>
            </a:r>
            <a:r>
              <a:rPr lang="nb-NO" sz="1100" dirty="0" err="1"/>
              <a:t>valfritt</a:t>
            </a:r>
            <a:r>
              <a:rPr lang="nb-NO" sz="1100" dirty="0"/>
              <a:t> å ta med ‘r’.</a:t>
            </a:r>
          </a:p>
        </p:txBody>
      </p: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FE9060B3-ECDC-4FE6-B0AD-033EE0F79F20}"/>
              </a:ext>
            </a:extLst>
          </p:cNvPr>
          <p:cNvCxnSpPr>
            <a:cxnSpLocks/>
          </p:cNvCxnSpPr>
          <p:nvPr/>
        </p:nvCxnSpPr>
        <p:spPr>
          <a:xfrm>
            <a:off x="3232867" y="3924752"/>
            <a:ext cx="196132" cy="163025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A2C9D89-9429-46FA-B84B-8FD261794DFB}"/>
              </a:ext>
            </a:extLst>
          </p:cNvPr>
          <p:cNvSpPr txBox="1"/>
          <p:nvPr/>
        </p:nvSpPr>
        <p:spPr>
          <a:xfrm>
            <a:off x="4896171" y="4572719"/>
            <a:ext cx="155807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Gjør om variabelen x til </a:t>
            </a:r>
            <a:r>
              <a:rPr lang="nb-NO" sz="1100" dirty="0" err="1"/>
              <a:t>ein</a:t>
            </a:r>
            <a:r>
              <a:rPr lang="nb-NO" sz="1100" dirty="0"/>
              <a:t> streng (tekstverdi). Må stå med innrykk.</a:t>
            </a:r>
          </a:p>
        </p:txBody>
      </p:sp>
      <p:cxnSp>
        <p:nvCxnSpPr>
          <p:cNvPr id="37" name="Rett pilkobling 36">
            <a:extLst>
              <a:ext uri="{FF2B5EF4-FFF2-40B4-BE49-F238E27FC236}">
                <a16:creationId xmlns:a16="http://schemas.microsoft.com/office/drawing/2014/main" id="{5795CF91-4403-4335-BE4A-AD8BB130D9E5}"/>
              </a:ext>
            </a:extLst>
          </p:cNvPr>
          <p:cNvCxnSpPr>
            <a:cxnSpLocks/>
          </p:cNvCxnSpPr>
          <p:nvPr/>
        </p:nvCxnSpPr>
        <p:spPr>
          <a:xfrm>
            <a:off x="4363736" y="4871096"/>
            <a:ext cx="432963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7186FBB4-9955-4219-9566-CB8DCCC084D1}"/>
              </a:ext>
            </a:extLst>
          </p:cNvPr>
          <p:cNvSpPr txBox="1"/>
          <p:nvPr/>
        </p:nvSpPr>
        <p:spPr>
          <a:xfrm>
            <a:off x="4896171" y="5368281"/>
            <a:ext cx="155807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Skriv variabelen z til skjermen på PC. Må IKKJE stå med innrykk.</a:t>
            </a:r>
          </a:p>
        </p:txBody>
      </p: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F654F6E5-8578-48AB-9EEA-279971D92B5A}"/>
              </a:ext>
            </a:extLst>
          </p:cNvPr>
          <p:cNvCxnSpPr>
            <a:cxnSpLocks/>
          </p:cNvCxnSpPr>
          <p:nvPr/>
        </p:nvCxnSpPr>
        <p:spPr>
          <a:xfrm>
            <a:off x="4261871" y="5668362"/>
            <a:ext cx="432963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F457EF76-ABD4-486A-8D96-D271BF95C84D}"/>
              </a:ext>
            </a:extLst>
          </p:cNvPr>
          <p:cNvSpPr txBox="1"/>
          <p:nvPr/>
        </p:nvSpPr>
        <p:spPr>
          <a:xfrm>
            <a:off x="518573" y="4574127"/>
            <a:ext cx="275094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Skriv variabelen y til fila vår. +’n’ </a:t>
            </a:r>
            <a:r>
              <a:rPr lang="nb-NO" sz="1100" dirty="0" err="1"/>
              <a:t>gjer</a:t>
            </a:r>
            <a:r>
              <a:rPr lang="nb-NO" sz="1100" dirty="0"/>
              <a:t> at det blir </a:t>
            </a:r>
            <a:r>
              <a:rPr lang="nb-NO" sz="1100" dirty="0" err="1"/>
              <a:t>eit</a:t>
            </a:r>
            <a:r>
              <a:rPr lang="nb-NO" sz="1100" dirty="0"/>
              <a:t> </a:t>
            </a:r>
            <a:r>
              <a:rPr lang="nb-NO" sz="1100" dirty="0" err="1"/>
              <a:t>lineskift</a:t>
            </a:r>
            <a:r>
              <a:rPr lang="nb-NO" sz="1100" dirty="0"/>
              <a:t> etter kvart tal, og det må vi ha for at python skal kunne lese filene. </a:t>
            </a:r>
          </a:p>
          <a:p>
            <a:r>
              <a:rPr lang="nb-NO" sz="1100" dirty="0"/>
              <a:t>Må stå med innrykk.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657CD188-C723-41F5-A6A2-A0637EB0BE39}"/>
              </a:ext>
            </a:extLst>
          </p:cNvPr>
          <p:cNvSpPr txBox="1"/>
          <p:nvPr/>
        </p:nvSpPr>
        <p:spPr>
          <a:xfrm>
            <a:off x="528320" y="6020323"/>
            <a:ext cx="275094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Les det som står i fila vår, og legg det inn i variabel z. Må stå med innrykk.</a:t>
            </a:r>
          </a:p>
        </p:txBody>
      </p: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80477CCC-54D3-4CA3-AAB9-167FD283E029}"/>
              </a:ext>
            </a:extLst>
          </p:cNvPr>
          <p:cNvCxnSpPr>
            <a:cxnSpLocks/>
          </p:cNvCxnSpPr>
          <p:nvPr/>
        </p:nvCxnSpPr>
        <p:spPr>
          <a:xfrm>
            <a:off x="1134633" y="4315373"/>
            <a:ext cx="3873" cy="203403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kobling 48">
            <a:extLst>
              <a:ext uri="{FF2B5EF4-FFF2-40B4-BE49-F238E27FC236}">
                <a16:creationId xmlns:a16="http://schemas.microsoft.com/office/drawing/2014/main" id="{19C9B474-BAAA-4E24-BB9B-5EB59A3BFB11}"/>
              </a:ext>
            </a:extLst>
          </p:cNvPr>
          <p:cNvCxnSpPr>
            <a:cxnSpLocks/>
          </p:cNvCxnSpPr>
          <p:nvPr/>
        </p:nvCxnSpPr>
        <p:spPr>
          <a:xfrm>
            <a:off x="1130760" y="5749078"/>
            <a:ext cx="3873" cy="203403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3E6A193B-CC13-40EF-9A77-C14D6A2B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334774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3</a:t>
            </a:fld>
            <a:endParaRPr lang="nb-NO"/>
          </a:p>
        </p:txBody>
      </p:sp>
      <p:pic>
        <p:nvPicPr>
          <p:cNvPr id="9" name="Bilde 8" descr="Et bilde som inneholder brevhode&#10;&#10;Automatisk generert beskrivelse">
            <a:extLst>
              <a:ext uri="{FF2B5EF4-FFF2-40B4-BE49-F238E27FC236}">
                <a16:creationId xmlns:a16="http://schemas.microsoft.com/office/drawing/2014/main" id="{DC87E749-722E-47A4-BF96-0797A4D1162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016" y="61243"/>
            <a:ext cx="1065581" cy="1065581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9D53F047-352E-40EA-91B9-D62A74245D97}"/>
              </a:ext>
            </a:extLst>
          </p:cNvPr>
          <p:cNvSpPr txBox="1"/>
          <p:nvPr/>
        </p:nvSpPr>
        <p:spPr>
          <a:xfrm>
            <a:off x="461969" y="730641"/>
            <a:ext cx="4075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Skrive til fil på micro:bit med Python </a:t>
            </a:r>
            <a:r>
              <a:rPr lang="nb-NO" sz="1600" b="1" dirty="0" err="1"/>
              <a:t>Mu</a:t>
            </a: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62547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4801</TotalTime>
  <Words>1202</Words>
  <Application>Microsoft Office PowerPoint</Application>
  <PresentationFormat>A4 (210 x 297 mm)</PresentationFormat>
  <Paragraphs>81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Office-tema</vt:lpstr>
      <vt:lpstr>Opplegg 8 - Energiovergangar</vt:lpstr>
      <vt:lpstr>Lag ein trillebilbane - mål tid og akselerasjon med micro:bit og lagre til fil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Skrive til fil på micro:bit - med Python Mu</dc:title>
  <dc:creator>Ellen Egeland Flø</dc:creator>
  <cp:lastModifiedBy>Ellen Egeland Flø</cp:lastModifiedBy>
  <cp:revision>3</cp:revision>
  <dcterms:created xsi:type="dcterms:W3CDTF">2022-05-04T12:53:25Z</dcterms:created>
  <dcterms:modified xsi:type="dcterms:W3CDTF">2022-09-06T13:52:33Z</dcterms:modified>
</cp:coreProperties>
</file>