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573" r:id="rId2"/>
    <p:sldId id="443"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22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2C54F-0A83-43F1-8DD8-124EC8FAB1A7}" type="datetimeFigureOut">
              <a:rPr lang="nb-NO" smtClean="0"/>
              <a:t>22.02.2022</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EB3CF-87CA-499D-AE6F-EC47CD99312E}" type="slidenum">
              <a:rPr lang="nb-NO" smtClean="0"/>
              <a:t>‹#›</a:t>
            </a:fld>
            <a:endParaRPr lang="nb-NO"/>
          </a:p>
        </p:txBody>
      </p:sp>
    </p:spTree>
    <p:extLst>
      <p:ext uri="{BB962C8B-B14F-4D97-AF65-F5344CB8AC3E}">
        <p14:creationId xmlns:p14="http://schemas.microsoft.com/office/powerpoint/2010/main" val="46837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FDA7ECFC-8CCF-488B-9696-5239838810F9}" type="datetimeFigureOut">
              <a:rPr lang="nb-NO" smtClean="0"/>
              <a:t>22.02.2022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257677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DA7ECFC-8CCF-488B-9696-5239838810F9}" type="datetimeFigureOut">
              <a:rPr lang="nb-NO" smtClean="0"/>
              <a:t>22.02.2022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94361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DA7ECFC-8CCF-488B-9696-5239838810F9}" type="datetimeFigureOut">
              <a:rPr lang="nb-NO" smtClean="0"/>
              <a:t>22.02.2022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318363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DA7ECFC-8CCF-488B-9696-5239838810F9}" type="datetimeFigureOut">
              <a:rPr lang="nb-NO" smtClean="0"/>
              <a:t>22.02.2022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269043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FDA7ECFC-8CCF-488B-9696-5239838810F9}" type="datetimeFigureOut">
              <a:rPr lang="nb-NO" smtClean="0"/>
              <a:t>22.02.2022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164815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FDA7ECFC-8CCF-488B-9696-5239838810F9}" type="datetimeFigureOut">
              <a:rPr lang="nb-NO" smtClean="0"/>
              <a:t>22.02.2022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316433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DA7ECFC-8CCF-488B-9696-5239838810F9}" type="datetimeFigureOut">
              <a:rPr lang="nb-NO" smtClean="0"/>
              <a:t>22.02.2022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315251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FDA7ECFC-8CCF-488B-9696-5239838810F9}" type="datetimeFigureOut">
              <a:rPr lang="nb-NO" smtClean="0"/>
              <a:t>22.02.2022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71964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ECFC-8CCF-488B-9696-5239838810F9}" type="datetimeFigureOut">
              <a:rPr lang="nb-NO" smtClean="0"/>
              <a:t>22.02.2022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335437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FDA7ECFC-8CCF-488B-9696-5239838810F9}" type="datetimeFigureOut">
              <a:rPr lang="nb-NO" smtClean="0"/>
              <a:t>22.02.2022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182861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FDA7ECFC-8CCF-488B-9696-5239838810F9}" type="datetimeFigureOut">
              <a:rPr lang="nb-NO" smtClean="0"/>
              <a:t>22.02.2022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BE13F07-3811-4896-9442-9AD2B652E44D}" type="slidenum">
              <a:rPr lang="nb-NO" smtClean="0"/>
              <a:t>‹#›</a:t>
            </a:fld>
            <a:endParaRPr lang="nb-NO"/>
          </a:p>
        </p:txBody>
      </p:sp>
    </p:spTree>
    <p:extLst>
      <p:ext uri="{BB962C8B-B14F-4D97-AF65-F5344CB8AC3E}">
        <p14:creationId xmlns:p14="http://schemas.microsoft.com/office/powerpoint/2010/main" val="111966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DA7ECFC-8CCF-488B-9696-5239838810F9}" type="datetimeFigureOut">
              <a:rPr lang="nb-NO" smtClean="0"/>
              <a:t>22.02.2022</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BE13F07-3811-4896-9442-9AD2B652E44D}" type="slidenum">
              <a:rPr lang="nb-NO" smtClean="0"/>
              <a:t>‹#›</a:t>
            </a:fld>
            <a:endParaRPr lang="nb-NO"/>
          </a:p>
        </p:txBody>
      </p:sp>
    </p:spTree>
    <p:extLst>
      <p:ext uri="{BB962C8B-B14F-4D97-AF65-F5344CB8AC3E}">
        <p14:creationId xmlns:p14="http://schemas.microsoft.com/office/powerpoint/2010/main" val="1445459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ilde 39">
            <a:extLst>
              <a:ext uri="{FF2B5EF4-FFF2-40B4-BE49-F238E27FC236}">
                <a16:creationId xmlns:a16="http://schemas.microsoft.com/office/drawing/2014/main" id="{47DC4681-B181-486F-A4CB-56D9B0940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782" y="4051210"/>
            <a:ext cx="766369" cy="619226"/>
          </a:xfrm>
          <a:prstGeom prst="rect">
            <a:avLst/>
          </a:prstGeom>
        </p:spPr>
      </p:pic>
      <p:pic>
        <p:nvPicPr>
          <p:cNvPr id="12" name="Bilde 11" descr="Et bilde som inneholder beholder, glass, kopp, enhet&#10;&#10;Automatisk generert beskrivelse">
            <a:extLst>
              <a:ext uri="{FF2B5EF4-FFF2-40B4-BE49-F238E27FC236}">
                <a16:creationId xmlns:a16="http://schemas.microsoft.com/office/drawing/2014/main" id="{388F5973-3406-48C5-9057-856F501ED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5" y="4067598"/>
            <a:ext cx="813503" cy="540166"/>
          </a:xfrm>
          <a:prstGeom prst="rect">
            <a:avLst/>
          </a:prstGeom>
        </p:spPr>
      </p:pic>
      <p:pic>
        <p:nvPicPr>
          <p:cNvPr id="19" name="Bilde 18" descr="Et bilde som inneholder tråd&#10;&#10;Automatisk generert beskrivelse">
            <a:extLst>
              <a:ext uri="{FF2B5EF4-FFF2-40B4-BE49-F238E27FC236}">
                <a16:creationId xmlns:a16="http://schemas.microsoft.com/office/drawing/2014/main" id="{2A643E9C-D396-4753-BA51-F4BAFD002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342" y="4043074"/>
            <a:ext cx="720174" cy="638074"/>
          </a:xfrm>
          <a:prstGeom prst="rect">
            <a:avLst/>
          </a:prstGeom>
        </p:spPr>
      </p:pic>
      <p:pic>
        <p:nvPicPr>
          <p:cNvPr id="8" name="Bilde 7" descr="Et bilde som inneholder servise, shaker, flaske&#10;&#10;Automatisk generert beskrivelse">
            <a:extLst>
              <a:ext uri="{FF2B5EF4-FFF2-40B4-BE49-F238E27FC236}">
                <a16:creationId xmlns:a16="http://schemas.microsoft.com/office/drawing/2014/main" id="{99C384B3-DB2D-4A28-88C7-4B4BD5EBA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92" y="1712899"/>
            <a:ext cx="1553184" cy="1553184"/>
          </a:xfrm>
          <a:prstGeom prst="rect">
            <a:avLst/>
          </a:prstGeom>
        </p:spPr>
      </p:pic>
      <p:sp>
        <p:nvSpPr>
          <p:cNvPr id="2" name="Tittel 1">
            <a:extLst>
              <a:ext uri="{FF2B5EF4-FFF2-40B4-BE49-F238E27FC236}">
                <a16:creationId xmlns:a16="http://schemas.microsoft.com/office/drawing/2014/main" id="{590990C5-74E3-4F32-8B67-EB4D960701A5}"/>
              </a:ext>
            </a:extLst>
          </p:cNvPr>
          <p:cNvSpPr>
            <a:spLocks noGrp="1"/>
          </p:cNvSpPr>
          <p:nvPr>
            <p:ph type="title"/>
          </p:nvPr>
        </p:nvSpPr>
        <p:spPr>
          <a:xfrm>
            <a:off x="397711" y="152484"/>
            <a:ext cx="5716370" cy="690397"/>
          </a:xfrm>
        </p:spPr>
        <p:txBody>
          <a:bodyPr>
            <a:normAutofit fontScale="90000"/>
          </a:bodyPr>
          <a:lstStyle/>
          <a:p>
            <a:r>
              <a:rPr lang="nb-NO" sz="3200" dirty="0"/>
              <a:t>Opplegg 1 - Varme og varmeledning</a:t>
            </a:r>
            <a:endParaRPr lang="nb-NO" sz="1800" dirty="0"/>
          </a:p>
        </p:txBody>
      </p:sp>
      <p:sp>
        <p:nvSpPr>
          <p:cNvPr id="49" name="TekstSylinder 48">
            <a:extLst>
              <a:ext uri="{FF2B5EF4-FFF2-40B4-BE49-F238E27FC236}">
                <a16:creationId xmlns:a16="http://schemas.microsoft.com/office/drawing/2014/main" id="{2075F15F-BC6A-4ACE-9FE0-063CF2BC7527}"/>
              </a:ext>
            </a:extLst>
          </p:cNvPr>
          <p:cNvSpPr txBox="1"/>
          <p:nvPr/>
        </p:nvSpPr>
        <p:spPr>
          <a:xfrm>
            <a:off x="408868" y="8624109"/>
            <a:ext cx="5785104" cy="954107"/>
          </a:xfrm>
          <a:prstGeom prst="rect">
            <a:avLst/>
          </a:prstGeom>
          <a:noFill/>
          <a:ln>
            <a:solidFill>
              <a:schemeClr val="tx1"/>
            </a:solidFill>
          </a:ln>
        </p:spPr>
        <p:txBody>
          <a:bodyPr wrap="square" rtlCol="0">
            <a:spAutoFit/>
          </a:bodyPr>
          <a:lstStyle/>
          <a:p>
            <a:r>
              <a:rPr lang="nb-NO" sz="1100" b="1" dirty="0"/>
              <a:t>Snakk om</a:t>
            </a:r>
          </a:p>
          <a:p>
            <a:endParaRPr lang="nb-NO" sz="400" dirty="0"/>
          </a:p>
          <a:p>
            <a:pPr marL="228600" indent="-228600">
              <a:buFont typeface="+mj-lt"/>
              <a:buAutoNum type="arabicPeriod"/>
            </a:pPr>
            <a:r>
              <a:rPr lang="nb-NO" sz="1100" dirty="0"/>
              <a:t>Hvilken funksjon kan disse forskjellige materialene på bildene over ha i en termos?</a:t>
            </a:r>
          </a:p>
          <a:p>
            <a:pPr marL="228600" indent="-228600">
              <a:buFont typeface="+mj-lt"/>
              <a:buAutoNum type="arabicPeriod"/>
            </a:pPr>
            <a:endParaRPr lang="nb-NO" sz="400" dirty="0"/>
          </a:p>
          <a:p>
            <a:pPr marL="228600" indent="-228600">
              <a:buFont typeface="+mj-lt"/>
              <a:buAutoNum type="arabicPeriod"/>
            </a:pPr>
            <a:r>
              <a:rPr lang="nb-NO" sz="1100" dirty="0"/>
              <a:t>Er det noen som isolerer bedre enn andre? Hvorfor?</a:t>
            </a:r>
          </a:p>
          <a:p>
            <a:pPr marL="228600" indent="-228600">
              <a:buFont typeface="+mj-lt"/>
              <a:buAutoNum type="arabicPeriod"/>
            </a:pPr>
            <a:endParaRPr lang="nb-NO" sz="400" dirty="0"/>
          </a:p>
          <a:p>
            <a:pPr marL="228600" indent="-228600">
              <a:buFont typeface="+mj-lt"/>
              <a:buAutoNum type="arabicPeriod"/>
            </a:pPr>
            <a:r>
              <a:rPr lang="nb-NO" sz="1100" dirty="0"/>
              <a:t>Er det noen andre grunner til å bruke disse materialene i en termos, enn varmeledningsevne?</a:t>
            </a:r>
          </a:p>
        </p:txBody>
      </p:sp>
      <p:sp>
        <p:nvSpPr>
          <p:cNvPr id="54" name="TekstSylinder 53">
            <a:extLst>
              <a:ext uri="{FF2B5EF4-FFF2-40B4-BE49-F238E27FC236}">
                <a16:creationId xmlns:a16="http://schemas.microsoft.com/office/drawing/2014/main" id="{5D5BF4EC-6C80-4FE7-875F-178185EB115E}"/>
              </a:ext>
            </a:extLst>
          </p:cNvPr>
          <p:cNvSpPr txBox="1"/>
          <p:nvPr/>
        </p:nvSpPr>
        <p:spPr>
          <a:xfrm>
            <a:off x="398006" y="782172"/>
            <a:ext cx="6097001" cy="938719"/>
          </a:xfrm>
          <a:prstGeom prst="rect">
            <a:avLst/>
          </a:prstGeom>
          <a:noFill/>
        </p:spPr>
        <p:txBody>
          <a:bodyPr wrap="square" rtlCol="0">
            <a:spAutoFit/>
          </a:bodyPr>
          <a:lstStyle/>
          <a:p>
            <a:r>
              <a:rPr lang="nb-NO" sz="1100" dirty="0"/>
              <a:t>Varme er energi som blir overført, fordi noen ting har forskjellig temperatur. Ingen gjenstander kan inneholde varme, det er kun noe som kan bli overført fra et system til et annet. Et slikt system med høy temperatur kan for eksempel være en kopp med nykokt te, og et system med lavere temperatur kan være lufta rundt den. Da vil det bli overført varme fra teen til lufta rundt. Til slutt vil teen ha fått romtemperatur, altså vil den ha blitt avkjølt. Lufta i rommet vil ha samtidig ha fått høyere temperatur, </a:t>
            </a:r>
          </a:p>
        </p:txBody>
      </p:sp>
      <p:sp>
        <p:nvSpPr>
          <p:cNvPr id="66" name="TekstSylinder 65">
            <a:extLst>
              <a:ext uri="{FF2B5EF4-FFF2-40B4-BE49-F238E27FC236}">
                <a16:creationId xmlns:a16="http://schemas.microsoft.com/office/drawing/2014/main" id="{68AA1A06-2D5C-46C5-BD28-986F1CD8D8DC}"/>
              </a:ext>
            </a:extLst>
          </p:cNvPr>
          <p:cNvSpPr txBox="1"/>
          <p:nvPr/>
        </p:nvSpPr>
        <p:spPr>
          <a:xfrm>
            <a:off x="397415" y="3127743"/>
            <a:ext cx="1626732" cy="461665"/>
          </a:xfrm>
          <a:prstGeom prst="rect">
            <a:avLst/>
          </a:prstGeom>
          <a:noFill/>
        </p:spPr>
        <p:txBody>
          <a:bodyPr wrap="square" rtlCol="0">
            <a:spAutoFit/>
          </a:bodyPr>
          <a:lstStyle/>
          <a:p>
            <a:r>
              <a:rPr lang="nb-NO" sz="800" dirty="0"/>
              <a:t>I en termos er hele poenget å sørge for at minst mulig varme slipper ut til omgivelsene.</a:t>
            </a:r>
          </a:p>
        </p:txBody>
      </p:sp>
      <p:sp>
        <p:nvSpPr>
          <p:cNvPr id="4" name="Plassholder for lysbildenummer 3">
            <a:extLst>
              <a:ext uri="{FF2B5EF4-FFF2-40B4-BE49-F238E27FC236}">
                <a16:creationId xmlns:a16="http://schemas.microsoft.com/office/drawing/2014/main" id="{5B8F8F24-16ED-4EE0-9004-A8785441F32E}"/>
              </a:ext>
            </a:extLst>
          </p:cNvPr>
          <p:cNvSpPr>
            <a:spLocks noGrp="1"/>
          </p:cNvSpPr>
          <p:nvPr>
            <p:ph type="sldNum" sz="quarter" idx="12"/>
          </p:nvPr>
        </p:nvSpPr>
        <p:spPr>
          <a:xfrm>
            <a:off x="5134065" y="9269670"/>
            <a:ext cx="1543050" cy="527403"/>
          </a:xfrm>
        </p:spPr>
        <p:txBody>
          <a:bodyPr/>
          <a:lstStyle/>
          <a:p>
            <a:fld id="{8BCDA449-1FD9-4B7A-9E85-B244E6DC9C56}" type="slidenum">
              <a:rPr lang="nb-NO" smtClean="0"/>
              <a:t>1</a:t>
            </a:fld>
            <a:endParaRPr lang="nb-NO"/>
          </a:p>
        </p:txBody>
      </p:sp>
      <p:pic>
        <p:nvPicPr>
          <p:cNvPr id="22" name="Bilde 21" descr="Et bilde som inneholder vann, drikkevarer, flaske&#10;&#10;Automatisk generert beskrivelse">
            <a:extLst>
              <a:ext uri="{FF2B5EF4-FFF2-40B4-BE49-F238E27FC236}">
                <a16:creationId xmlns:a16="http://schemas.microsoft.com/office/drawing/2014/main" id="{02DE8136-12B0-4735-B5FF-3257FBFF87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7360" y="3927718"/>
            <a:ext cx="553832" cy="780045"/>
          </a:xfrm>
          <a:prstGeom prst="rect">
            <a:avLst/>
          </a:prstGeom>
        </p:spPr>
      </p:pic>
      <p:pic>
        <p:nvPicPr>
          <p:cNvPr id="39" name="Bilde 38">
            <a:extLst>
              <a:ext uri="{FF2B5EF4-FFF2-40B4-BE49-F238E27FC236}">
                <a16:creationId xmlns:a16="http://schemas.microsoft.com/office/drawing/2014/main" id="{C6D3C1D6-1F66-494E-BB9D-874F0E0954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459" y="4072992"/>
            <a:ext cx="681752" cy="489498"/>
          </a:xfrm>
          <a:prstGeom prst="rect">
            <a:avLst/>
          </a:prstGeom>
        </p:spPr>
      </p:pic>
      <p:pic>
        <p:nvPicPr>
          <p:cNvPr id="41" name="Bilde 40" descr="Et bilde som inneholder kjevle&#10;&#10;Automatisk generert beskrivelse">
            <a:extLst>
              <a:ext uri="{FF2B5EF4-FFF2-40B4-BE49-F238E27FC236}">
                <a16:creationId xmlns:a16="http://schemas.microsoft.com/office/drawing/2014/main" id="{61FC4AA9-975D-4379-8309-5CD1DC8DD0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6055" y="4128434"/>
            <a:ext cx="645883" cy="428866"/>
          </a:xfrm>
          <a:prstGeom prst="rect">
            <a:avLst/>
          </a:prstGeom>
        </p:spPr>
      </p:pic>
      <p:sp>
        <p:nvSpPr>
          <p:cNvPr id="5" name="TekstSylinder 4">
            <a:extLst>
              <a:ext uri="{FF2B5EF4-FFF2-40B4-BE49-F238E27FC236}">
                <a16:creationId xmlns:a16="http://schemas.microsoft.com/office/drawing/2014/main" id="{0BA3A5A5-A5C6-4E9E-B607-D9B4A1DEC67C}"/>
              </a:ext>
            </a:extLst>
          </p:cNvPr>
          <p:cNvSpPr txBox="1"/>
          <p:nvPr/>
        </p:nvSpPr>
        <p:spPr>
          <a:xfrm>
            <a:off x="397415" y="5022692"/>
            <a:ext cx="6097592" cy="3570208"/>
          </a:xfrm>
          <a:prstGeom prst="rect">
            <a:avLst/>
          </a:prstGeom>
          <a:noFill/>
        </p:spPr>
        <p:txBody>
          <a:bodyPr wrap="square" rtlCol="0">
            <a:spAutoFit/>
          </a:bodyPr>
          <a:lstStyle/>
          <a:p>
            <a:r>
              <a:rPr lang="nb-NO" sz="1100" b="1" dirty="0"/>
              <a:t>Kovalent binding</a:t>
            </a:r>
            <a:r>
              <a:rPr lang="nb-NO" sz="1100" dirty="0"/>
              <a:t> – Atomer deler sine valenselektroner med sine nærmeste naboatomer slik at alle atomene oppfyller oktettregelen, ved å ha fylt opp sitt ytterste elektronskall. Antall ledige plasser i det ytterste skallet bestemmer hvor mange bindinger hvert atom kan lage med andre atomer. Karbon har fire elektroner i ytterste skall, og mangler dermed fire elektroner på å få fullt skall. Dette gjør at karbonatomer kan danne veldig mange forskjellige bindinger, med mange andre stoffer. De kan også danne dobbelt- eller trippelbindinger, der de deler to eller tre elektronpar med andre atomer, ikke bare ett elektronpar. Generelt leder ikke disse stoffene verken strøm eller varme særlig bra.</a:t>
            </a:r>
          </a:p>
          <a:p>
            <a:endParaRPr lang="nb-NO" sz="200" dirty="0"/>
          </a:p>
          <a:p>
            <a:r>
              <a:rPr lang="nb-NO" sz="1100" b="1" dirty="0"/>
              <a:t>Ionebinding</a:t>
            </a:r>
            <a:r>
              <a:rPr lang="nb-NO" sz="1100" dirty="0"/>
              <a:t> – Atomer som enten har gitt fra seg eller mottatt elektroner ender opp med en elektrisk ladning. Siden ladninger med motsatt fortegn tiltrekker hverandre, vil denne tiltrekkende kraften føre til at det dannes bindinger mellom ioner med positiv og negativ ladning. Dette kalles ionebindinger, og resultatet blir stoffer som danner en krystallstruktur med annen hver negativt og positivt ion. Disse stoffene kalles salter, og leder elektrisitet når de er løst i vann eller når de er smeltet, men ikke i fast form. Grunnen er at ladningene ikke kan bevege seg fritt når saltet er i fast form, de er låst i en gitterstruktur i en krystall.</a:t>
            </a:r>
          </a:p>
          <a:p>
            <a:endParaRPr lang="nb-NO" sz="200" dirty="0"/>
          </a:p>
          <a:p>
            <a:r>
              <a:rPr lang="nb-NO" sz="1100" b="1" dirty="0"/>
              <a:t>Metallbinding</a:t>
            </a:r>
            <a:r>
              <a:rPr lang="nb-NO" sz="1100" dirty="0"/>
              <a:t> – I et metall vil atomene være bundet sammen på en slik måte at de deler elektronene i sitt ytterste skall med de andre metallatomene. Resultatet kan tenkes på som en elektronsky rundt de positivt ladde atomkjernene, og det er disse elektronene som gjør at metall leder både strøm og varme effektivt. I tillegg kan noen metaller også ha enkelte kovalente bindinger, altså at de deler valenselektroner med sine nærmeste naboatomer. Disse metallene er vanskelige å deformere, de har også svært høye smelte- og kokepunkter. Wolfram er et eksempel på et slikt metall. </a:t>
            </a:r>
          </a:p>
        </p:txBody>
      </p:sp>
      <p:sp>
        <p:nvSpPr>
          <p:cNvPr id="6" name="TekstSylinder 5">
            <a:extLst>
              <a:ext uri="{FF2B5EF4-FFF2-40B4-BE49-F238E27FC236}">
                <a16:creationId xmlns:a16="http://schemas.microsoft.com/office/drawing/2014/main" id="{50C722FE-636F-4BB2-BF9D-5A7461AC77B9}"/>
              </a:ext>
            </a:extLst>
          </p:cNvPr>
          <p:cNvSpPr txBox="1"/>
          <p:nvPr/>
        </p:nvSpPr>
        <p:spPr>
          <a:xfrm>
            <a:off x="1821728" y="1627716"/>
            <a:ext cx="4673280" cy="2323713"/>
          </a:xfrm>
          <a:prstGeom prst="rect">
            <a:avLst/>
          </a:prstGeom>
          <a:noFill/>
        </p:spPr>
        <p:txBody>
          <a:bodyPr wrap="square" rtlCol="0">
            <a:spAutoFit/>
          </a:bodyPr>
          <a:lstStyle/>
          <a:p>
            <a:pPr marL="0" indent="0">
              <a:buNone/>
            </a:pPr>
            <a:r>
              <a:rPr lang="nb-NO" sz="1100" dirty="0"/>
              <a:t>men siden vi har så lite te og så mye luft i rommet, vil endringen være utrolig liten. Det er alltid slik at dersom vi har to systemer med ulik temperatur som vi blander, vil begge systemene til slutt få samme temperatur. Altså vil teen alltid bli kald til slutt. For å forsinke denne temperaturutjevningen, kan vi bruke isolasjon. Den vanligste isolasjonen for oss mennesker er klærne vi bruker. De forhindrer at temperaturen vår synker for mye.</a:t>
            </a:r>
          </a:p>
          <a:p>
            <a:pPr marL="0" indent="0">
              <a:buNone/>
            </a:pPr>
            <a:endParaRPr lang="nb-NO" sz="200" dirty="0"/>
          </a:p>
          <a:p>
            <a:pPr marL="0" indent="0">
              <a:buNone/>
            </a:pPr>
            <a:r>
              <a:rPr lang="nb-NO" sz="1100" dirty="0"/>
              <a:t>Grunnen til at klær virker isolerende, er at de inneholder mye stillestående luft. Luft leder varme veldig dårlig, og virker dermed som en varmeisolator. Men om lufta beveger seg, isolerer den ikke spesielt godt. Tenk bare på hvor mye kaldere det kjennes ute, når det blåser kraftig sammenlignet med når det ikke er vind. De fleste metaller leder varme veldig godt. Tenk bare på grytene dere har hjemme, de er typisk laget av metall siden vi ønsker at maten skal bli oppvarmet raskest mulig.</a:t>
            </a:r>
          </a:p>
        </p:txBody>
      </p:sp>
      <p:sp>
        <p:nvSpPr>
          <p:cNvPr id="7" name="TekstSylinder 6">
            <a:extLst>
              <a:ext uri="{FF2B5EF4-FFF2-40B4-BE49-F238E27FC236}">
                <a16:creationId xmlns:a16="http://schemas.microsoft.com/office/drawing/2014/main" id="{9EB0AE36-A52B-4726-9F4C-44FC39EC16AF}"/>
              </a:ext>
            </a:extLst>
          </p:cNvPr>
          <p:cNvSpPr txBox="1"/>
          <p:nvPr/>
        </p:nvSpPr>
        <p:spPr>
          <a:xfrm>
            <a:off x="397415" y="4699367"/>
            <a:ext cx="3308350" cy="307777"/>
          </a:xfrm>
          <a:prstGeom prst="rect">
            <a:avLst/>
          </a:prstGeom>
          <a:noFill/>
        </p:spPr>
        <p:txBody>
          <a:bodyPr wrap="square" rtlCol="0">
            <a:spAutoFit/>
          </a:bodyPr>
          <a:lstStyle/>
          <a:p>
            <a:r>
              <a:rPr lang="nb-NO" sz="1400" b="1" dirty="0"/>
              <a:t>Bindingstyper og varmeledning</a:t>
            </a:r>
          </a:p>
        </p:txBody>
      </p:sp>
    </p:spTree>
    <p:extLst>
      <p:ext uri="{BB962C8B-B14F-4D97-AF65-F5344CB8AC3E}">
        <p14:creationId xmlns:p14="http://schemas.microsoft.com/office/powerpoint/2010/main" val="27847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5B4A8A2-4A2E-44DC-BBBB-1EFB1D714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812" y="7640815"/>
            <a:ext cx="1994615" cy="1994615"/>
          </a:xfrm>
          <a:prstGeom prst="rect">
            <a:avLst/>
          </a:prstGeom>
        </p:spPr>
      </p:pic>
      <p:sp>
        <p:nvSpPr>
          <p:cNvPr id="2" name="Tittel 1">
            <a:extLst>
              <a:ext uri="{FF2B5EF4-FFF2-40B4-BE49-F238E27FC236}">
                <a16:creationId xmlns:a16="http://schemas.microsoft.com/office/drawing/2014/main" id="{DDFFCF92-8D56-4568-AB37-B1A2210634CC}"/>
              </a:ext>
            </a:extLst>
          </p:cNvPr>
          <p:cNvSpPr>
            <a:spLocks noGrp="1"/>
          </p:cNvSpPr>
          <p:nvPr>
            <p:ph type="title"/>
          </p:nvPr>
        </p:nvSpPr>
        <p:spPr>
          <a:xfrm>
            <a:off x="480722" y="163430"/>
            <a:ext cx="5915025" cy="782780"/>
          </a:xfrm>
        </p:spPr>
        <p:txBody>
          <a:bodyPr>
            <a:normAutofit fontScale="90000"/>
          </a:bodyPr>
          <a:lstStyle/>
          <a:p>
            <a:r>
              <a:rPr lang="nb-NO" dirty="0"/>
              <a:t>Lag en effektiv termos</a:t>
            </a:r>
            <a:br>
              <a:rPr lang="nb-NO" dirty="0"/>
            </a:br>
            <a:r>
              <a:rPr lang="nb-NO" sz="1800" dirty="0"/>
              <a:t>- mål temperaturen med radiostyrt micro:bit</a:t>
            </a:r>
            <a:endParaRPr lang="nb-NO" dirty="0"/>
          </a:p>
        </p:txBody>
      </p:sp>
      <p:sp>
        <p:nvSpPr>
          <p:cNvPr id="20" name="TekstSylinder 19">
            <a:extLst>
              <a:ext uri="{FF2B5EF4-FFF2-40B4-BE49-F238E27FC236}">
                <a16:creationId xmlns:a16="http://schemas.microsoft.com/office/drawing/2014/main" id="{8B025384-BE2D-42A8-A7EE-9C946187E21E}"/>
              </a:ext>
            </a:extLst>
          </p:cNvPr>
          <p:cNvSpPr txBox="1"/>
          <p:nvPr/>
        </p:nvSpPr>
        <p:spPr>
          <a:xfrm>
            <a:off x="459945" y="6473359"/>
            <a:ext cx="580601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4:</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Test hvor mye temperaturen endrer seg</a:t>
            </a:r>
            <a:r>
              <a:rPr lang="nb-NO" sz="1100" dirty="0">
                <a:solidFill>
                  <a:prstClr val="black"/>
                </a:solidFill>
                <a:latin typeface="Calibri" panose="020F0502020204030204"/>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5:</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Sammenlign resultatene med andre i klassen. Fikk noen andre mindre temperaturnedgang?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6:</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Gå tilbake til de andre fasene for å gjøre planlagte forbedringer.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7:</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Gjennomfør de siste målingene og dokumenter prosessen på en valgfri måte.</a:t>
            </a:r>
          </a:p>
        </p:txBody>
      </p:sp>
      <p:sp>
        <p:nvSpPr>
          <p:cNvPr id="33" name="TekstSylinder 32">
            <a:extLst>
              <a:ext uri="{FF2B5EF4-FFF2-40B4-BE49-F238E27FC236}">
                <a16:creationId xmlns:a16="http://schemas.microsoft.com/office/drawing/2014/main" id="{98CAB480-F830-485A-87BD-645F07E11710}"/>
              </a:ext>
            </a:extLst>
          </p:cNvPr>
          <p:cNvSpPr txBox="1"/>
          <p:nvPr/>
        </p:nvSpPr>
        <p:spPr>
          <a:xfrm>
            <a:off x="212430" y="7214982"/>
            <a:ext cx="6549252" cy="369332"/>
          </a:xfrm>
          <a:prstGeom prst="rect">
            <a:avLst/>
          </a:prstGeom>
          <a:noFill/>
        </p:spPr>
        <p:txBody>
          <a:bodyPr wrap="square" rtlCol="0">
            <a:spAutoFit/>
          </a:bodyPr>
          <a:lstStyle/>
          <a:p>
            <a:r>
              <a:rPr lang="nb-NO" dirty="0"/>
              <a:t>______________________________________________________</a:t>
            </a:r>
          </a:p>
        </p:txBody>
      </p:sp>
      <p:sp>
        <p:nvSpPr>
          <p:cNvPr id="13" name="Rektangel 12">
            <a:extLst>
              <a:ext uri="{FF2B5EF4-FFF2-40B4-BE49-F238E27FC236}">
                <a16:creationId xmlns:a16="http://schemas.microsoft.com/office/drawing/2014/main" id="{91876C61-7EFC-4561-AA1D-DEAF61BCAC82}"/>
              </a:ext>
            </a:extLst>
          </p:cNvPr>
          <p:cNvSpPr/>
          <p:nvPr/>
        </p:nvSpPr>
        <p:spPr>
          <a:xfrm>
            <a:off x="459945" y="1863650"/>
            <a:ext cx="3647520" cy="2139047"/>
          </a:xfrm>
          <a:prstGeom prst="rect">
            <a:avLst/>
          </a:prstGeom>
        </p:spPr>
        <p:txBody>
          <a:bodyPr wrap="square">
            <a:spAutoFit/>
          </a:bodyPr>
          <a:lstStyle/>
          <a:p>
            <a:pPr>
              <a:defRPr/>
            </a:pPr>
            <a:r>
              <a:rPr lang="nb-NO" sz="1100" b="1" dirty="0">
                <a:solidFill>
                  <a:prstClr val="black"/>
                </a:solidFill>
              </a:rPr>
              <a:t>Fase 1: </a:t>
            </a:r>
            <a:r>
              <a:rPr lang="nb-NO" sz="1100" dirty="0">
                <a:solidFill>
                  <a:prstClr val="black"/>
                </a:solidFill>
              </a:rPr>
              <a:t>Hvordan virker en termos? Dere kan undersøke litt mer om teorien bak varmeisolasjon.</a:t>
            </a:r>
          </a:p>
          <a:p>
            <a:pPr>
              <a:defRPr/>
            </a:pPr>
            <a:endParaRPr lang="nb-NO" sz="400" dirty="0">
              <a:solidFill>
                <a:prstClr val="black"/>
              </a:solidFill>
            </a:endParaRPr>
          </a:p>
          <a:p>
            <a:pPr lvl="0">
              <a:defRPr/>
            </a:pPr>
            <a:r>
              <a:rPr lang="nb-NO" sz="1100" b="1" dirty="0">
                <a:solidFill>
                  <a:prstClr val="black"/>
                </a:solidFill>
              </a:rPr>
              <a:t>Fase 2: </a:t>
            </a:r>
            <a:r>
              <a:rPr lang="nb-NO" sz="1100" dirty="0">
                <a:solidFill>
                  <a:prstClr val="black"/>
                </a:solidFill>
              </a:rPr>
              <a:t>Det er viktig at dere er åpne for alle slags ideer og ikke er for kritiske, da kan nyttige forslag bli avfeid for tidlig.</a:t>
            </a:r>
          </a:p>
          <a:p>
            <a:pPr lvl="0">
              <a:defRPr/>
            </a:pPr>
            <a:endParaRPr lang="nb-NO" sz="400" dirty="0">
              <a:solidFill>
                <a:prstClr val="black"/>
              </a:solidFill>
            </a:endParaRPr>
          </a:p>
          <a:p>
            <a:pPr marL="342900" lvl="0" indent="-342900">
              <a:buFont typeface="+mj-lt"/>
              <a:buAutoNum type="arabicPeriod"/>
              <a:defRPr/>
            </a:pPr>
            <a:r>
              <a:rPr lang="nb-NO" sz="1100" dirty="0">
                <a:solidFill>
                  <a:prstClr val="black"/>
                </a:solidFill>
              </a:rPr>
              <a:t>Tenk selv først og tegn skisser fra forskjellige vinkler.</a:t>
            </a:r>
          </a:p>
          <a:p>
            <a:pPr marL="342900" lvl="0" indent="-342900">
              <a:buFont typeface="+mj-lt"/>
              <a:buAutoNum type="arabicPeriod"/>
              <a:defRPr/>
            </a:pPr>
            <a:r>
              <a:rPr lang="nb-NO" sz="1100" dirty="0">
                <a:solidFill>
                  <a:prstClr val="black"/>
                </a:solidFill>
              </a:rPr>
              <a:t>Forklar ideen din for de andre på gruppa. Bruk gjerne skissene i forklaringen.</a:t>
            </a:r>
          </a:p>
          <a:p>
            <a:pPr marL="342900" lvl="0" indent="-342900">
              <a:buFont typeface="+mj-lt"/>
              <a:buAutoNum type="arabicPeriod"/>
              <a:defRPr/>
            </a:pPr>
            <a:r>
              <a:rPr lang="nb-NO" sz="1100" dirty="0">
                <a:solidFill>
                  <a:prstClr val="black"/>
                </a:solidFill>
              </a:rPr>
              <a:t>Hele gruppa diskuterer de ulike ideene, og lager en felles hypotese for bygging.</a:t>
            </a:r>
          </a:p>
          <a:p>
            <a:pPr lvl="0">
              <a:defRPr/>
            </a:pPr>
            <a:endParaRPr lang="nb-NO" sz="400" dirty="0">
              <a:solidFill>
                <a:prstClr val="black"/>
              </a:solidFill>
            </a:endParaRPr>
          </a:p>
          <a:p>
            <a:pPr>
              <a:defRPr/>
            </a:pPr>
            <a:r>
              <a:rPr lang="nb-NO" sz="1100" b="1" dirty="0">
                <a:solidFill>
                  <a:prstClr val="black"/>
                </a:solidFill>
              </a:rPr>
              <a:t>Fase 3: </a:t>
            </a:r>
            <a:r>
              <a:rPr lang="nb-NO" sz="1100" dirty="0">
                <a:solidFill>
                  <a:prstClr val="black"/>
                </a:solidFill>
              </a:rPr>
              <a:t>Gjennomfør planen deres for å lage termosen og lag programmet for å måle temperaturen.  Se tips under.</a:t>
            </a:r>
          </a:p>
        </p:txBody>
      </p:sp>
      <p:sp>
        <p:nvSpPr>
          <p:cNvPr id="26" name="TekstSylinder 25">
            <a:extLst>
              <a:ext uri="{FF2B5EF4-FFF2-40B4-BE49-F238E27FC236}">
                <a16:creationId xmlns:a16="http://schemas.microsoft.com/office/drawing/2014/main" id="{E36EB0E9-599F-4063-8D6C-A35F3CCEC847}"/>
              </a:ext>
            </a:extLst>
          </p:cNvPr>
          <p:cNvSpPr txBox="1"/>
          <p:nvPr/>
        </p:nvSpPr>
        <p:spPr>
          <a:xfrm>
            <a:off x="511529" y="968581"/>
            <a:ext cx="5582967" cy="830997"/>
          </a:xfrm>
          <a:prstGeom prst="rect">
            <a:avLst/>
          </a:prstGeom>
          <a:noFill/>
          <a:ln>
            <a:solidFill>
              <a:schemeClr val="tx1"/>
            </a:solidFill>
          </a:ln>
        </p:spPr>
        <p:txBody>
          <a:bodyPr wrap="square" rtlCol="0">
            <a:spAutoFit/>
          </a:bodyPr>
          <a:lstStyle/>
          <a:p>
            <a:r>
              <a:rPr lang="nb-NO" sz="1100" b="1" dirty="0"/>
              <a:t>Oppgave </a:t>
            </a:r>
          </a:p>
          <a:p>
            <a:endParaRPr lang="nb-NO" sz="400" b="1" dirty="0"/>
          </a:p>
          <a:p>
            <a:r>
              <a:rPr lang="nb-NO" sz="1100" dirty="0"/>
              <a:t>Lag en termos som «holder best mulig på temperaturen». Mål hvor mye temperaturen synker fra 50 </a:t>
            </a:r>
            <a:r>
              <a:rPr lang="nb-NO" sz="1100" dirty="0">
                <a:sym typeface="Symbol" panose="05050102010706020507" pitchFamily="18" charset="2"/>
              </a:rPr>
              <a:t>C ved å bruke en micro:bit pakket i dobbel frysepose oppi termosen med lokket på. Micro:biten sender målingene til en annen micro:bit som viser verdiene på datamaskinen.</a:t>
            </a:r>
            <a:endParaRPr lang="nb-NO" sz="1100" dirty="0"/>
          </a:p>
        </p:txBody>
      </p:sp>
      <p:sp>
        <p:nvSpPr>
          <p:cNvPr id="23" name="Rektangel 22">
            <a:extLst>
              <a:ext uri="{FF2B5EF4-FFF2-40B4-BE49-F238E27FC236}">
                <a16:creationId xmlns:a16="http://schemas.microsoft.com/office/drawing/2014/main" id="{C3DFD62C-1109-4AD6-9B8B-9E7F85DC7D6E}"/>
              </a:ext>
            </a:extLst>
          </p:cNvPr>
          <p:cNvSpPr/>
          <p:nvPr/>
        </p:nvSpPr>
        <p:spPr>
          <a:xfrm>
            <a:off x="459945" y="7628074"/>
            <a:ext cx="3997843" cy="1985159"/>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b="1" dirty="0">
                <a:solidFill>
                  <a:prstClr val="black"/>
                </a:solidFill>
                <a:latin typeface="Calibri" panose="020F0502020204030204"/>
              </a:rPr>
              <a:t>Modelleringsoppgaver</a:t>
            </a:r>
            <a:endPar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Mål temperaturen hvert minutt i 30 minutter.</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Plott alle de målte verdiene</a:t>
            </a:r>
            <a:r>
              <a:rPr lang="nb-NO" sz="1100" dirty="0">
                <a:solidFill>
                  <a:prstClr val="black"/>
                </a:solidFill>
                <a:latin typeface="Calibri" panose="020F0502020204030204"/>
              </a:rPr>
              <a:t> i</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Geogebra</a:t>
            </a:r>
            <a:r>
              <a:rPr lang="nb-NO" sz="1100" dirty="0">
                <a:solidFill>
                  <a:prstClr val="black"/>
                </a:solidFill>
                <a:latin typeface="Calibri" panose="020F0502020204030204"/>
              </a:rPr>
              <a:t> eller med Python</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Finn en matematisk modell ved å foreta en regresjon for de målte dataene.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nb-NO" sz="400" dirty="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a:solidFill>
                  <a:prstClr val="black"/>
                </a:solidFill>
                <a:latin typeface="Calibri" panose="020F0502020204030204"/>
              </a:rPr>
              <a:t>Hvordan kan dere avgjøre hvilken modell som passer best?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nb-NO" sz="400" dirty="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a:solidFill>
                  <a:prstClr val="black"/>
                </a:solidFill>
              </a:rPr>
              <a:t>Passer modellen bra med målingene deres?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nb-NO" sz="400" dirty="0">
              <a:solidFill>
                <a:prstClr val="black"/>
              </a:solidFill>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a:solidFill>
                  <a:prstClr val="black"/>
                </a:solidFill>
              </a:rPr>
              <a:t>Hva kan gyldighetsområdet til modellen kan være? Begrunn svaret.</a:t>
            </a:r>
          </a:p>
        </p:txBody>
      </p:sp>
      <p:sp>
        <p:nvSpPr>
          <p:cNvPr id="6" name="TekstSylinder 5">
            <a:extLst>
              <a:ext uri="{FF2B5EF4-FFF2-40B4-BE49-F238E27FC236}">
                <a16:creationId xmlns:a16="http://schemas.microsoft.com/office/drawing/2014/main" id="{1813C857-A7E6-47F9-9080-929693DEE72D}"/>
              </a:ext>
            </a:extLst>
          </p:cNvPr>
          <p:cNvSpPr txBox="1"/>
          <p:nvPr/>
        </p:nvSpPr>
        <p:spPr>
          <a:xfrm>
            <a:off x="4515812" y="3056639"/>
            <a:ext cx="1578684" cy="830997"/>
          </a:xfrm>
          <a:prstGeom prst="rect">
            <a:avLst/>
          </a:prstGeom>
          <a:noFill/>
          <a:ln>
            <a:solidFill>
              <a:schemeClr val="tx1"/>
            </a:solidFill>
          </a:ln>
        </p:spPr>
        <p:txBody>
          <a:bodyPr wrap="square" rtlCol="0">
            <a:spAutoFit/>
          </a:bodyPr>
          <a:lstStyle/>
          <a:p>
            <a:r>
              <a:rPr lang="nb-NO" sz="1100" b="1" dirty="0">
                <a:solidFill>
                  <a:prstClr val="black"/>
                </a:solidFill>
              </a:rPr>
              <a:t>Lag en hypotese</a:t>
            </a:r>
          </a:p>
          <a:p>
            <a:endParaRPr lang="nb-NO" sz="400" dirty="0">
              <a:solidFill>
                <a:prstClr val="black"/>
              </a:solidFill>
            </a:endParaRPr>
          </a:p>
          <a:p>
            <a:r>
              <a:rPr lang="nb-NO" sz="1100" dirty="0">
                <a:solidFill>
                  <a:prstClr val="black"/>
                </a:solidFill>
              </a:rPr>
              <a:t>Lag en hypotese som beskriver hvordan den beste termosen ser ut</a:t>
            </a:r>
          </a:p>
        </p:txBody>
      </p:sp>
      <p:sp>
        <p:nvSpPr>
          <p:cNvPr id="3" name="Plassholder for lysbildenummer 2">
            <a:extLst>
              <a:ext uri="{FF2B5EF4-FFF2-40B4-BE49-F238E27FC236}">
                <a16:creationId xmlns:a16="http://schemas.microsoft.com/office/drawing/2014/main" id="{268DF09B-A1A0-433E-929F-EF06FED76931}"/>
              </a:ext>
            </a:extLst>
          </p:cNvPr>
          <p:cNvSpPr>
            <a:spLocks noGrp="1"/>
          </p:cNvSpPr>
          <p:nvPr>
            <p:ph type="sldNum" sz="quarter" idx="12"/>
          </p:nvPr>
        </p:nvSpPr>
        <p:spPr>
          <a:xfrm>
            <a:off x="5206716" y="9447081"/>
            <a:ext cx="1543050" cy="527403"/>
          </a:xfrm>
        </p:spPr>
        <p:txBody>
          <a:bodyPr/>
          <a:lstStyle/>
          <a:p>
            <a:fld id="{8BCDA449-1FD9-4B7A-9E85-B244E6DC9C56}" type="slidenum">
              <a:rPr lang="nb-NO" smtClean="0"/>
              <a:t>2</a:t>
            </a:fld>
            <a:endParaRPr lang="nb-NO" dirty="0"/>
          </a:p>
        </p:txBody>
      </p:sp>
      <p:pic>
        <p:nvPicPr>
          <p:cNvPr id="52" name="Bilde 51">
            <a:extLst>
              <a:ext uri="{FF2B5EF4-FFF2-40B4-BE49-F238E27FC236}">
                <a16:creationId xmlns:a16="http://schemas.microsoft.com/office/drawing/2014/main" id="{4A897F0B-D26F-47C0-8806-6247E8A6F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0257">
            <a:off x="4973532" y="1918493"/>
            <a:ext cx="663245" cy="992882"/>
          </a:xfrm>
          <a:prstGeom prst="rect">
            <a:avLst/>
          </a:prstGeom>
        </p:spPr>
      </p:pic>
      <p:sp>
        <p:nvSpPr>
          <p:cNvPr id="15" name="Rektangel: avrundede hjørner 14">
            <a:extLst>
              <a:ext uri="{FF2B5EF4-FFF2-40B4-BE49-F238E27FC236}">
                <a16:creationId xmlns:a16="http://schemas.microsoft.com/office/drawing/2014/main" id="{74D2F6DF-68F5-40D1-BFE5-1F0125D97120}"/>
              </a:ext>
            </a:extLst>
          </p:cNvPr>
          <p:cNvSpPr/>
          <p:nvPr/>
        </p:nvSpPr>
        <p:spPr>
          <a:xfrm>
            <a:off x="480722" y="4228494"/>
            <a:ext cx="2831373" cy="208265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ktangel 15">
            <a:extLst>
              <a:ext uri="{FF2B5EF4-FFF2-40B4-BE49-F238E27FC236}">
                <a16:creationId xmlns:a16="http://schemas.microsoft.com/office/drawing/2014/main" id="{EEB5F029-D8B8-43BC-83D5-945AE852DEBB}"/>
              </a:ext>
            </a:extLst>
          </p:cNvPr>
          <p:cNvSpPr/>
          <p:nvPr/>
        </p:nvSpPr>
        <p:spPr>
          <a:xfrm>
            <a:off x="604074" y="4353180"/>
            <a:ext cx="2708022" cy="6617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Micro:bit nummer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Lag et program som sender temperaturen ved å bruke følgende kommandoer:</a:t>
            </a:r>
          </a:p>
        </p:txBody>
      </p:sp>
      <p:pic>
        <p:nvPicPr>
          <p:cNvPr id="17" name="Bilde 16">
            <a:extLst>
              <a:ext uri="{FF2B5EF4-FFF2-40B4-BE49-F238E27FC236}">
                <a16:creationId xmlns:a16="http://schemas.microsoft.com/office/drawing/2014/main" id="{6C81442F-2C18-4ECB-B1B0-AF74BA94CD15}"/>
              </a:ext>
            </a:extLst>
          </p:cNvPr>
          <p:cNvPicPr>
            <a:picLocks noChangeAspect="1"/>
          </p:cNvPicPr>
          <p:nvPr/>
        </p:nvPicPr>
        <p:blipFill>
          <a:blip r:embed="rId4"/>
          <a:stretch>
            <a:fillRect/>
          </a:stretch>
        </p:blipFill>
        <p:spPr>
          <a:xfrm>
            <a:off x="1541500" y="5785156"/>
            <a:ext cx="1629842" cy="135270"/>
          </a:xfrm>
          <a:prstGeom prst="rect">
            <a:avLst/>
          </a:prstGeom>
        </p:spPr>
      </p:pic>
      <p:pic>
        <p:nvPicPr>
          <p:cNvPr id="18" name="Bilde 17">
            <a:extLst>
              <a:ext uri="{FF2B5EF4-FFF2-40B4-BE49-F238E27FC236}">
                <a16:creationId xmlns:a16="http://schemas.microsoft.com/office/drawing/2014/main" id="{9F497E21-2EE1-49D7-AAFC-0B18A7C6B9E4}"/>
              </a:ext>
            </a:extLst>
          </p:cNvPr>
          <p:cNvPicPr>
            <a:picLocks noChangeAspect="1"/>
          </p:cNvPicPr>
          <p:nvPr/>
        </p:nvPicPr>
        <p:blipFill>
          <a:blip r:embed="rId5"/>
          <a:stretch>
            <a:fillRect/>
          </a:stretch>
        </p:blipFill>
        <p:spPr>
          <a:xfrm>
            <a:off x="2493934" y="5574993"/>
            <a:ext cx="743859" cy="139662"/>
          </a:xfrm>
          <a:prstGeom prst="rect">
            <a:avLst/>
          </a:prstGeom>
        </p:spPr>
      </p:pic>
      <p:pic>
        <p:nvPicPr>
          <p:cNvPr id="19" name="Bilde 18">
            <a:extLst>
              <a:ext uri="{FF2B5EF4-FFF2-40B4-BE49-F238E27FC236}">
                <a16:creationId xmlns:a16="http://schemas.microsoft.com/office/drawing/2014/main" id="{D4B0FBF4-01C4-45D6-A6A7-7E39A6B105AD}"/>
              </a:ext>
            </a:extLst>
          </p:cNvPr>
          <p:cNvPicPr>
            <a:picLocks noChangeAspect="1"/>
          </p:cNvPicPr>
          <p:nvPr/>
        </p:nvPicPr>
        <p:blipFill>
          <a:blip r:embed="rId6"/>
          <a:stretch>
            <a:fillRect/>
          </a:stretch>
        </p:blipFill>
        <p:spPr>
          <a:xfrm>
            <a:off x="673811" y="5791848"/>
            <a:ext cx="707223" cy="134561"/>
          </a:xfrm>
          <a:prstGeom prst="rect">
            <a:avLst/>
          </a:prstGeom>
        </p:spPr>
      </p:pic>
      <p:pic>
        <p:nvPicPr>
          <p:cNvPr id="21" name="Bilde 20">
            <a:extLst>
              <a:ext uri="{FF2B5EF4-FFF2-40B4-BE49-F238E27FC236}">
                <a16:creationId xmlns:a16="http://schemas.microsoft.com/office/drawing/2014/main" id="{86696FEC-AEF5-42C4-9B59-1EF00099D684}"/>
              </a:ext>
            </a:extLst>
          </p:cNvPr>
          <p:cNvPicPr>
            <a:picLocks noChangeAspect="1"/>
          </p:cNvPicPr>
          <p:nvPr/>
        </p:nvPicPr>
        <p:blipFill>
          <a:blip r:embed="rId7"/>
          <a:stretch>
            <a:fillRect/>
          </a:stretch>
        </p:blipFill>
        <p:spPr>
          <a:xfrm>
            <a:off x="704956" y="6047528"/>
            <a:ext cx="868924" cy="139356"/>
          </a:xfrm>
          <a:prstGeom prst="rect">
            <a:avLst/>
          </a:prstGeom>
        </p:spPr>
      </p:pic>
      <p:pic>
        <p:nvPicPr>
          <p:cNvPr id="22" name="Bilde 21">
            <a:extLst>
              <a:ext uri="{FF2B5EF4-FFF2-40B4-BE49-F238E27FC236}">
                <a16:creationId xmlns:a16="http://schemas.microsoft.com/office/drawing/2014/main" id="{264AAA2E-6113-415A-A81B-18D767922411}"/>
              </a:ext>
            </a:extLst>
          </p:cNvPr>
          <p:cNvPicPr>
            <a:picLocks noChangeAspect="1"/>
          </p:cNvPicPr>
          <p:nvPr/>
        </p:nvPicPr>
        <p:blipFill>
          <a:blip r:embed="rId8"/>
          <a:stretch>
            <a:fillRect/>
          </a:stretch>
        </p:blipFill>
        <p:spPr>
          <a:xfrm>
            <a:off x="2100200" y="5139653"/>
            <a:ext cx="624245" cy="139917"/>
          </a:xfrm>
          <a:prstGeom prst="rect">
            <a:avLst/>
          </a:prstGeom>
        </p:spPr>
      </p:pic>
      <p:pic>
        <p:nvPicPr>
          <p:cNvPr id="24" name="Bilde 23">
            <a:extLst>
              <a:ext uri="{FF2B5EF4-FFF2-40B4-BE49-F238E27FC236}">
                <a16:creationId xmlns:a16="http://schemas.microsoft.com/office/drawing/2014/main" id="{281DC325-56F2-4AD6-B04F-B40B1A6B1558}"/>
              </a:ext>
            </a:extLst>
          </p:cNvPr>
          <p:cNvPicPr>
            <a:picLocks noChangeAspect="1"/>
          </p:cNvPicPr>
          <p:nvPr/>
        </p:nvPicPr>
        <p:blipFill>
          <a:blip r:embed="rId9"/>
          <a:stretch>
            <a:fillRect/>
          </a:stretch>
        </p:blipFill>
        <p:spPr>
          <a:xfrm>
            <a:off x="843611" y="5350240"/>
            <a:ext cx="1659865" cy="137984"/>
          </a:xfrm>
          <a:prstGeom prst="rect">
            <a:avLst/>
          </a:prstGeom>
        </p:spPr>
      </p:pic>
      <p:pic>
        <p:nvPicPr>
          <p:cNvPr id="25" name="Bilde 24">
            <a:extLst>
              <a:ext uri="{FF2B5EF4-FFF2-40B4-BE49-F238E27FC236}">
                <a16:creationId xmlns:a16="http://schemas.microsoft.com/office/drawing/2014/main" id="{D4886A44-F320-4994-9D09-AAC38F4BDD71}"/>
              </a:ext>
            </a:extLst>
          </p:cNvPr>
          <p:cNvPicPr>
            <a:picLocks noChangeAspect="1"/>
          </p:cNvPicPr>
          <p:nvPr/>
        </p:nvPicPr>
        <p:blipFill>
          <a:blip r:embed="rId10"/>
          <a:stretch>
            <a:fillRect/>
          </a:stretch>
        </p:blipFill>
        <p:spPr>
          <a:xfrm>
            <a:off x="583409" y="5134020"/>
            <a:ext cx="1280632" cy="132748"/>
          </a:xfrm>
          <a:prstGeom prst="rect">
            <a:avLst/>
          </a:prstGeom>
        </p:spPr>
      </p:pic>
      <p:sp>
        <p:nvSpPr>
          <p:cNvPr id="27" name="Rektangel: avrundede hjørner 26">
            <a:extLst>
              <a:ext uri="{FF2B5EF4-FFF2-40B4-BE49-F238E27FC236}">
                <a16:creationId xmlns:a16="http://schemas.microsoft.com/office/drawing/2014/main" id="{79E70CCE-F93B-401B-A6CD-5EBD65E92748}"/>
              </a:ext>
            </a:extLst>
          </p:cNvPr>
          <p:cNvSpPr/>
          <p:nvPr/>
        </p:nvSpPr>
        <p:spPr>
          <a:xfrm>
            <a:off x="3423836" y="4228494"/>
            <a:ext cx="2831373" cy="208265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ktangel 27">
            <a:extLst>
              <a:ext uri="{FF2B5EF4-FFF2-40B4-BE49-F238E27FC236}">
                <a16:creationId xmlns:a16="http://schemas.microsoft.com/office/drawing/2014/main" id="{07B71D23-4CCD-41B2-9B34-5613F75E3E27}"/>
              </a:ext>
            </a:extLst>
          </p:cNvPr>
          <p:cNvSpPr/>
          <p:nvPr/>
        </p:nvSpPr>
        <p:spPr>
          <a:xfrm>
            <a:off x="3582129" y="4325407"/>
            <a:ext cx="240295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Micro:bit nummer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Lag et program som mottar og skriver ut </a:t>
            </a:r>
            <a:r>
              <a:rPr lang="nb-NO" sz="1100" dirty="0">
                <a:solidFill>
                  <a:prstClr val="black"/>
                </a:solidFill>
                <a:latin typeface="Calibri" panose="020F0502020204030204"/>
              </a:rPr>
              <a:t>temperaturen</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ved å bruke følgende kommandoer:</a:t>
            </a:r>
          </a:p>
        </p:txBody>
      </p:sp>
      <p:pic>
        <p:nvPicPr>
          <p:cNvPr id="29" name="Bilde 28">
            <a:extLst>
              <a:ext uri="{FF2B5EF4-FFF2-40B4-BE49-F238E27FC236}">
                <a16:creationId xmlns:a16="http://schemas.microsoft.com/office/drawing/2014/main" id="{97A64C17-2AF0-491E-96DB-78E8FE51E128}"/>
              </a:ext>
            </a:extLst>
          </p:cNvPr>
          <p:cNvPicPr>
            <a:picLocks noChangeAspect="1"/>
          </p:cNvPicPr>
          <p:nvPr/>
        </p:nvPicPr>
        <p:blipFill>
          <a:blip r:embed="rId4"/>
          <a:stretch>
            <a:fillRect/>
          </a:stretch>
        </p:blipFill>
        <p:spPr>
          <a:xfrm>
            <a:off x="4051821" y="5889201"/>
            <a:ext cx="1575402" cy="130752"/>
          </a:xfrm>
          <a:prstGeom prst="rect">
            <a:avLst/>
          </a:prstGeom>
        </p:spPr>
      </p:pic>
      <p:pic>
        <p:nvPicPr>
          <p:cNvPr id="30" name="Bilde 29">
            <a:extLst>
              <a:ext uri="{FF2B5EF4-FFF2-40B4-BE49-F238E27FC236}">
                <a16:creationId xmlns:a16="http://schemas.microsoft.com/office/drawing/2014/main" id="{1F013397-8FF8-4F7F-8364-2853E3A890F5}"/>
              </a:ext>
            </a:extLst>
          </p:cNvPr>
          <p:cNvPicPr>
            <a:picLocks noChangeAspect="1"/>
          </p:cNvPicPr>
          <p:nvPr/>
        </p:nvPicPr>
        <p:blipFill>
          <a:blip r:embed="rId5"/>
          <a:stretch>
            <a:fillRect/>
          </a:stretch>
        </p:blipFill>
        <p:spPr>
          <a:xfrm>
            <a:off x="3653455" y="5677420"/>
            <a:ext cx="700692" cy="131558"/>
          </a:xfrm>
          <a:prstGeom prst="rect">
            <a:avLst/>
          </a:prstGeom>
        </p:spPr>
      </p:pic>
      <p:pic>
        <p:nvPicPr>
          <p:cNvPr id="31" name="Bilde 30">
            <a:extLst>
              <a:ext uri="{FF2B5EF4-FFF2-40B4-BE49-F238E27FC236}">
                <a16:creationId xmlns:a16="http://schemas.microsoft.com/office/drawing/2014/main" id="{4484C60D-DBA7-489E-97B6-E85F88CF0527}"/>
              </a:ext>
            </a:extLst>
          </p:cNvPr>
          <p:cNvPicPr>
            <a:picLocks noChangeAspect="1"/>
          </p:cNvPicPr>
          <p:nvPr/>
        </p:nvPicPr>
        <p:blipFill>
          <a:blip r:embed="rId11"/>
          <a:stretch>
            <a:fillRect/>
          </a:stretch>
        </p:blipFill>
        <p:spPr>
          <a:xfrm>
            <a:off x="5471372" y="5471746"/>
            <a:ext cx="502734" cy="133322"/>
          </a:xfrm>
          <a:prstGeom prst="rect">
            <a:avLst/>
          </a:prstGeom>
        </p:spPr>
      </p:pic>
      <p:pic>
        <p:nvPicPr>
          <p:cNvPr id="32" name="Bilde 31">
            <a:extLst>
              <a:ext uri="{FF2B5EF4-FFF2-40B4-BE49-F238E27FC236}">
                <a16:creationId xmlns:a16="http://schemas.microsoft.com/office/drawing/2014/main" id="{B3DE7320-8100-43DF-B960-F4DE0530F345}"/>
              </a:ext>
            </a:extLst>
          </p:cNvPr>
          <p:cNvPicPr>
            <a:picLocks noChangeAspect="1"/>
          </p:cNvPicPr>
          <p:nvPr/>
        </p:nvPicPr>
        <p:blipFill>
          <a:blip r:embed="rId6"/>
          <a:stretch>
            <a:fillRect/>
          </a:stretch>
        </p:blipFill>
        <p:spPr>
          <a:xfrm>
            <a:off x="5365449" y="5252442"/>
            <a:ext cx="700713" cy="133322"/>
          </a:xfrm>
          <a:prstGeom prst="rect">
            <a:avLst/>
          </a:prstGeom>
        </p:spPr>
      </p:pic>
      <p:pic>
        <p:nvPicPr>
          <p:cNvPr id="34" name="Bilde 33">
            <a:extLst>
              <a:ext uri="{FF2B5EF4-FFF2-40B4-BE49-F238E27FC236}">
                <a16:creationId xmlns:a16="http://schemas.microsoft.com/office/drawing/2014/main" id="{FEB9D24C-885C-44D2-BDA1-4F9FEBECC0BF}"/>
              </a:ext>
            </a:extLst>
          </p:cNvPr>
          <p:cNvPicPr>
            <a:picLocks noChangeAspect="1"/>
          </p:cNvPicPr>
          <p:nvPr/>
        </p:nvPicPr>
        <p:blipFill>
          <a:blip r:embed="rId12"/>
          <a:stretch>
            <a:fillRect/>
          </a:stretch>
        </p:blipFill>
        <p:spPr>
          <a:xfrm>
            <a:off x="3546701" y="5252830"/>
            <a:ext cx="1635028" cy="126361"/>
          </a:xfrm>
          <a:prstGeom prst="rect">
            <a:avLst/>
          </a:prstGeom>
        </p:spPr>
      </p:pic>
      <p:pic>
        <p:nvPicPr>
          <p:cNvPr id="35" name="Bilde 34">
            <a:extLst>
              <a:ext uri="{FF2B5EF4-FFF2-40B4-BE49-F238E27FC236}">
                <a16:creationId xmlns:a16="http://schemas.microsoft.com/office/drawing/2014/main" id="{E5EB179C-383D-443F-8AB4-A2F8D070C73D}"/>
              </a:ext>
            </a:extLst>
          </p:cNvPr>
          <p:cNvPicPr>
            <a:picLocks noChangeAspect="1"/>
          </p:cNvPicPr>
          <p:nvPr/>
        </p:nvPicPr>
        <p:blipFill>
          <a:blip r:embed="rId7"/>
          <a:stretch>
            <a:fillRect/>
          </a:stretch>
        </p:blipFill>
        <p:spPr>
          <a:xfrm>
            <a:off x="4399494" y="5467837"/>
            <a:ext cx="880056" cy="141141"/>
          </a:xfrm>
          <a:prstGeom prst="rect">
            <a:avLst/>
          </a:prstGeom>
        </p:spPr>
      </p:pic>
      <p:pic>
        <p:nvPicPr>
          <p:cNvPr id="36" name="Bilde 35">
            <a:extLst>
              <a:ext uri="{FF2B5EF4-FFF2-40B4-BE49-F238E27FC236}">
                <a16:creationId xmlns:a16="http://schemas.microsoft.com/office/drawing/2014/main" id="{D3899387-2F7B-45D6-A613-7BA0209EBCD1}"/>
              </a:ext>
            </a:extLst>
          </p:cNvPr>
          <p:cNvPicPr>
            <a:picLocks noChangeAspect="1"/>
          </p:cNvPicPr>
          <p:nvPr/>
        </p:nvPicPr>
        <p:blipFill>
          <a:blip r:embed="rId8"/>
          <a:stretch>
            <a:fillRect/>
          </a:stretch>
        </p:blipFill>
        <p:spPr>
          <a:xfrm>
            <a:off x="3587703" y="5460307"/>
            <a:ext cx="624963" cy="140078"/>
          </a:xfrm>
          <a:prstGeom prst="rect">
            <a:avLst/>
          </a:prstGeom>
        </p:spPr>
      </p:pic>
      <p:pic>
        <p:nvPicPr>
          <p:cNvPr id="37" name="Bilde 36">
            <a:extLst>
              <a:ext uri="{FF2B5EF4-FFF2-40B4-BE49-F238E27FC236}">
                <a16:creationId xmlns:a16="http://schemas.microsoft.com/office/drawing/2014/main" id="{763CB883-22B4-4068-8EDD-35B0B1A60912}"/>
              </a:ext>
            </a:extLst>
          </p:cNvPr>
          <p:cNvPicPr>
            <a:picLocks noChangeAspect="1"/>
          </p:cNvPicPr>
          <p:nvPr/>
        </p:nvPicPr>
        <p:blipFill>
          <a:blip r:embed="rId9"/>
          <a:stretch>
            <a:fillRect/>
          </a:stretch>
        </p:blipFill>
        <p:spPr>
          <a:xfrm>
            <a:off x="4477152" y="5673560"/>
            <a:ext cx="1604796" cy="133406"/>
          </a:xfrm>
          <a:prstGeom prst="rect">
            <a:avLst/>
          </a:prstGeom>
        </p:spPr>
      </p:pic>
      <p:pic>
        <p:nvPicPr>
          <p:cNvPr id="38" name="Bilde 37">
            <a:extLst>
              <a:ext uri="{FF2B5EF4-FFF2-40B4-BE49-F238E27FC236}">
                <a16:creationId xmlns:a16="http://schemas.microsoft.com/office/drawing/2014/main" id="{8D6CA44D-B0F4-4122-8A96-3C81A4FB610A}"/>
              </a:ext>
            </a:extLst>
          </p:cNvPr>
          <p:cNvPicPr>
            <a:picLocks noChangeAspect="1"/>
          </p:cNvPicPr>
          <p:nvPr/>
        </p:nvPicPr>
        <p:blipFill>
          <a:blip r:embed="rId13"/>
          <a:stretch>
            <a:fillRect/>
          </a:stretch>
        </p:blipFill>
        <p:spPr>
          <a:xfrm>
            <a:off x="557767" y="5572155"/>
            <a:ext cx="1835668" cy="145688"/>
          </a:xfrm>
          <a:prstGeom prst="rect">
            <a:avLst/>
          </a:prstGeom>
        </p:spPr>
      </p:pic>
      <p:pic>
        <p:nvPicPr>
          <p:cNvPr id="39" name="Bilde 38">
            <a:extLst>
              <a:ext uri="{FF2B5EF4-FFF2-40B4-BE49-F238E27FC236}">
                <a16:creationId xmlns:a16="http://schemas.microsoft.com/office/drawing/2014/main" id="{86306182-A887-491C-8936-29D8DE3E0F19}"/>
              </a:ext>
            </a:extLst>
          </p:cNvPr>
          <p:cNvPicPr>
            <a:picLocks noChangeAspect="1"/>
          </p:cNvPicPr>
          <p:nvPr/>
        </p:nvPicPr>
        <p:blipFill>
          <a:blip r:embed="rId14"/>
          <a:stretch>
            <a:fillRect/>
          </a:stretch>
        </p:blipFill>
        <p:spPr>
          <a:xfrm>
            <a:off x="1688052" y="6046070"/>
            <a:ext cx="1359617" cy="134699"/>
          </a:xfrm>
          <a:prstGeom prst="rect">
            <a:avLst/>
          </a:prstGeom>
        </p:spPr>
      </p:pic>
    </p:spTree>
    <p:extLst>
      <p:ext uri="{BB962C8B-B14F-4D97-AF65-F5344CB8AC3E}">
        <p14:creationId xmlns:p14="http://schemas.microsoft.com/office/powerpoint/2010/main" val="7326952"/>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1037</Words>
  <Application>Microsoft Office PowerPoint</Application>
  <PresentationFormat>A4 (210 x 297 mm)</PresentationFormat>
  <Paragraphs>64</Paragraphs>
  <Slides>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vt:i4>
      </vt:variant>
    </vt:vector>
  </HeadingPairs>
  <TitlesOfParts>
    <vt:vector size="6" baseType="lpstr">
      <vt:lpstr>Arial</vt:lpstr>
      <vt:lpstr>Calibri</vt:lpstr>
      <vt:lpstr>Calibri Light</vt:lpstr>
      <vt:lpstr>Office-tema</vt:lpstr>
      <vt:lpstr>Opplegg 1 - Varme og varmeledning</vt:lpstr>
      <vt:lpstr>Lag en effektiv termos - mål temperaturen med radiostyrt micro:bit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Opplegg 4: DNA, gener og proteinsyntesen</dc:title>
  <dc:creator>Ellen Egeland Flø</dc:creator>
  <cp:lastModifiedBy>Ellen Egeland Flø</cp:lastModifiedBy>
  <cp:revision>3</cp:revision>
  <dcterms:created xsi:type="dcterms:W3CDTF">2022-02-22T11:40:19Z</dcterms:created>
  <dcterms:modified xsi:type="dcterms:W3CDTF">2022-02-22T11:43:10Z</dcterms:modified>
</cp:coreProperties>
</file>