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3" r:id="rId2"/>
    <p:sldId id="489" r:id="rId3"/>
    <p:sldId id="593" r:id="rId4"/>
    <p:sldId id="579" r:id="rId5"/>
    <p:sldId id="46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AD8524-4A2B-490D-B4A0-40B1680A98A9}" v="4" dt="2022-06-26T09:25:22.7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6" d="100"/>
          <a:sy n="96" d="100"/>
        </p:scale>
        <p:origin x="11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en Egeland Flø" userId="bb6505ce92b5abf7" providerId="LiveId" clId="{0F147C01-B438-470A-B995-C6455C62C802}"/>
    <pc:docChg chg="undo custSel addSld delSld modSld">
      <pc:chgData name="Ellen Egeland Flø" userId="bb6505ce92b5abf7" providerId="LiveId" clId="{0F147C01-B438-470A-B995-C6455C62C802}" dt="2022-05-08T14:08:47.038" v="4145" actId="12"/>
      <pc:docMkLst>
        <pc:docMk/>
      </pc:docMkLst>
      <pc:sldChg chg="del">
        <pc:chgData name="Ellen Egeland Flø" userId="bb6505ce92b5abf7" providerId="LiveId" clId="{0F147C01-B438-470A-B995-C6455C62C802}" dt="2022-05-04T14:00:36.368" v="0" actId="47"/>
        <pc:sldMkLst>
          <pc:docMk/>
          <pc:sldMk cId="4116141101" sldId="256"/>
        </pc:sldMkLst>
      </pc:sldChg>
      <pc:sldChg chg="del">
        <pc:chgData name="Ellen Egeland Flø" userId="bb6505ce92b5abf7" providerId="LiveId" clId="{0F147C01-B438-470A-B995-C6455C62C802}" dt="2022-05-07T17:37:19.558" v="115" actId="47"/>
        <pc:sldMkLst>
          <pc:docMk/>
          <pc:sldMk cId="1863038769" sldId="261"/>
        </pc:sldMkLst>
      </pc:sldChg>
      <pc:sldChg chg="del">
        <pc:chgData name="Ellen Egeland Flø" userId="bb6505ce92b5abf7" providerId="LiveId" clId="{0F147C01-B438-470A-B995-C6455C62C802}" dt="2022-05-07T17:52:41.208" v="1025" actId="47"/>
        <pc:sldMkLst>
          <pc:docMk/>
          <pc:sldMk cId="2538814448" sldId="264"/>
        </pc:sldMkLst>
      </pc:sldChg>
      <pc:sldChg chg="del">
        <pc:chgData name="Ellen Egeland Flø" userId="bb6505ce92b5abf7" providerId="LiveId" clId="{0F147C01-B438-470A-B995-C6455C62C802}" dt="2022-05-07T17:37:44.709" v="118" actId="47"/>
        <pc:sldMkLst>
          <pc:docMk/>
          <pc:sldMk cId="1520010316" sldId="265"/>
        </pc:sldMkLst>
      </pc:sldChg>
      <pc:sldChg chg="modSp add mod">
        <pc:chgData name="Ellen Egeland Flø" userId="bb6505ce92b5abf7" providerId="LiveId" clId="{0F147C01-B438-470A-B995-C6455C62C802}" dt="2022-05-08T08:49:49.997" v="3350" actId="1035"/>
        <pc:sldMkLst>
          <pc:docMk/>
          <pc:sldMk cId="560289580" sldId="433"/>
        </pc:sldMkLst>
        <pc:spChg chg="mod">
          <ac:chgData name="Ellen Egeland Flø" userId="bb6505ce92b5abf7" providerId="LiveId" clId="{0F147C01-B438-470A-B995-C6455C62C802}" dt="2022-05-08T08:49:49.997" v="3350" actId="1035"/>
          <ac:spMkLst>
            <pc:docMk/>
            <pc:sldMk cId="560289580" sldId="433"/>
            <ac:spMk id="2" creationId="{BDD76430-BD3E-4C34-A6C7-5803812CD958}"/>
          </ac:spMkLst>
        </pc:spChg>
        <pc:spChg chg="mod">
          <ac:chgData name="Ellen Egeland Flø" userId="bb6505ce92b5abf7" providerId="LiveId" clId="{0F147C01-B438-470A-B995-C6455C62C802}" dt="2022-05-08T08:49:05.703" v="3280" actId="20577"/>
          <ac:spMkLst>
            <pc:docMk/>
            <pc:sldMk cId="560289580" sldId="433"/>
            <ac:spMk id="15" creationId="{E1D026E0-F3DB-4FA4-BF2E-4382D0DDEFC4}"/>
          </ac:spMkLst>
        </pc:spChg>
      </pc:sldChg>
      <pc:sldChg chg="del">
        <pc:chgData name="Ellen Egeland Flø" userId="bb6505ce92b5abf7" providerId="LiveId" clId="{0F147C01-B438-470A-B995-C6455C62C802}" dt="2022-05-07T17:37:34.723" v="117" actId="47"/>
        <pc:sldMkLst>
          <pc:docMk/>
          <pc:sldMk cId="1818292743" sldId="442"/>
        </pc:sldMkLst>
      </pc:sldChg>
      <pc:sldChg chg="add">
        <pc:chgData name="Ellen Egeland Flø" userId="bb6505ce92b5abf7" providerId="LiveId" clId="{0F147C01-B438-470A-B995-C6455C62C802}" dt="2022-05-07T19:11:10.276" v="3198"/>
        <pc:sldMkLst>
          <pc:docMk/>
          <pc:sldMk cId="625470161" sldId="467"/>
        </pc:sldMkLst>
      </pc:sldChg>
      <pc:sldChg chg="add">
        <pc:chgData name="Ellen Egeland Flø" userId="bb6505ce92b5abf7" providerId="LiveId" clId="{0F147C01-B438-470A-B995-C6455C62C802}" dt="2022-05-08T08:46:03.852" v="3222"/>
        <pc:sldMkLst>
          <pc:docMk/>
          <pc:sldMk cId="1916608227" sldId="489"/>
        </pc:sldMkLst>
      </pc:sldChg>
      <pc:sldChg chg="addSp delSp modSp del mod">
        <pc:chgData name="Ellen Egeland Flø" userId="bb6505ce92b5abf7" providerId="LiveId" clId="{0F147C01-B438-470A-B995-C6455C62C802}" dt="2022-05-08T08:49:58.747" v="3351" actId="47"/>
        <pc:sldMkLst>
          <pc:docMk/>
          <pc:sldMk cId="1986098011" sldId="581"/>
        </pc:sldMkLst>
        <pc:spChg chg="mod">
          <ac:chgData name="Ellen Egeland Flø" userId="bb6505ce92b5abf7" providerId="LiveId" clId="{0F147C01-B438-470A-B995-C6455C62C802}" dt="2022-05-08T08:48:35.770" v="3250" actId="20577"/>
          <ac:spMkLst>
            <pc:docMk/>
            <pc:sldMk cId="1986098011" sldId="581"/>
            <ac:spMk id="2" creationId="{AB9BD0F3-080E-403A-9465-29F6EE7B1C4F}"/>
          </ac:spMkLst>
        </pc:spChg>
        <pc:spChg chg="del">
          <ac:chgData name="Ellen Egeland Flø" userId="bb6505ce92b5abf7" providerId="LiveId" clId="{0F147C01-B438-470A-B995-C6455C62C802}" dt="2022-05-07T17:32:13.498" v="28" actId="478"/>
          <ac:spMkLst>
            <pc:docMk/>
            <pc:sldMk cId="1986098011" sldId="581"/>
            <ac:spMk id="3" creationId="{95F4695F-8BE2-4115-8A7F-4278A618E912}"/>
          </ac:spMkLst>
        </pc:spChg>
        <pc:spChg chg="add mod">
          <ac:chgData name="Ellen Egeland Flø" userId="bb6505ce92b5abf7" providerId="LiveId" clId="{0F147C01-B438-470A-B995-C6455C62C802}" dt="2022-05-07T17:32:55.143" v="71" actId="113"/>
          <ac:spMkLst>
            <pc:docMk/>
            <pc:sldMk cId="1986098011" sldId="581"/>
            <ac:spMk id="4" creationId="{F1004447-EC30-FB57-8090-5DECAD36EBD0}"/>
          </ac:spMkLst>
        </pc:spChg>
      </pc:sldChg>
      <pc:sldChg chg="del">
        <pc:chgData name="Ellen Egeland Flø" userId="bb6505ce92b5abf7" providerId="LiveId" clId="{0F147C01-B438-470A-B995-C6455C62C802}" dt="2022-05-07T17:37:51.057" v="119" actId="47"/>
        <pc:sldMkLst>
          <pc:docMk/>
          <pc:sldMk cId="4061251980" sldId="582"/>
        </pc:sldMkLst>
      </pc:sldChg>
      <pc:sldChg chg="del">
        <pc:chgData name="Ellen Egeland Flø" userId="bb6505ce92b5abf7" providerId="LiveId" clId="{0F147C01-B438-470A-B995-C6455C62C802}" dt="2022-05-07T17:37:23.399" v="116" actId="47"/>
        <pc:sldMkLst>
          <pc:docMk/>
          <pc:sldMk cId="1849261863" sldId="592"/>
        </pc:sldMkLst>
      </pc:sldChg>
      <pc:sldChg chg="addSp delSp modSp add mod">
        <pc:chgData name="Ellen Egeland Flø" userId="bb6505ce92b5abf7" providerId="LiveId" clId="{0F147C01-B438-470A-B995-C6455C62C802}" dt="2022-05-08T09:30:19.192" v="4131" actId="1035"/>
        <pc:sldMkLst>
          <pc:docMk/>
          <pc:sldMk cId="2991034383" sldId="593"/>
        </pc:sldMkLst>
        <pc:spChg chg="mod">
          <ac:chgData name="Ellen Egeland Flø" userId="bb6505ce92b5abf7" providerId="LiveId" clId="{0F147C01-B438-470A-B995-C6455C62C802}" dt="2022-05-08T09:30:09.850" v="4126" actId="255"/>
          <ac:spMkLst>
            <pc:docMk/>
            <pc:sldMk cId="2991034383" sldId="593"/>
            <ac:spMk id="2" creationId="{DDFFCF92-8D56-4568-AB37-B1A2210634CC}"/>
          </ac:spMkLst>
        </pc:spChg>
        <pc:spChg chg="mod">
          <ac:chgData name="Ellen Egeland Flø" userId="bb6505ce92b5abf7" providerId="LiveId" clId="{0F147C01-B438-470A-B995-C6455C62C802}" dt="2022-05-08T09:28:29.360" v="4066" actId="1036"/>
          <ac:spMkLst>
            <pc:docMk/>
            <pc:sldMk cId="2991034383" sldId="593"/>
            <ac:spMk id="3" creationId="{268DF09B-A1A0-433E-929F-EF06FED76931}"/>
          </ac:spMkLst>
        </pc:spChg>
        <pc:spChg chg="add del mod">
          <ac:chgData name="Ellen Egeland Flø" userId="bb6505ce92b5abf7" providerId="LiveId" clId="{0F147C01-B438-470A-B995-C6455C62C802}" dt="2022-05-07T18:50:31.913" v="2702" actId="478"/>
          <ac:spMkLst>
            <pc:docMk/>
            <pc:sldMk cId="2991034383" sldId="593"/>
            <ac:spMk id="12" creationId="{D538D76E-9646-6587-DE56-EBEBE907597D}"/>
          </ac:spMkLst>
        </pc:spChg>
        <pc:spChg chg="mod">
          <ac:chgData name="Ellen Egeland Flø" userId="bb6505ce92b5abf7" providerId="LiveId" clId="{0F147C01-B438-470A-B995-C6455C62C802}" dt="2022-05-08T09:30:19.192" v="4131" actId="1035"/>
          <ac:spMkLst>
            <pc:docMk/>
            <pc:sldMk cId="2991034383" sldId="593"/>
            <ac:spMk id="13" creationId="{91876C61-7EFC-4561-AA1D-DEAF61BCAC82}"/>
          </ac:spMkLst>
        </pc:spChg>
        <pc:spChg chg="mod">
          <ac:chgData name="Ellen Egeland Flø" userId="bb6505ce92b5abf7" providerId="LiveId" clId="{0F147C01-B438-470A-B995-C6455C62C802}" dt="2022-05-08T09:30:19.192" v="4131" actId="1035"/>
          <ac:spMkLst>
            <pc:docMk/>
            <pc:sldMk cId="2991034383" sldId="593"/>
            <ac:spMk id="20" creationId="{8B025384-BE2D-42A8-A7EE-9C946187E21E}"/>
          </ac:spMkLst>
        </pc:spChg>
        <pc:spChg chg="mod">
          <ac:chgData name="Ellen Egeland Flø" userId="bb6505ce92b5abf7" providerId="LiveId" clId="{0F147C01-B438-470A-B995-C6455C62C802}" dt="2022-05-08T09:29:37.746" v="4118" actId="1035"/>
          <ac:spMkLst>
            <pc:docMk/>
            <pc:sldMk cId="2991034383" sldId="593"/>
            <ac:spMk id="23" creationId="{C3DFD62C-1109-4AD6-9B8B-9E7F85DC7D6E}"/>
          </ac:spMkLst>
        </pc:spChg>
        <pc:spChg chg="mod">
          <ac:chgData name="Ellen Egeland Flø" userId="bb6505ce92b5abf7" providerId="LiveId" clId="{0F147C01-B438-470A-B995-C6455C62C802}" dt="2022-05-08T09:30:14.513" v="4130" actId="1036"/>
          <ac:spMkLst>
            <pc:docMk/>
            <pc:sldMk cId="2991034383" sldId="593"/>
            <ac:spMk id="26" creationId="{E36EB0E9-599F-4063-8D6C-A35F3CCEC847}"/>
          </ac:spMkLst>
        </pc:spChg>
        <pc:spChg chg="mod">
          <ac:chgData name="Ellen Egeland Flø" userId="bb6505ce92b5abf7" providerId="LiveId" clId="{0F147C01-B438-470A-B995-C6455C62C802}" dt="2022-05-08T09:29:44.070" v="4119" actId="1035"/>
          <ac:spMkLst>
            <pc:docMk/>
            <pc:sldMk cId="2991034383" sldId="593"/>
            <ac:spMk id="33" creationId="{98CAB480-F830-485A-87BD-645F07E11710}"/>
          </ac:spMkLst>
        </pc:spChg>
        <pc:spChg chg="mod">
          <ac:chgData name="Ellen Egeland Flø" userId="bb6505ce92b5abf7" providerId="LiveId" clId="{0F147C01-B438-470A-B995-C6455C62C802}" dt="2022-05-08T09:29:37.746" v="4118" actId="1035"/>
          <ac:spMkLst>
            <pc:docMk/>
            <pc:sldMk cId="2991034383" sldId="593"/>
            <ac:spMk id="53" creationId="{D4E2F4C0-AFA6-175F-654E-D31E8764413F}"/>
          </ac:spMkLst>
        </pc:spChg>
        <pc:picChg chg="add mod">
          <ac:chgData name="Ellen Egeland Flø" userId="bb6505ce92b5abf7" providerId="LiveId" clId="{0F147C01-B438-470A-B995-C6455C62C802}" dt="2022-05-08T09:30:19.192" v="4131" actId="1035"/>
          <ac:picMkLst>
            <pc:docMk/>
            <pc:sldMk cId="2991034383" sldId="593"/>
            <ac:picMk id="11" creationId="{87226441-9C0B-D53B-ABBE-BC3B8039E29E}"/>
          </ac:picMkLst>
        </pc:picChg>
        <pc:picChg chg="del mod">
          <ac:chgData name="Ellen Egeland Flø" userId="bb6505ce92b5abf7" providerId="LiveId" clId="{0F147C01-B438-470A-B995-C6455C62C802}" dt="2022-05-07T17:35:58.300" v="100" actId="478"/>
          <ac:picMkLst>
            <pc:docMk/>
            <pc:sldMk cId="2991034383" sldId="593"/>
            <ac:picMk id="1028" creationId="{5C862675-9487-9E6D-B158-EC3560323C1D}"/>
          </ac:picMkLst>
        </pc:picChg>
      </pc:sldChg>
      <pc:sldChg chg="modSp new mod">
        <pc:chgData name="Ellen Egeland Flø" userId="bb6505ce92b5abf7" providerId="LiveId" clId="{0F147C01-B438-470A-B995-C6455C62C802}" dt="2022-05-08T08:52:46.983" v="3389" actId="20577"/>
        <pc:sldMkLst>
          <pc:docMk/>
          <pc:sldMk cId="3529382469" sldId="594"/>
        </pc:sldMkLst>
        <pc:spChg chg="mod">
          <ac:chgData name="Ellen Egeland Flø" userId="bb6505ce92b5abf7" providerId="LiveId" clId="{0F147C01-B438-470A-B995-C6455C62C802}" dt="2022-05-08T08:52:46.983" v="3389" actId="20577"/>
          <ac:spMkLst>
            <pc:docMk/>
            <pc:sldMk cId="3529382469" sldId="594"/>
            <ac:spMk id="2" creationId="{E9B91257-E5F1-BEC6-67C5-4B61B2C6FFBF}"/>
          </ac:spMkLst>
        </pc:spChg>
      </pc:sldChg>
      <pc:sldChg chg="modSp add mod">
        <pc:chgData name="Ellen Egeland Flø" userId="bb6505ce92b5abf7" providerId="LiveId" clId="{0F147C01-B438-470A-B995-C6455C62C802}" dt="2022-05-08T14:08:47.038" v="4145" actId="12"/>
        <pc:sldMkLst>
          <pc:docMk/>
          <pc:sldMk cId="3334420565" sldId="595"/>
        </pc:sldMkLst>
        <pc:spChg chg="mod">
          <ac:chgData name="Ellen Egeland Flø" userId="bb6505ce92b5abf7" providerId="LiveId" clId="{0F147C01-B438-470A-B995-C6455C62C802}" dt="2022-05-08T14:08:47.038" v="4145" actId="12"/>
          <ac:spMkLst>
            <pc:docMk/>
            <pc:sldMk cId="3334420565" sldId="595"/>
            <ac:spMk id="4" creationId="{08B1B1C8-2EEE-2BDF-8589-EDC6A61157F4}"/>
          </ac:spMkLst>
        </pc:spChg>
      </pc:sldChg>
    </pc:docChg>
  </pc:docChgLst>
  <pc:docChgLst>
    <pc:chgData name="Ellen Egeland Flø" userId="bb6505ce92b5abf7" providerId="LiveId" clId="{2CAD8524-4A2B-490D-B4A0-40B1680A98A9}"/>
    <pc:docChg chg="custSel addSld delSld modSld">
      <pc:chgData name="Ellen Egeland Flø" userId="bb6505ce92b5abf7" providerId="LiveId" clId="{2CAD8524-4A2B-490D-B4A0-40B1680A98A9}" dt="2022-06-26T09:28:07.437" v="150" actId="27636"/>
      <pc:docMkLst>
        <pc:docMk/>
      </pc:docMkLst>
      <pc:sldChg chg="addSp delSp modSp mod">
        <pc:chgData name="Ellen Egeland Flø" userId="bb6505ce92b5abf7" providerId="LiveId" clId="{2CAD8524-4A2B-490D-B4A0-40B1680A98A9}" dt="2022-06-26T09:15:15.429" v="134" actId="1038"/>
        <pc:sldMkLst>
          <pc:docMk/>
          <pc:sldMk cId="560289580" sldId="433"/>
        </pc:sldMkLst>
        <pc:spChg chg="add mod">
          <ac:chgData name="Ellen Egeland Flø" userId="bb6505ce92b5abf7" providerId="LiveId" clId="{2CAD8524-4A2B-490D-B4A0-40B1680A98A9}" dt="2022-06-26T09:15:15.429" v="134" actId="1038"/>
          <ac:spMkLst>
            <pc:docMk/>
            <pc:sldMk cId="560289580" sldId="433"/>
            <ac:spMk id="29" creationId="{3CBDD319-8B11-A98F-1E3C-A9FC352F0A94}"/>
          </ac:spMkLst>
        </pc:spChg>
        <pc:picChg chg="del">
          <ac:chgData name="Ellen Egeland Flø" userId="bb6505ce92b5abf7" providerId="LiveId" clId="{2CAD8524-4A2B-490D-B4A0-40B1680A98A9}" dt="2022-06-26T09:14:58.858" v="104" actId="478"/>
          <ac:picMkLst>
            <pc:docMk/>
            <pc:sldMk cId="560289580" sldId="433"/>
            <ac:picMk id="26" creationId="{344F25AF-A4EB-4FA5-9BB8-2C1F700ECA78}"/>
          </ac:picMkLst>
        </pc:picChg>
      </pc:sldChg>
      <pc:sldChg chg="modSp add mod">
        <pc:chgData name="Ellen Egeland Flø" userId="bb6505ce92b5abf7" providerId="LiveId" clId="{2CAD8524-4A2B-490D-B4A0-40B1680A98A9}" dt="2022-06-26T09:28:07.437" v="150" actId="27636"/>
        <pc:sldMkLst>
          <pc:docMk/>
          <pc:sldMk cId="2989020361" sldId="579"/>
        </pc:sldMkLst>
        <pc:spChg chg="mod">
          <ac:chgData name="Ellen Egeland Flø" userId="bb6505ce92b5abf7" providerId="LiveId" clId="{2CAD8524-4A2B-490D-B4A0-40B1680A98A9}" dt="2022-06-26T09:28:07.437" v="150" actId="27636"/>
          <ac:spMkLst>
            <pc:docMk/>
            <pc:sldMk cId="2989020361" sldId="579"/>
            <ac:spMk id="2" creationId="{CEC89ECD-2AE4-4BD2-9042-B2381D099D82}"/>
          </ac:spMkLst>
        </pc:spChg>
      </pc:sldChg>
      <pc:sldChg chg="modSp mod">
        <pc:chgData name="Ellen Egeland Flø" userId="bb6505ce92b5abf7" providerId="LiveId" clId="{2CAD8524-4A2B-490D-B4A0-40B1680A98A9}" dt="2022-06-26T09:24:38.105" v="146" actId="20577"/>
        <pc:sldMkLst>
          <pc:docMk/>
          <pc:sldMk cId="2991034383" sldId="593"/>
        </pc:sldMkLst>
        <pc:spChg chg="mod">
          <ac:chgData name="Ellen Egeland Flø" userId="bb6505ce92b5abf7" providerId="LiveId" clId="{2CAD8524-4A2B-490D-B4A0-40B1680A98A9}" dt="2022-06-26T09:24:38.105" v="146" actId="20577"/>
          <ac:spMkLst>
            <pc:docMk/>
            <pc:sldMk cId="2991034383" sldId="593"/>
            <ac:spMk id="13" creationId="{91876C61-7EFC-4561-AA1D-DEAF61BCAC82}"/>
          </ac:spMkLst>
        </pc:spChg>
      </pc:sldChg>
      <pc:sldChg chg="del">
        <pc:chgData name="Ellen Egeland Flø" userId="bb6505ce92b5abf7" providerId="LiveId" clId="{2CAD8524-4A2B-490D-B4A0-40B1680A98A9}" dt="2022-06-26T09:25:24.866" v="148" actId="47"/>
        <pc:sldMkLst>
          <pc:docMk/>
          <pc:sldMk cId="3529382469" sldId="594"/>
        </pc:sldMkLst>
      </pc:sldChg>
      <pc:sldChg chg="addSp delSp modSp del mod">
        <pc:chgData name="Ellen Egeland Flø" userId="bb6505ce92b5abf7" providerId="LiveId" clId="{2CAD8524-4A2B-490D-B4A0-40B1680A98A9}" dt="2022-06-12T14:30:22.533" v="102" actId="2696"/>
        <pc:sldMkLst>
          <pc:docMk/>
          <pc:sldMk cId="3334420565" sldId="595"/>
        </pc:sldMkLst>
        <pc:spChg chg="mod">
          <ac:chgData name="Ellen Egeland Flø" userId="bb6505ce92b5abf7" providerId="LiveId" clId="{2CAD8524-4A2B-490D-B4A0-40B1680A98A9}" dt="2022-06-12T09:24:05.732" v="95" actId="20577"/>
          <ac:spMkLst>
            <pc:docMk/>
            <pc:sldMk cId="3334420565" sldId="595"/>
            <ac:spMk id="4" creationId="{08B1B1C8-2EEE-2BDF-8589-EDC6A61157F4}"/>
          </ac:spMkLst>
        </pc:spChg>
        <pc:spChg chg="add del mod">
          <ac:chgData name="Ellen Egeland Flø" userId="bb6505ce92b5abf7" providerId="LiveId" clId="{2CAD8524-4A2B-490D-B4A0-40B1680A98A9}" dt="2022-06-12T09:24:23.099" v="97" actId="21"/>
          <ac:spMkLst>
            <pc:docMk/>
            <pc:sldMk cId="3334420565" sldId="595"/>
            <ac:spMk id="5" creationId="{C4A077C4-6AC0-9950-0898-000072A51ADD}"/>
          </ac:spMkLst>
        </pc:spChg>
      </pc:sldChg>
      <pc:sldChg chg="addSp delSp modSp new del mod">
        <pc:chgData name="Ellen Egeland Flø" userId="bb6505ce92b5abf7" providerId="LiveId" clId="{2CAD8524-4A2B-490D-B4A0-40B1680A98A9}" dt="2022-06-12T14:30:22.533" v="102" actId="2696"/>
        <pc:sldMkLst>
          <pc:docMk/>
          <pc:sldMk cId="2760904684" sldId="596"/>
        </pc:sldMkLst>
        <pc:spChg chg="del">
          <ac:chgData name="Ellen Egeland Flø" userId="bb6505ce92b5abf7" providerId="LiveId" clId="{2CAD8524-4A2B-490D-B4A0-40B1680A98A9}" dt="2022-06-12T09:24:31.753" v="100" actId="478"/>
          <ac:spMkLst>
            <pc:docMk/>
            <pc:sldMk cId="2760904684" sldId="596"/>
            <ac:spMk id="2" creationId="{06E2B672-2661-B8A0-296C-E24506590988}"/>
          </ac:spMkLst>
        </pc:spChg>
        <pc:spChg chg="del">
          <ac:chgData name="Ellen Egeland Flø" userId="bb6505ce92b5abf7" providerId="LiveId" clId="{2CAD8524-4A2B-490D-B4A0-40B1680A98A9}" dt="2022-06-12T09:24:29.701" v="99" actId="478"/>
          <ac:spMkLst>
            <pc:docMk/>
            <pc:sldMk cId="2760904684" sldId="596"/>
            <ac:spMk id="3" creationId="{95B1042F-CC4D-7B85-5F40-6097FE47923D}"/>
          </ac:spMkLst>
        </pc:spChg>
        <pc:spChg chg="add mod">
          <ac:chgData name="Ellen Egeland Flø" userId="bb6505ce92b5abf7" providerId="LiveId" clId="{2CAD8524-4A2B-490D-B4A0-40B1680A98A9}" dt="2022-06-12T09:24:36.792" v="101" actId="1076"/>
          <ac:spMkLst>
            <pc:docMk/>
            <pc:sldMk cId="2760904684" sldId="596"/>
            <ac:spMk id="4" creationId="{7FCF8F10-0338-DA9E-EF98-004B6D8B632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0D039C2B-5887-421E-B3B8-A7398CDCBC9E}" type="datetimeFigureOut">
              <a:rPr lang="nb-NO" smtClean="0"/>
              <a:t>26.06.2022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47689D4-C22A-4464-8B43-95A6B615CC54}" type="slidenum">
              <a:rPr lang="nb-NO" smtClean="0"/>
              <a:t>‹#›</a:t>
            </a:fld>
            <a:endParaRPr lang="nb-NO"/>
          </a:p>
        </p:txBody>
      </p:sp>
    </p:spTree>
    <p:extLst>
      <p:ext uri="{BB962C8B-B14F-4D97-AF65-F5344CB8AC3E}">
        <p14:creationId xmlns:p14="http://schemas.microsoft.com/office/powerpoint/2010/main" val="128449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0D039C2B-5887-421E-B3B8-A7398CDCBC9E}" type="datetimeFigureOut">
              <a:rPr lang="nb-NO" smtClean="0"/>
              <a:t>26.06.2022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47689D4-C22A-4464-8B43-95A6B615CC54}" type="slidenum">
              <a:rPr lang="nb-NO" smtClean="0"/>
              <a:t>‹#›</a:t>
            </a:fld>
            <a:endParaRPr lang="nb-NO"/>
          </a:p>
        </p:txBody>
      </p:sp>
    </p:spTree>
    <p:extLst>
      <p:ext uri="{BB962C8B-B14F-4D97-AF65-F5344CB8AC3E}">
        <p14:creationId xmlns:p14="http://schemas.microsoft.com/office/powerpoint/2010/main" val="10002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0D039C2B-5887-421E-B3B8-A7398CDCBC9E}" type="datetimeFigureOut">
              <a:rPr lang="nb-NO" smtClean="0"/>
              <a:t>26.06.2022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47689D4-C22A-4464-8B43-95A6B615CC54}" type="slidenum">
              <a:rPr lang="nb-NO" smtClean="0"/>
              <a:t>‹#›</a:t>
            </a:fld>
            <a:endParaRPr lang="nb-NO"/>
          </a:p>
        </p:txBody>
      </p:sp>
    </p:spTree>
    <p:extLst>
      <p:ext uri="{BB962C8B-B14F-4D97-AF65-F5344CB8AC3E}">
        <p14:creationId xmlns:p14="http://schemas.microsoft.com/office/powerpoint/2010/main" val="154717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0D039C2B-5887-421E-B3B8-A7398CDCBC9E}" type="datetimeFigureOut">
              <a:rPr lang="nb-NO" smtClean="0"/>
              <a:t>26.06.2022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47689D4-C22A-4464-8B43-95A6B615CC54}" type="slidenum">
              <a:rPr lang="nb-NO" smtClean="0"/>
              <a:t>‹#›</a:t>
            </a:fld>
            <a:endParaRPr lang="nb-NO"/>
          </a:p>
        </p:txBody>
      </p:sp>
    </p:spTree>
    <p:extLst>
      <p:ext uri="{BB962C8B-B14F-4D97-AF65-F5344CB8AC3E}">
        <p14:creationId xmlns:p14="http://schemas.microsoft.com/office/powerpoint/2010/main" val="60245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0D039C2B-5887-421E-B3B8-A7398CDCBC9E}" type="datetimeFigureOut">
              <a:rPr lang="nb-NO" smtClean="0"/>
              <a:t>26.06.2022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47689D4-C22A-4464-8B43-95A6B615CC54}" type="slidenum">
              <a:rPr lang="nb-NO" smtClean="0"/>
              <a:t>‹#›</a:t>
            </a:fld>
            <a:endParaRPr lang="nb-NO"/>
          </a:p>
        </p:txBody>
      </p:sp>
    </p:spTree>
    <p:extLst>
      <p:ext uri="{BB962C8B-B14F-4D97-AF65-F5344CB8AC3E}">
        <p14:creationId xmlns:p14="http://schemas.microsoft.com/office/powerpoint/2010/main" val="221394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0D039C2B-5887-421E-B3B8-A7398CDCBC9E}" type="datetimeFigureOut">
              <a:rPr lang="nb-NO" smtClean="0"/>
              <a:t>26.06.2022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47689D4-C22A-4464-8B43-95A6B615CC54}" type="slidenum">
              <a:rPr lang="nb-NO" smtClean="0"/>
              <a:t>‹#›</a:t>
            </a:fld>
            <a:endParaRPr lang="nb-NO"/>
          </a:p>
        </p:txBody>
      </p:sp>
    </p:spTree>
    <p:extLst>
      <p:ext uri="{BB962C8B-B14F-4D97-AF65-F5344CB8AC3E}">
        <p14:creationId xmlns:p14="http://schemas.microsoft.com/office/powerpoint/2010/main" val="2980998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Content Placeholder 3"/>
          <p:cNvSpPr>
            <a:spLocks noGrp="1"/>
          </p:cNvSpPr>
          <p:nvPr>
            <p:ph sz="half" idx="2"/>
          </p:nvPr>
        </p:nvSpPr>
        <p:spPr>
          <a:xfrm>
            <a:off x="472381" y="3618442"/>
            <a:ext cx="2901255"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Content Placeholder 5"/>
          <p:cNvSpPr>
            <a:spLocks noGrp="1"/>
          </p:cNvSpPr>
          <p:nvPr>
            <p:ph sz="quarter" idx="4"/>
          </p:nvPr>
        </p:nvSpPr>
        <p:spPr>
          <a:xfrm>
            <a:off x="3471863" y="3618442"/>
            <a:ext cx="2915543"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0D039C2B-5887-421E-B3B8-A7398CDCBC9E}" type="datetimeFigureOut">
              <a:rPr lang="nb-NO" smtClean="0"/>
              <a:t>26.06.2022</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C47689D4-C22A-4464-8B43-95A6B615CC54}" type="slidenum">
              <a:rPr lang="nb-NO" smtClean="0"/>
              <a:t>‹#›</a:t>
            </a:fld>
            <a:endParaRPr lang="nb-NO"/>
          </a:p>
        </p:txBody>
      </p:sp>
    </p:spTree>
    <p:extLst>
      <p:ext uri="{BB962C8B-B14F-4D97-AF65-F5344CB8AC3E}">
        <p14:creationId xmlns:p14="http://schemas.microsoft.com/office/powerpoint/2010/main" val="181219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0D039C2B-5887-421E-B3B8-A7398CDCBC9E}" type="datetimeFigureOut">
              <a:rPr lang="nb-NO" smtClean="0"/>
              <a:t>26.06.2022</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C47689D4-C22A-4464-8B43-95A6B615CC54}" type="slidenum">
              <a:rPr lang="nb-NO" smtClean="0"/>
              <a:t>‹#›</a:t>
            </a:fld>
            <a:endParaRPr lang="nb-NO"/>
          </a:p>
        </p:txBody>
      </p:sp>
    </p:spTree>
    <p:extLst>
      <p:ext uri="{BB962C8B-B14F-4D97-AF65-F5344CB8AC3E}">
        <p14:creationId xmlns:p14="http://schemas.microsoft.com/office/powerpoint/2010/main" val="226456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39C2B-5887-421E-B3B8-A7398CDCBC9E}" type="datetimeFigureOut">
              <a:rPr lang="nb-NO" smtClean="0"/>
              <a:t>26.06.2022</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C47689D4-C22A-4464-8B43-95A6B615CC54}" type="slidenum">
              <a:rPr lang="nb-NO" smtClean="0"/>
              <a:t>‹#›</a:t>
            </a:fld>
            <a:endParaRPr lang="nb-NO"/>
          </a:p>
        </p:txBody>
      </p:sp>
    </p:spTree>
    <p:extLst>
      <p:ext uri="{BB962C8B-B14F-4D97-AF65-F5344CB8AC3E}">
        <p14:creationId xmlns:p14="http://schemas.microsoft.com/office/powerpoint/2010/main" val="2841517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0D039C2B-5887-421E-B3B8-A7398CDCBC9E}" type="datetimeFigureOut">
              <a:rPr lang="nb-NO" smtClean="0"/>
              <a:t>26.06.2022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47689D4-C22A-4464-8B43-95A6B615CC54}" type="slidenum">
              <a:rPr lang="nb-NO" smtClean="0"/>
              <a:t>‹#›</a:t>
            </a:fld>
            <a:endParaRPr lang="nb-NO"/>
          </a:p>
        </p:txBody>
      </p:sp>
    </p:spTree>
    <p:extLst>
      <p:ext uri="{BB962C8B-B14F-4D97-AF65-F5344CB8AC3E}">
        <p14:creationId xmlns:p14="http://schemas.microsoft.com/office/powerpoint/2010/main" val="242765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0D039C2B-5887-421E-B3B8-A7398CDCBC9E}" type="datetimeFigureOut">
              <a:rPr lang="nb-NO" smtClean="0"/>
              <a:t>26.06.2022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47689D4-C22A-4464-8B43-95A6B615CC54}" type="slidenum">
              <a:rPr lang="nb-NO" smtClean="0"/>
              <a:t>‹#›</a:t>
            </a:fld>
            <a:endParaRPr lang="nb-NO"/>
          </a:p>
        </p:txBody>
      </p:sp>
    </p:spTree>
    <p:extLst>
      <p:ext uri="{BB962C8B-B14F-4D97-AF65-F5344CB8AC3E}">
        <p14:creationId xmlns:p14="http://schemas.microsoft.com/office/powerpoint/2010/main" val="1728920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D039C2B-5887-421E-B3B8-A7398CDCBC9E}" type="datetimeFigureOut">
              <a:rPr lang="nb-NO" smtClean="0"/>
              <a:t>26.06.2022</a:t>
            </a:fld>
            <a:endParaRPr lang="nb-NO"/>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47689D4-C22A-4464-8B43-95A6B615CC54}" type="slidenum">
              <a:rPr lang="nb-NO" smtClean="0"/>
              <a:t>‹#›</a:t>
            </a:fld>
            <a:endParaRPr lang="nb-NO"/>
          </a:p>
        </p:txBody>
      </p:sp>
    </p:spTree>
    <p:extLst>
      <p:ext uri="{BB962C8B-B14F-4D97-AF65-F5344CB8AC3E}">
        <p14:creationId xmlns:p14="http://schemas.microsoft.com/office/powerpoint/2010/main" val="3551795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NULL"/><Relationship Id="rId7" Type="http://schemas.openxmlformats.org/officeDocument/2006/relationships/image" Target="../media/image19.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32.pn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image" Target="../media/image31.png"/><Relationship Id="rId17" Type="http://schemas.openxmlformats.org/officeDocument/2006/relationships/image" Target="../media/image36.jpg"/><Relationship Id="rId2" Type="http://schemas.openxmlformats.org/officeDocument/2006/relationships/image" Target="../media/image21.png"/><Relationship Id="rId16"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30.png"/><Relationship Id="rId5" Type="http://schemas.openxmlformats.org/officeDocument/2006/relationships/image" Target="../media/image24.png"/><Relationship Id="rId15" Type="http://schemas.openxmlformats.org/officeDocument/2006/relationships/image" Target="../media/image3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 Id="rId14"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DD76430-BD3E-4C34-A6C7-5803812CD958}"/>
              </a:ext>
            </a:extLst>
          </p:cNvPr>
          <p:cNvSpPr>
            <a:spLocks noGrp="1"/>
          </p:cNvSpPr>
          <p:nvPr>
            <p:ph type="title"/>
          </p:nvPr>
        </p:nvSpPr>
        <p:spPr>
          <a:xfrm>
            <a:off x="281464" y="102905"/>
            <a:ext cx="6295072" cy="895897"/>
          </a:xfrm>
        </p:spPr>
        <p:txBody>
          <a:bodyPr>
            <a:noAutofit/>
          </a:bodyPr>
          <a:lstStyle/>
          <a:p>
            <a:r>
              <a:rPr lang="nb-NO" sz="2800" dirty="0"/>
              <a:t>Opplegg 11 – Temperaturendring i solfanger og regresjon</a:t>
            </a:r>
          </a:p>
        </p:txBody>
      </p:sp>
      <p:sp>
        <p:nvSpPr>
          <p:cNvPr id="7" name="TekstSylinder 6">
            <a:extLst>
              <a:ext uri="{FF2B5EF4-FFF2-40B4-BE49-F238E27FC236}">
                <a16:creationId xmlns:a16="http://schemas.microsoft.com/office/drawing/2014/main" id="{0EFCD9FE-CFAF-411D-A523-4CECAFB1D620}"/>
              </a:ext>
            </a:extLst>
          </p:cNvPr>
          <p:cNvSpPr txBox="1"/>
          <p:nvPr/>
        </p:nvSpPr>
        <p:spPr>
          <a:xfrm>
            <a:off x="439409" y="5150344"/>
            <a:ext cx="6038231" cy="1846659"/>
          </a:xfrm>
          <a:prstGeom prst="rect">
            <a:avLst/>
          </a:prstGeom>
          <a:noFill/>
          <a:ln>
            <a:solidFill>
              <a:schemeClr val="tx1"/>
            </a:solidFill>
          </a:ln>
        </p:spPr>
        <p:txBody>
          <a:bodyPr wrap="square" rtlCol="0">
            <a:spAutoFit/>
          </a:bodyPr>
          <a:lstStyle/>
          <a:p>
            <a:r>
              <a:rPr lang="nb-NO" sz="1100" b="1" dirty="0"/>
              <a:t>Regresjon i Python består av seks deler:</a:t>
            </a:r>
          </a:p>
          <a:p>
            <a:endParaRPr lang="nb-NO" sz="400" b="1" dirty="0"/>
          </a:p>
          <a:p>
            <a:pPr marL="228600" indent="-228600">
              <a:buFont typeface="+mj-lt"/>
              <a:buAutoNum type="arabicPeriod"/>
            </a:pPr>
            <a:r>
              <a:rPr lang="nb-NO" sz="1100" dirty="0"/>
              <a:t>Importere de bibliotekene som trengs</a:t>
            </a:r>
          </a:p>
          <a:p>
            <a:pPr marL="228600" indent="-228600">
              <a:buFont typeface="+mj-lt"/>
              <a:buAutoNum type="arabicPeriod"/>
            </a:pPr>
            <a:r>
              <a:rPr lang="nb-NO" sz="1100" dirty="0"/>
              <a:t>Importere data fra en .txt-fil</a:t>
            </a:r>
          </a:p>
          <a:p>
            <a:pPr marL="228600" indent="-228600">
              <a:buFont typeface="+mj-lt"/>
              <a:buAutoNum type="arabicPeriod"/>
            </a:pPr>
            <a:r>
              <a:rPr lang="nb-NO" sz="1100" dirty="0"/>
              <a:t>Legge dataene i en tabell for x-verdiene og en for y-verdiene</a:t>
            </a:r>
          </a:p>
          <a:p>
            <a:pPr marL="228600" indent="-228600">
              <a:buFont typeface="+mj-lt"/>
              <a:buAutoNum type="arabicPeriod"/>
            </a:pPr>
            <a:r>
              <a:rPr lang="nb-NO" sz="1100" dirty="0"/>
              <a:t>Lage en programmeringsfunksjon som sier at vi skal bruke en lineær modell i regresjonen</a:t>
            </a:r>
          </a:p>
          <a:p>
            <a:pPr marL="228600" indent="-228600">
              <a:buFont typeface="+mj-lt"/>
              <a:buAutoNum type="arabicPeriod"/>
            </a:pPr>
            <a:r>
              <a:rPr lang="nb-NO" sz="1100" dirty="0"/>
              <a:t>Utføre regresjonen, og vise på skjermen hva den matematiske modellen blir, stigningstallet (a) og skjæringspunktet med y-aksen (b)</a:t>
            </a:r>
          </a:p>
          <a:p>
            <a:pPr marL="228600" indent="-228600">
              <a:buFont typeface="+mj-lt"/>
              <a:buAutoNum type="arabicPeriod"/>
            </a:pPr>
            <a:r>
              <a:rPr lang="nb-NO" sz="1100" dirty="0"/>
              <a:t>Tegne grafen med resultatet – tilpass koden for plotting av graf</a:t>
            </a:r>
          </a:p>
          <a:p>
            <a:pPr marL="685800" lvl="1" indent="-228600">
              <a:buFont typeface="Arial" panose="020B0604020202020204" pitchFamily="34" charset="0"/>
              <a:buChar char="•"/>
            </a:pPr>
            <a:r>
              <a:rPr lang="nb-NO" sz="1100" dirty="0"/>
              <a:t>Plotte punktene med et scatterplot</a:t>
            </a:r>
          </a:p>
          <a:p>
            <a:pPr marL="685800" lvl="1" indent="-228600">
              <a:buFont typeface="Arial" panose="020B0604020202020204" pitchFamily="34" charset="0"/>
              <a:buChar char="•"/>
            </a:pPr>
            <a:r>
              <a:rPr lang="nb-NO" sz="1100" dirty="0"/>
              <a:t>Plotte regresjonsgrafen – hvordan få programmet til å regne ut y-verdiene for modellen?</a:t>
            </a:r>
          </a:p>
        </p:txBody>
      </p:sp>
      <p:sp>
        <p:nvSpPr>
          <p:cNvPr id="3" name="TekstSylinder 2">
            <a:extLst>
              <a:ext uri="{FF2B5EF4-FFF2-40B4-BE49-F238E27FC236}">
                <a16:creationId xmlns:a16="http://schemas.microsoft.com/office/drawing/2014/main" id="{E31C6415-CCC1-4DC8-88E7-83F0BB67EC5E}"/>
              </a:ext>
            </a:extLst>
          </p:cNvPr>
          <p:cNvSpPr txBox="1"/>
          <p:nvPr/>
        </p:nvSpPr>
        <p:spPr>
          <a:xfrm>
            <a:off x="336164" y="6985925"/>
            <a:ext cx="6240372" cy="661720"/>
          </a:xfrm>
          <a:prstGeom prst="rect">
            <a:avLst/>
          </a:prstGeom>
          <a:noFill/>
        </p:spPr>
        <p:txBody>
          <a:bodyPr wrap="square" rtlCol="0">
            <a:spAutoFit/>
          </a:bodyPr>
          <a:lstStyle/>
          <a:p>
            <a:r>
              <a:rPr lang="nb-NO" sz="1100" b="1" dirty="0"/>
              <a:t>Puslespilloppgave</a:t>
            </a:r>
          </a:p>
          <a:p>
            <a:endParaRPr lang="nb-NO" sz="400" dirty="0"/>
          </a:p>
          <a:p>
            <a:r>
              <a:rPr lang="nb-NO" sz="1100" dirty="0"/>
              <a:t>Sorter kodelinjene etter numrene i tekstboksen over, om regresjon i Python. Da vil du få den riktige rekkefølgen i programmet ditt.</a:t>
            </a:r>
          </a:p>
        </p:txBody>
      </p:sp>
      <p:pic>
        <p:nvPicPr>
          <p:cNvPr id="4" name="Bilde 3">
            <a:extLst>
              <a:ext uri="{FF2B5EF4-FFF2-40B4-BE49-F238E27FC236}">
                <a16:creationId xmlns:a16="http://schemas.microsoft.com/office/drawing/2014/main" id="{B5F05C52-955B-418F-82C2-54AE4B3DA5DD}"/>
              </a:ext>
            </a:extLst>
          </p:cNvPr>
          <p:cNvPicPr>
            <a:picLocks noChangeAspect="1"/>
          </p:cNvPicPr>
          <p:nvPr/>
        </p:nvPicPr>
        <p:blipFill>
          <a:blip r:embed="rId2"/>
          <a:stretch>
            <a:fillRect/>
          </a:stretch>
        </p:blipFill>
        <p:spPr>
          <a:xfrm>
            <a:off x="745336" y="7955254"/>
            <a:ext cx="2285542" cy="274265"/>
          </a:xfrm>
          <a:prstGeom prst="rect">
            <a:avLst/>
          </a:prstGeom>
        </p:spPr>
      </p:pic>
      <p:pic>
        <p:nvPicPr>
          <p:cNvPr id="6" name="Bilde 5">
            <a:extLst>
              <a:ext uri="{FF2B5EF4-FFF2-40B4-BE49-F238E27FC236}">
                <a16:creationId xmlns:a16="http://schemas.microsoft.com/office/drawing/2014/main" id="{E7D3FB84-C535-4E03-BB0A-C07E80E1DCC2}"/>
              </a:ext>
            </a:extLst>
          </p:cNvPr>
          <p:cNvPicPr>
            <a:picLocks noChangeAspect="1"/>
          </p:cNvPicPr>
          <p:nvPr/>
        </p:nvPicPr>
        <p:blipFill>
          <a:blip r:embed="rId3"/>
          <a:stretch>
            <a:fillRect/>
          </a:stretch>
        </p:blipFill>
        <p:spPr>
          <a:xfrm>
            <a:off x="745336" y="7719591"/>
            <a:ext cx="2216976" cy="148560"/>
          </a:xfrm>
          <a:prstGeom prst="rect">
            <a:avLst/>
          </a:prstGeom>
        </p:spPr>
      </p:pic>
      <p:pic>
        <p:nvPicPr>
          <p:cNvPr id="10" name="Bilde 9">
            <a:extLst>
              <a:ext uri="{FF2B5EF4-FFF2-40B4-BE49-F238E27FC236}">
                <a16:creationId xmlns:a16="http://schemas.microsoft.com/office/drawing/2014/main" id="{AB719BCF-A8C6-4A82-94F5-C30AD3F847CE}"/>
              </a:ext>
            </a:extLst>
          </p:cNvPr>
          <p:cNvPicPr>
            <a:picLocks noChangeAspect="1"/>
          </p:cNvPicPr>
          <p:nvPr/>
        </p:nvPicPr>
        <p:blipFill>
          <a:blip r:embed="rId4"/>
          <a:stretch>
            <a:fillRect/>
          </a:stretch>
        </p:blipFill>
        <p:spPr>
          <a:xfrm>
            <a:off x="4946327" y="7719591"/>
            <a:ext cx="1531313" cy="274265"/>
          </a:xfrm>
          <a:prstGeom prst="rect">
            <a:avLst/>
          </a:prstGeom>
        </p:spPr>
      </p:pic>
      <p:pic>
        <p:nvPicPr>
          <p:cNvPr id="11" name="Bilde 10">
            <a:extLst>
              <a:ext uri="{FF2B5EF4-FFF2-40B4-BE49-F238E27FC236}">
                <a16:creationId xmlns:a16="http://schemas.microsoft.com/office/drawing/2014/main" id="{DE6F1215-3845-4135-B02A-1F6F7E21AAFE}"/>
              </a:ext>
            </a:extLst>
          </p:cNvPr>
          <p:cNvPicPr>
            <a:picLocks noChangeAspect="1"/>
          </p:cNvPicPr>
          <p:nvPr/>
        </p:nvPicPr>
        <p:blipFill>
          <a:blip r:embed="rId5"/>
          <a:stretch>
            <a:fillRect/>
          </a:stretch>
        </p:blipFill>
        <p:spPr>
          <a:xfrm>
            <a:off x="4946160" y="8121707"/>
            <a:ext cx="1417036" cy="291407"/>
          </a:xfrm>
          <a:prstGeom prst="rect">
            <a:avLst/>
          </a:prstGeom>
        </p:spPr>
      </p:pic>
      <p:pic>
        <p:nvPicPr>
          <p:cNvPr id="17" name="Bilde 16">
            <a:extLst>
              <a:ext uri="{FF2B5EF4-FFF2-40B4-BE49-F238E27FC236}">
                <a16:creationId xmlns:a16="http://schemas.microsoft.com/office/drawing/2014/main" id="{E5B20D45-1086-404B-BA27-17AA24DF614B}"/>
              </a:ext>
            </a:extLst>
          </p:cNvPr>
          <p:cNvPicPr>
            <a:picLocks noChangeAspect="1"/>
          </p:cNvPicPr>
          <p:nvPr/>
        </p:nvPicPr>
        <p:blipFill>
          <a:blip r:embed="rId6"/>
          <a:stretch>
            <a:fillRect/>
          </a:stretch>
        </p:blipFill>
        <p:spPr>
          <a:xfrm>
            <a:off x="3178292" y="1251027"/>
            <a:ext cx="3184904" cy="2308325"/>
          </a:xfrm>
          <a:prstGeom prst="rect">
            <a:avLst/>
          </a:prstGeom>
        </p:spPr>
      </p:pic>
      <p:sp>
        <p:nvSpPr>
          <p:cNvPr id="18" name="TekstSylinder 17">
            <a:extLst>
              <a:ext uri="{FF2B5EF4-FFF2-40B4-BE49-F238E27FC236}">
                <a16:creationId xmlns:a16="http://schemas.microsoft.com/office/drawing/2014/main" id="{FA8A610D-24CD-45C1-8BA6-73D9EEA22519}"/>
              </a:ext>
            </a:extLst>
          </p:cNvPr>
          <p:cNvSpPr txBox="1"/>
          <p:nvPr/>
        </p:nvSpPr>
        <p:spPr>
          <a:xfrm>
            <a:off x="3241723" y="961530"/>
            <a:ext cx="3153265" cy="261610"/>
          </a:xfrm>
          <a:prstGeom prst="rect">
            <a:avLst/>
          </a:prstGeom>
          <a:noFill/>
        </p:spPr>
        <p:txBody>
          <a:bodyPr wrap="square" rtlCol="0">
            <a:spAutoFit/>
          </a:bodyPr>
          <a:lstStyle/>
          <a:p>
            <a:pPr algn="ctr"/>
            <a:r>
              <a:rPr lang="nb-NO" sz="1100" b="1" dirty="0"/>
              <a:t>Samlet klimagassutslipp for Norge 1990 – 2018 </a:t>
            </a:r>
          </a:p>
        </p:txBody>
      </p:sp>
      <p:sp>
        <p:nvSpPr>
          <p:cNvPr id="14" name="TekstSylinder 13">
            <a:extLst>
              <a:ext uri="{FF2B5EF4-FFF2-40B4-BE49-F238E27FC236}">
                <a16:creationId xmlns:a16="http://schemas.microsoft.com/office/drawing/2014/main" id="{A6FA4A35-C8D2-469A-B05B-F6FFB40DE6C2}"/>
              </a:ext>
            </a:extLst>
          </p:cNvPr>
          <p:cNvSpPr txBox="1"/>
          <p:nvPr/>
        </p:nvSpPr>
        <p:spPr>
          <a:xfrm>
            <a:off x="333764" y="3692476"/>
            <a:ext cx="6270725" cy="1338828"/>
          </a:xfrm>
          <a:prstGeom prst="rect">
            <a:avLst/>
          </a:prstGeom>
          <a:noFill/>
        </p:spPr>
        <p:txBody>
          <a:bodyPr wrap="square" rtlCol="0">
            <a:spAutoFit/>
          </a:bodyPr>
          <a:lstStyle/>
          <a:p>
            <a:r>
              <a:rPr lang="nb-NO" sz="1100" dirty="0"/>
              <a:t>I Python kan du bruke data som ligger i ferdige filer. Du slipper å skrive dem inn! Det som er viktig er at filene er riktig type. Slik som med plotting av grafer i Python.</a:t>
            </a:r>
          </a:p>
          <a:p>
            <a:endParaRPr lang="nb-NO" sz="400" dirty="0"/>
          </a:p>
          <a:p>
            <a:r>
              <a:rPr lang="nb-NO" sz="1100" dirty="0"/>
              <a:t>En annen fordel med å bruke Python, er at det er et programmeringsspråk som blir brukt av forskere som jobber med modellering. Andre forskere kan bruke andre programmeringsspråk som er spesialtilpasset akkurat den modelleringen de jobber med, men de følger de samme prinsippene som Python. Så dersom du kan modellere med Python, er det enklere å modellere i et annet programmeringsspråk enn om du bare har brukt Geogebra tidligere.</a:t>
            </a:r>
          </a:p>
        </p:txBody>
      </p:sp>
      <p:sp>
        <p:nvSpPr>
          <p:cNvPr id="15" name="TekstSylinder 14">
            <a:extLst>
              <a:ext uri="{FF2B5EF4-FFF2-40B4-BE49-F238E27FC236}">
                <a16:creationId xmlns:a16="http://schemas.microsoft.com/office/drawing/2014/main" id="{E1D026E0-F3DB-4FA4-BF2E-4382D0DDEFC4}"/>
              </a:ext>
            </a:extLst>
          </p:cNvPr>
          <p:cNvSpPr txBox="1"/>
          <p:nvPr/>
        </p:nvSpPr>
        <p:spPr>
          <a:xfrm>
            <a:off x="333764" y="961530"/>
            <a:ext cx="2612571" cy="2754600"/>
          </a:xfrm>
          <a:prstGeom prst="rect">
            <a:avLst/>
          </a:prstGeom>
          <a:noFill/>
        </p:spPr>
        <p:txBody>
          <a:bodyPr wrap="square" rtlCol="0">
            <a:spAutoFit/>
          </a:bodyPr>
          <a:lstStyle/>
          <a:p>
            <a:r>
              <a:rPr lang="nb-NO" sz="1100" b="1" dirty="0"/>
              <a:t>Lineær regresjon med Python</a:t>
            </a:r>
          </a:p>
          <a:p>
            <a:endParaRPr lang="nb-NO" sz="400" b="1" dirty="0"/>
          </a:p>
          <a:p>
            <a:r>
              <a:rPr lang="nb-NO" sz="1100" dirty="0"/>
              <a:t>Dere har allerede utført mange lineære regresjoner med Geogebra, så hva er poenget med å bruke Python i stedet?</a:t>
            </a:r>
          </a:p>
          <a:p>
            <a:endParaRPr lang="nb-NO" sz="400" dirty="0"/>
          </a:p>
          <a:p>
            <a:r>
              <a:rPr lang="nb-NO" sz="1100" dirty="0"/>
              <a:t>I Geogebra må vi skrive inn alle målingene våre for hånd, eller kopiere fra f.eks. Excel, og da kan det være vanskelig å gjøre en regresjon dersom vi har mye data. Tenk deg at du har 100 målinger, da tar det veldig lang tid å skrive inn alle målingene i regnearket i Geogebra. Det kan fort bli en feil eller to underveis også. Tenk om du har enda flere målinger, kanskje flere enn 1000! Da blir det ganske kjedelig å skrive inn alle tallene.</a:t>
            </a:r>
          </a:p>
        </p:txBody>
      </p:sp>
      <p:sp>
        <p:nvSpPr>
          <p:cNvPr id="20" name="TekstSylinder 19">
            <a:extLst>
              <a:ext uri="{FF2B5EF4-FFF2-40B4-BE49-F238E27FC236}">
                <a16:creationId xmlns:a16="http://schemas.microsoft.com/office/drawing/2014/main" id="{BC5A2925-431B-405B-BE8F-197563829A2B}"/>
              </a:ext>
            </a:extLst>
          </p:cNvPr>
          <p:cNvSpPr txBox="1"/>
          <p:nvPr/>
        </p:nvSpPr>
        <p:spPr>
          <a:xfrm>
            <a:off x="366411" y="7647645"/>
            <a:ext cx="368833" cy="261610"/>
          </a:xfrm>
          <a:prstGeom prst="rect">
            <a:avLst/>
          </a:prstGeom>
          <a:noFill/>
        </p:spPr>
        <p:txBody>
          <a:bodyPr wrap="square" rtlCol="0">
            <a:spAutoFit/>
          </a:bodyPr>
          <a:lstStyle/>
          <a:p>
            <a:r>
              <a:rPr lang="nb-NO" sz="1100" b="1" dirty="0"/>
              <a:t>1.</a:t>
            </a:r>
          </a:p>
        </p:txBody>
      </p:sp>
      <p:sp>
        <p:nvSpPr>
          <p:cNvPr id="21" name="TekstSylinder 20">
            <a:extLst>
              <a:ext uri="{FF2B5EF4-FFF2-40B4-BE49-F238E27FC236}">
                <a16:creationId xmlns:a16="http://schemas.microsoft.com/office/drawing/2014/main" id="{C008250B-1CDE-4D22-8DF0-9EEB771B4CEA}"/>
              </a:ext>
            </a:extLst>
          </p:cNvPr>
          <p:cNvSpPr txBox="1"/>
          <p:nvPr/>
        </p:nvSpPr>
        <p:spPr>
          <a:xfrm>
            <a:off x="366410" y="7888493"/>
            <a:ext cx="368833" cy="261610"/>
          </a:xfrm>
          <a:prstGeom prst="rect">
            <a:avLst/>
          </a:prstGeom>
          <a:noFill/>
        </p:spPr>
        <p:txBody>
          <a:bodyPr wrap="square" rtlCol="0">
            <a:spAutoFit/>
          </a:bodyPr>
          <a:lstStyle/>
          <a:p>
            <a:r>
              <a:rPr lang="nb-NO" sz="1100" b="1" dirty="0"/>
              <a:t>2.</a:t>
            </a:r>
          </a:p>
        </p:txBody>
      </p:sp>
      <p:sp>
        <p:nvSpPr>
          <p:cNvPr id="22" name="TekstSylinder 21">
            <a:extLst>
              <a:ext uri="{FF2B5EF4-FFF2-40B4-BE49-F238E27FC236}">
                <a16:creationId xmlns:a16="http://schemas.microsoft.com/office/drawing/2014/main" id="{CE56C7DF-0151-4177-9A0A-0D85F4824B29}"/>
              </a:ext>
            </a:extLst>
          </p:cNvPr>
          <p:cNvSpPr txBox="1"/>
          <p:nvPr/>
        </p:nvSpPr>
        <p:spPr>
          <a:xfrm>
            <a:off x="366409" y="8227065"/>
            <a:ext cx="368833" cy="261610"/>
          </a:xfrm>
          <a:prstGeom prst="rect">
            <a:avLst/>
          </a:prstGeom>
          <a:noFill/>
        </p:spPr>
        <p:txBody>
          <a:bodyPr wrap="square" rtlCol="0">
            <a:spAutoFit/>
          </a:bodyPr>
          <a:lstStyle/>
          <a:p>
            <a:r>
              <a:rPr lang="nb-NO" sz="1100" b="1" dirty="0"/>
              <a:t>3.</a:t>
            </a:r>
          </a:p>
        </p:txBody>
      </p:sp>
      <p:sp>
        <p:nvSpPr>
          <p:cNvPr id="23" name="TekstSylinder 22">
            <a:extLst>
              <a:ext uri="{FF2B5EF4-FFF2-40B4-BE49-F238E27FC236}">
                <a16:creationId xmlns:a16="http://schemas.microsoft.com/office/drawing/2014/main" id="{438785E5-8B3D-4D94-B855-B3493170A704}"/>
              </a:ext>
            </a:extLst>
          </p:cNvPr>
          <p:cNvSpPr txBox="1"/>
          <p:nvPr/>
        </p:nvSpPr>
        <p:spPr>
          <a:xfrm>
            <a:off x="366408" y="9070464"/>
            <a:ext cx="368833" cy="261610"/>
          </a:xfrm>
          <a:prstGeom prst="rect">
            <a:avLst/>
          </a:prstGeom>
          <a:noFill/>
        </p:spPr>
        <p:txBody>
          <a:bodyPr wrap="square" rtlCol="0">
            <a:spAutoFit/>
          </a:bodyPr>
          <a:lstStyle/>
          <a:p>
            <a:r>
              <a:rPr lang="nb-NO" sz="1100" b="1" dirty="0"/>
              <a:t>4.</a:t>
            </a:r>
          </a:p>
        </p:txBody>
      </p:sp>
      <p:sp>
        <p:nvSpPr>
          <p:cNvPr id="24" name="TekstSylinder 23">
            <a:extLst>
              <a:ext uri="{FF2B5EF4-FFF2-40B4-BE49-F238E27FC236}">
                <a16:creationId xmlns:a16="http://schemas.microsoft.com/office/drawing/2014/main" id="{7C5DE9B6-2B97-406A-8170-B269A52FE0FF}"/>
              </a:ext>
            </a:extLst>
          </p:cNvPr>
          <p:cNvSpPr txBox="1"/>
          <p:nvPr/>
        </p:nvSpPr>
        <p:spPr>
          <a:xfrm>
            <a:off x="4633938" y="7647645"/>
            <a:ext cx="368833" cy="261610"/>
          </a:xfrm>
          <a:prstGeom prst="rect">
            <a:avLst/>
          </a:prstGeom>
          <a:noFill/>
        </p:spPr>
        <p:txBody>
          <a:bodyPr wrap="square" rtlCol="0">
            <a:spAutoFit/>
          </a:bodyPr>
          <a:lstStyle/>
          <a:p>
            <a:r>
              <a:rPr lang="nb-NO" sz="1100" b="1" dirty="0"/>
              <a:t>5.</a:t>
            </a:r>
          </a:p>
        </p:txBody>
      </p:sp>
      <p:sp>
        <p:nvSpPr>
          <p:cNvPr id="25" name="TekstSylinder 24">
            <a:extLst>
              <a:ext uri="{FF2B5EF4-FFF2-40B4-BE49-F238E27FC236}">
                <a16:creationId xmlns:a16="http://schemas.microsoft.com/office/drawing/2014/main" id="{9695EE5A-C73F-4746-B6BE-3D4B39882F90}"/>
              </a:ext>
            </a:extLst>
          </p:cNvPr>
          <p:cNvSpPr txBox="1"/>
          <p:nvPr/>
        </p:nvSpPr>
        <p:spPr>
          <a:xfrm>
            <a:off x="4633937" y="8092386"/>
            <a:ext cx="368833" cy="261610"/>
          </a:xfrm>
          <a:prstGeom prst="rect">
            <a:avLst/>
          </a:prstGeom>
          <a:noFill/>
        </p:spPr>
        <p:txBody>
          <a:bodyPr wrap="square" rtlCol="0">
            <a:spAutoFit/>
          </a:bodyPr>
          <a:lstStyle/>
          <a:p>
            <a:r>
              <a:rPr lang="nb-NO" sz="1100" b="1" dirty="0"/>
              <a:t>6.</a:t>
            </a:r>
          </a:p>
        </p:txBody>
      </p:sp>
      <p:pic>
        <p:nvPicPr>
          <p:cNvPr id="27" name="Bilde 26">
            <a:extLst>
              <a:ext uri="{FF2B5EF4-FFF2-40B4-BE49-F238E27FC236}">
                <a16:creationId xmlns:a16="http://schemas.microsoft.com/office/drawing/2014/main" id="{E6E5E68E-F0E0-4E6A-8CD9-346D33A85497}"/>
              </a:ext>
            </a:extLst>
          </p:cNvPr>
          <p:cNvPicPr>
            <a:picLocks noChangeAspect="1"/>
          </p:cNvPicPr>
          <p:nvPr/>
        </p:nvPicPr>
        <p:blipFill>
          <a:blip r:embed="rId7"/>
          <a:stretch>
            <a:fillRect/>
          </a:stretch>
        </p:blipFill>
        <p:spPr>
          <a:xfrm>
            <a:off x="731148" y="9141444"/>
            <a:ext cx="4702786" cy="452191"/>
          </a:xfrm>
          <a:prstGeom prst="rect">
            <a:avLst/>
          </a:prstGeom>
        </p:spPr>
      </p:pic>
      <p:pic>
        <p:nvPicPr>
          <p:cNvPr id="28" name="Bilde 27">
            <a:extLst>
              <a:ext uri="{FF2B5EF4-FFF2-40B4-BE49-F238E27FC236}">
                <a16:creationId xmlns:a16="http://schemas.microsoft.com/office/drawing/2014/main" id="{235AA4ED-C9BE-4F01-86E0-9C7663E64FBE}"/>
              </a:ext>
            </a:extLst>
          </p:cNvPr>
          <p:cNvPicPr>
            <a:picLocks noChangeAspect="1"/>
          </p:cNvPicPr>
          <p:nvPr/>
        </p:nvPicPr>
        <p:blipFill>
          <a:blip r:embed="rId8"/>
          <a:stretch>
            <a:fillRect/>
          </a:stretch>
        </p:blipFill>
        <p:spPr>
          <a:xfrm>
            <a:off x="731147" y="8298287"/>
            <a:ext cx="3418187" cy="787524"/>
          </a:xfrm>
          <a:prstGeom prst="rect">
            <a:avLst/>
          </a:prstGeom>
        </p:spPr>
      </p:pic>
      <p:sp>
        <p:nvSpPr>
          <p:cNvPr id="5" name="Plassholder for lysbildenummer 4">
            <a:extLst>
              <a:ext uri="{FF2B5EF4-FFF2-40B4-BE49-F238E27FC236}">
                <a16:creationId xmlns:a16="http://schemas.microsoft.com/office/drawing/2014/main" id="{4A586A56-FD41-46C9-97DE-E1B19611362E}"/>
              </a:ext>
            </a:extLst>
          </p:cNvPr>
          <p:cNvSpPr>
            <a:spLocks noGrp="1"/>
          </p:cNvSpPr>
          <p:nvPr>
            <p:ph type="sldNum" sz="quarter" idx="12"/>
          </p:nvPr>
        </p:nvSpPr>
        <p:spPr/>
        <p:txBody>
          <a:bodyPr/>
          <a:lstStyle/>
          <a:p>
            <a:fld id="{8BCDA449-1FD9-4B7A-9E85-B244E6DC9C56}" type="slidenum">
              <a:rPr lang="nb-NO" smtClean="0"/>
              <a:t>1</a:t>
            </a:fld>
            <a:endParaRPr lang="nb-NO"/>
          </a:p>
        </p:txBody>
      </p:sp>
      <p:sp>
        <p:nvSpPr>
          <p:cNvPr id="29" name="TekstSylinder 28">
            <a:extLst>
              <a:ext uri="{FF2B5EF4-FFF2-40B4-BE49-F238E27FC236}">
                <a16:creationId xmlns:a16="http://schemas.microsoft.com/office/drawing/2014/main" id="{3CBDD319-8B11-A98F-1E3C-A9FC352F0A94}"/>
              </a:ext>
            </a:extLst>
          </p:cNvPr>
          <p:cNvSpPr txBox="1"/>
          <p:nvPr/>
        </p:nvSpPr>
        <p:spPr>
          <a:xfrm>
            <a:off x="5841920" y="117153"/>
            <a:ext cx="895090" cy="230832"/>
          </a:xfrm>
          <a:prstGeom prst="rect">
            <a:avLst/>
          </a:prstGeom>
          <a:noFill/>
        </p:spPr>
        <p:txBody>
          <a:bodyPr wrap="square" rtlCol="0">
            <a:spAutoFit/>
          </a:bodyPr>
          <a:lstStyle/>
          <a:p>
            <a:r>
              <a:rPr lang="nb-NO" sz="900" dirty="0"/>
              <a:t>Av: Ellen E. Flø</a:t>
            </a:r>
          </a:p>
        </p:txBody>
      </p:sp>
    </p:spTree>
    <p:extLst>
      <p:ext uri="{BB962C8B-B14F-4D97-AF65-F5344CB8AC3E}">
        <p14:creationId xmlns:p14="http://schemas.microsoft.com/office/powerpoint/2010/main" val="560289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Bilde 22">
            <a:extLst>
              <a:ext uri="{FF2B5EF4-FFF2-40B4-BE49-F238E27FC236}">
                <a16:creationId xmlns:a16="http://schemas.microsoft.com/office/drawing/2014/main" id="{4DE2BCB3-0504-4E8C-B3E0-DED9E130E3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4906" y="-16616"/>
            <a:ext cx="833246" cy="833246"/>
          </a:xfrm>
          <a:prstGeom prst="rect">
            <a:avLst/>
          </a:prstGeom>
        </p:spPr>
      </p:pic>
      <p:sp>
        <p:nvSpPr>
          <p:cNvPr id="2" name="Tittel 1">
            <a:extLst>
              <a:ext uri="{FF2B5EF4-FFF2-40B4-BE49-F238E27FC236}">
                <a16:creationId xmlns:a16="http://schemas.microsoft.com/office/drawing/2014/main" id="{BDD76430-BD3E-4C34-A6C7-5803812CD958}"/>
              </a:ext>
            </a:extLst>
          </p:cNvPr>
          <p:cNvSpPr>
            <a:spLocks noGrp="1"/>
          </p:cNvSpPr>
          <p:nvPr>
            <p:ph type="title"/>
          </p:nvPr>
        </p:nvSpPr>
        <p:spPr>
          <a:xfrm>
            <a:off x="182568" y="132442"/>
            <a:ext cx="6295072" cy="788209"/>
          </a:xfrm>
        </p:spPr>
        <p:txBody>
          <a:bodyPr>
            <a:normAutofit/>
          </a:bodyPr>
          <a:lstStyle/>
          <a:p>
            <a:r>
              <a:rPr lang="nb-NO" dirty="0"/>
              <a:t>Ikke-lineær regresjon med Python</a:t>
            </a:r>
          </a:p>
        </p:txBody>
      </p:sp>
      <p:pic>
        <p:nvPicPr>
          <p:cNvPr id="11" name="Bilde 10">
            <a:extLst>
              <a:ext uri="{FF2B5EF4-FFF2-40B4-BE49-F238E27FC236}">
                <a16:creationId xmlns:a16="http://schemas.microsoft.com/office/drawing/2014/main" id="{DE6F1215-3845-4135-B02A-1F6F7E21AAFE}"/>
              </a:ext>
            </a:extLst>
          </p:cNvPr>
          <p:cNvPicPr>
            <a:picLocks noChangeAspect="1"/>
          </p:cNvPicPr>
          <p:nvPr/>
        </p:nvPicPr>
        <p:blipFill>
          <a:blip r:embed="rId3"/>
          <a:stretch>
            <a:fillRect/>
          </a:stretch>
        </p:blipFill>
        <p:spPr>
          <a:xfrm>
            <a:off x="481249" y="5258628"/>
            <a:ext cx="1659475" cy="341263"/>
          </a:xfrm>
          <a:prstGeom prst="rect">
            <a:avLst/>
          </a:prstGeom>
        </p:spPr>
      </p:pic>
      <p:sp>
        <p:nvSpPr>
          <p:cNvPr id="18" name="TekstSylinder 17">
            <a:extLst>
              <a:ext uri="{FF2B5EF4-FFF2-40B4-BE49-F238E27FC236}">
                <a16:creationId xmlns:a16="http://schemas.microsoft.com/office/drawing/2014/main" id="{FA8A610D-24CD-45C1-8BA6-73D9EEA22519}"/>
              </a:ext>
            </a:extLst>
          </p:cNvPr>
          <p:cNvSpPr txBox="1"/>
          <p:nvPr/>
        </p:nvSpPr>
        <p:spPr>
          <a:xfrm>
            <a:off x="3241723" y="1128795"/>
            <a:ext cx="3153265" cy="261610"/>
          </a:xfrm>
          <a:prstGeom prst="rect">
            <a:avLst/>
          </a:prstGeom>
          <a:noFill/>
        </p:spPr>
        <p:txBody>
          <a:bodyPr wrap="square" rtlCol="0">
            <a:spAutoFit/>
          </a:bodyPr>
          <a:lstStyle/>
          <a:p>
            <a:pPr algn="ctr"/>
            <a:r>
              <a:rPr lang="nb-NO" sz="1100" b="1" dirty="0"/>
              <a:t>Samlet klimagassutslipp for Norge 1990 – 2018 </a:t>
            </a:r>
          </a:p>
        </p:txBody>
      </p:sp>
      <p:sp>
        <p:nvSpPr>
          <p:cNvPr id="14" name="TekstSylinder 13">
            <a:extLst>
              <a:ext uri="{FF2B5EF4-FFF2-40B4-BE49-F238E27FC236}">
                <a16:creationId xmlns:a16="http://schemas.microsoft.com/office/drawing/2014/main" id="{A6FA4A35-C8D2-469A-B05B-F6FFB40DE6C2}"/>
              </a:ext>
            </a:extLst>
          </p:cNvPr>
          <p:cNvSpPr txBox="1"/>
          <p:nvPr/>
        </p:nvSpPr>
        <p:spPr>
          <a:xfrm>
            <a:off x="328699" y="4310970"/>
            <a:ext cx="6270725" cy="769441"/>
          </a:xfrm>
          <a:prstGeom prst="rect">
            <a:avLst/>
          </a:prstGeom>
          <a:noFill/>
        </p:spPr>
        <p:txBody>
          <a:bodyPr wrap="square" rtlCol="0">
            <a:spAutoFit/>
          </a:bodyPr>
          <a:lstStyle/>
          <a:p>
            <a:r>
              <a:rPr lang="nb-NO" sz="1100" dirty="0"/>
              <a:t>Programmeringen er veldig lik for lineær og ikke-lineær regresjon. Vi må bare endre den lineære funksjonen til en ikke-lineær funksjon. Da vil modellen vår tilpasse seg datasettet vårt best mulig, og vi får vite koeffisientene som bestemmer funksjonen for modellen vår. I tillegg må vi endre til riktig antall koeffisienter i programmet vårt. Se eksempelet under på hva som må endres. </a:t>
            </a:r>
          </a:p>
        </p:txBody>
      </p:sp>
      <p:sp>
        <p:nvSpPr>
          <p:cNvPr id="15" name="TekstSylinder 14">
            <a:extLst>
              <a:ext uri="{FF2B5EF4-FFF2-40B4-BE49-F238E27FC236}">
                <a16:creationId xmlns:a16="http://schemas.microsoft.com/office/drawing/2014/main" id="{E1D026E0-F3DB-4FA4-BF2E-4382D0DDEFC4}"/>
              </a:ext>
            </a:extLst>
          </p:cNvPr>
          <p:cNvSpPr txBox="1"/>
          <p:nvPr/>
        </p:nvSpPr>
        <p:spPr>
          <a:xfrm>
            <a:off x="333764" y="1128795"/>
            <a:ext cx="2612571" cy="2754600"/>
          </a:xfrm>
          <a:prstGeom prst="rect">
            <a:avLst/>
          </a:prstGeom>
          <a:noFill/>
        </p:spPr>
        <p:txBody>
          <a:bodyPr wrap="square" rtlCol="0">
            <a:spAutoFit/>
          </a:bodyPr>
          <a:lstStyle/>
          <a:p>
            <a:r>
              <a:rPr lang="nb-NO" sz="1100" b="1" dirty="0"/>
              <a:t>Forskjell på lineær og ikke-lineær regresjon i Python</a:t>
            </a:r>
          </a:p>
          <a:p>
            <a:endParaRPr lang="nb-NO" sz="400" b="1" dirty="0"/>
          </a:p>
          <a:p>
            <a:r>
              <a:rPr lang="nb-NO" sz="1100" dirty="0"/>
              <a:t>Det er liten forskjell på hvordan programmene for lineær og ikke-lineær regresjon ser ut. Den viktigste forskjellen er å forandre på hvilken funksjonstype datasettet skal tilpasses. Det står en oversikt over noen funksjonstyper, og hvordan man skriver dem i python på de to neste sidene.</a:t>
            </a:r>
          </a:p>
          <a:p>
            <a:endParaRPr lang="nb-NO" sz="400" dirty="0"/>
          </a:p>
          <a:p>
            <a:r>
              <a:rPr lang="nb-NO" sz="1100" dirty="0"/>
              <a:t>Men hvordan skal vi vite hvilken funksjonstype som passer til datasettet vårt? Går det an å finne det ut på forhånd? Svaret på det spørsmålet avhenger av datasettet ditt. Du kan lage et</a:t>
            </a:r>
          </a:p>
        </p:txBody>
      </p:sp>
      <p:pic>
        <p:nvPicPr>
          <p:cNvPr id="27" name="Bilde 26">
            <a:extLst>
              <a:ext uri="{FF2B5EF4-FFF2-40B4-BE49-F238E27FC236}">
                <a16:creationId xmlns:a16="http://schemas.microsoft.com/office/drawing/2014/main" id="{E6E5E68E-F0E0-4E6A-8CD9-346D33A85497}"/>
              </a:ext>
            </a:extLst>
          </p:cNvPr>
          <p:cNvPicPr>
            <a:picLocks noChangeAspect="1"/>
          </p:cNvPicPr>
          <p:nvPr/>
        </p:nvPicPr>
        <p:blipFill>
          <a:blip r:embed="rId4"/>
          <a:stretch>
            <a:fillRect/>
          </a:stretch>
        </p:blipFill>
        <p:spPr>
          <a:xfrm>
            <a:off x="481249" y="5907857"/>
            <a:ext cx="5270080" cy="506739"/>
          </a:xfrm>
          <a:prstGeom prst="rect">
            <a:avLst/>
          </a:prstGeom>
        </p:spPr>
      </p:pic>
      <p:pic>
        <p:nvPicPr>
          <p:cNvPr id="28" name="Bilde 27">
            <a:extLst>
              <a:ext uri="{FF2B5EF4-FFF2-40B4-BE49-F238E27FC236}">
                <a16:creationId xmlns:a16="http://schemas.microsoft.com/office/drawing/2014/main" id="{4850A2E1-6BC7-4DEC-9204-F807E8A5CDCF}"/>
              </a:ext>
            </a:extLst>
          </p:cNvPr>
          <p:cNvPicPr>
            <a:picLocks noChangeAspect="1"/>
          </p:cNvPicPr>
          <p:nvPr/>
        </p:nvPicPr>
        <p:blipFill>
          <a:blip r:embed="rId5"/>
          <a:stretch>
            <a:fillRect/>
          </a:stretch>
        </p:blipFill>
        <p:spPr>
          <a:xfrm>
            <a:off x="2998037" y="1374275"/>
            <a:ext cx="3606452" cy="2368682"/>
          </a:xfrm>
          <a:prstGeom prst="rect">
            <a:avLst/>
          </a:prstGeom>
        </p:spPr>
      </p:pic>
      <p:cxnSp>
        <p:nvCxnSpPr>
          <p:cNvPr id="30" name="Rett pilkobling 29">
            <a:extLst>
              <a:ext uri="{FF2B5EF4-FFF2-40B4-BE49-F238E27FC236}">
                <a16:creationId xmlns:a16="http://schemas.microsoft.com/office/drawing/2014/main" id="{3A14DCD7-2199-4867-8465-DE981222CA42}"/>
              </a:ext>
            </a:extLst>
          </p:cNvPr>
          <p:cNvCxnSpPr>
            <a:cxnSpLocks/>
          </p:cNvCxnSpPr>
          <p:nvPr/>
        </p:nvCxnSpPr>
        <p:spPr>
          <a:xfrm flipV="1">
            <a:off x="2205352" y="5410647"/>
            <a:ext cx="455859" cy="1"/>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Rett pilkobling 30">
            <a:extLst>
              <a:ext uri="{FF2B5EF4-FFF2-40B4-BE49-F238E27FC236}">
                <a16:creationId xmlns:a16="http://schemas.microsoft.com/office/drawing/2014/main" id="{789D7FD1-09DD-476D-A81C-D641086901DA}"/>
              </a:ext>
            </a:extLst>
          </p:cNvPr>
          <p:cNvCxnSpPr>
            <a:cxnSpLocks/>
          </p:cNvCxnSpPr>
          <p:nvPr/>
        </p:nvCxnSpPr>
        <p:spPr>
          <a:xfrm>
            <a:off x="959344" y="6414596"/>
            <a:ext cx="0" cy="28903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Bilde 11">
            <a:extLst>
              <a:ext uri="{FF2B5EF4-FFF2-40B4-BE49-F238E27FC236}">
                <a16:creationId xmlns:a16="http://schemas.microsoft.com/office/drawing/2014/main" id="{6884D672-EB33-40CA-95CB-CD67093930D8}"/>
              </a:ext>
            </a:extLst>
          </p:cNvPr>
          <p:cNvPicPr>
            <a:picLocks noChangeAspect="1"/>
          </p:cNvPicPr>
          <p:nvPr/>
        </p:nvPicPr>
        <p:blipFill>
          <a:blip r:embed="rId6"/>
          <a:stretch>
            <a:fillRect/>
          </a:stretch>
        </p:blipFill>
        <p:spPr>
          <a:xfrm>
            <a:off x="2768674" y="5273088"/>
            <a:ext cx="2694910" cy="358402"/>
          </a:xfrm>
          <a:prstGeom prst="rect">
            <a:avLst/>
          </a:prstGeom>
        </p:spPr>
      </p:pic>
      <p:pic>
        <p:nvPicPr>
          <p:cNvPr id="16" name="Bilde 15">
            <a:extLst>
              <a:ext uri="{FF2B5EF4-FFF2-40B4-BE49-F238E27FC236}">
                <a16:creationId xmlns:a16="http://schemas.microsoft.com/office/drawing/2014/main" id="{79256925-C28C-477E-BECD-4DCA491E970E}"/>
              </a:ext>
            </a:extLst>
          </p:cNvPr>
          <p:cNvPicPr>
            <a:picLocks noChangeAspect="1"/>
          </p:cNvPicPr>
          <p:nvPr/>
        </p:nvPicPr>
        <p:blipFill>
          <a:blip r:embed="rId7"/>
          <a:stretch>
            <a:fillRect/>
          </a:stretch>
        </p:blipFill>
        <p:spPr>
          <a:xfrm>
            <a:off x="481249" y="6744832"/>
            <a:ext cx="5209321" cy="511509"/>
          </a:xfrm>
          <a:prstGeom prst="rect">
            <a:avLst/>
          </a:prstGeom>
        </p:spPr>
      </p:pic>
      <p:sp>
        <p:nvSpPr>
          <p:cNvPr id="33" name="Ellipse 32">
            <a:extLst>
              <a:ext uri="{FF2B5EF4-FFF2-40B4-BE49-F238E27FC236}">
                <a16:creationId xmlns:a16="http://schemas.microsoft.com/office/drawing/2014/main" id="{88F089BE-5EDC-498B-8FC8-EE01A2AE4583}"/>
              </a:ext>
            </a:extLst>
          </p:cNvPr>
          <p:cNvSpPr/>
          <p:nvPr/>
        </p:nvSpPr>
        <p:spPr>
          <a:xfrm>
            <a:off x="4365600" y="5297436"/>
            <a:ext cx="467657" cy="18760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Ellipse 33">
            <a:extLst>
              <a:ext uri="{FF2B5EF4-FFF2-40B4-BE49-F238E27FC236}">
                <a16:creationId xmlns:a16="http://schemas.microsoft.com/office/drawing/2014/main" id="{5DC2214D-01DB-45FB-AF55-A7A27E711058}"/>
              </a:ext>
            </a:extLst>
          </p:cNvPr>
          <p:cNvSpPr/>
          <p:nvPr/>
        </p:nvSpPr>
        <p:spPr>
          <a:xfrm>
            <a:off x="859657" y="6916108"/>
            <a:ext cx="467657" cy="18760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Ellipse 34">
            <a:extLst>
              <a:ext uri="{FF2B5EF4-FFF2-40B4-BE49-F238E27FC236}">
                <a16:creationId xmlns:a16="http://schemas.microsoft.com/office/drawing/2014/main" id="{29F57FE5-2BC9-440B-95BE-19C1E74F90C3}"/>
              </a:ext>
            </a:extLst>
          </p:cNvPr>
          <p:cNvSpPr/>
          <p:nvPr/>
        </p:nvSpPr>
        <p:spPr>
          <a:xfrm>
            <a:off x="1158799" y="7068739"/>
            <a:ext cx="351594" cy="177767"/>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8" name="Bilde 37">
            <a:extLst>
              <a:ext uri="{FF2B5EF4-FFF2-40B4-BE49-F238E27FC236}">
                <a16:creationId xmlns:a16="http://schemas.microsoft.com/office/drawing/2014/main" id="{78652CC7-43F8-476B-A935-8FDD91EA7AD7}"/>
              </a:ext>
            </a:extLst>
          </p:cNvPr>
          <p:cNvPicPr>
            <a:picLocks noChangeAspect="1"/>
          </p:cNvPicPr>
          <p:nvPr/>
        </p:nvPicPr>
        <p:blipFill>
          <a:blip r:embed="rId8"/>
          <a:stretch>
            <a:fillRect/>
          </a:stretch>
        </p:blipFill>
        <p:spPr>
          <a:xfrm>
            <a:off x="481249" y="7511449"/>
            <a:ext cx="3966565" cy="913866"/>
          </a:xfrm>
          <a:prstGeom prst="rect">
            <a:avLst/>
          </a:prstGeom>
        </p:spPr>
      </p:pic>
      <p:cxnSp>
        <p:nvCxnSpPr>
          <p:cNvPr id="36" name="Rett pilkobling 35">
            <a:extLst>
              <a:ext uri="{FF2B5EF4-FFF2-40B4-BE49-F238E27FC236}">
                <a16:creationId xmlns:a16="http://schemas.microsoft.com/office/drawing/2014/main" id="{36812345-CF32-4270-9FA3-5D4079C2ED95}"/>
              </a:ext>
            </a:extLst>
          </p:cNvPr>
          <p:cNvCxnSpPr>
            <a:cxnSpLocks/>
          </p:cNvCxnSpPr>
          <p:nvPr/>
        </p:nvCxnSpPr>
        <p:spPr>
          <a:xfrm>
            <a:off x="1123049" y="8314355"/>
            <a:ext cx="0" cy="28903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9" name="Bilde 38">
            <a:extLst>
              <a:ext uri="{FF2B5EF4-FFF2-40B4-BE49-F238E27FC236}">
                <a16:creationId xmlns:a16="http://schemas.microsoft.com/office/drawing/2014/main" id="{07E59414-D879-4824-812C-BDDA933B4D4B}"/>
              </a:ext>
            </a:extLst>
          </p:cNvPr>
          <p:cNvPicPr>
            <a:picLocks noChangeAspect="1"/>
          </p:cNvPicPr>
          <p:nvPr/>
        </p:nvPicPr>
        <p:blipFill>
          <a:blip r:embed="rId9"/>
          <a:stretch>
            <a:fillRect/>
          </a:stretch>
        </p:blipFill>
        <p:spPr>
          <a:xfrm>
            <a:off x="481249" y="8680423"/>
            <a:ext cx="4294859" cy="885735"/>
          </a:xfrm>
          <a:prstGeom prst="rect">
            <a:avLst/>
          </a:prstGeom>
        </p:spPr>
      </p:pic>
      <p:sp>
        <p:nvSpPr>
          <p:cNvPr id="37" name="Ellipse 36">
            <a:extLst>
              <a:ext uri="{FF2B5EF4-FFF2-40B4-BE49-F238E27FC236}">
                <a16:creationId xmlns:a16="http://schemas.microsoft.com/office/drawing/2014/main" id="{2DE2CE35-E527-417F-AB17-BE5581A17398}"/>
              </a:ext>
            </a:extLst>
          </p:cNvPr>
          <p:cNvSpPr/>
          <p:nvPr/>
        </p:nvSpPr>
        <p:spPr>
          <a:xfrm>
            <a:off x="3332938" y="8793983"/>
            <a:ext cx="467657" cy="18760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ekstSylinder 40">
            <a:extLst>
              <a:ext uri="{FF2B5EF4-FFF2-40B4-BE49-F238E27FC236}">
                <a16:creationId xmlns:a16="http://schemas.microsoft.com/office/drawing/2014/main" id="{9D9DB9A1-6ED1-4FDA-96D5-D7F568C19634}"/>
              </a:ext>
            </a:extLst>
          </p:cNvPr>
          <p:cNvSpPr txBox="1"/>
          <p:nvPr/>
        </p:nvSpPr>
        <p:spPr>
          <a:xfrm>
            <a:off x="328700" y="3764229"/>
            <a:ext cx="6270725" cy="600164"/>
          </a:xfrm>
          <a:prstGeom prst="rect">
            <a:avLst/>
          </a:prstGeom>
          <a:noFill/>
        </p:spPr>
        <p:txBody>
          <a:bodyPr wrap="square" rtlCol="0">
            <a:spAutoFit/>
          </a:bodyPr>
          <a:lstStyle/>
          <a:p>
            <a:r>
              <a:rPr lang="nb-NO" sz="1100" dirty="0"/>
              <a:t>scatterplot av datasettet ditt, og se om du kjenner igjen en av funksjonstypene. Som regel er det likevel vanskelig å gjette seg til en funsjonstype på forhånd, og vi kan prøve oss fram med forskjellige funksjonstyper.</a:t>
            </a:r>
          </a:p>
        </p:txBody>
      </p:sp>
      <p:sp>
        <p:nvSpPr>
          <p:cNvPr id="3" name="Plassholder for lysbildenummer 2">
            <a:extLst>
              <a:ext uri="{FF2B5EF4-FFF2-40B4-BE49-F238E27FC236}">
                <a16:creationId xmlns:a16="http://schemas.microsoft.com/office/drawing/2014/main" id="{12CD9E76-BFD2-4264-B2C3-F1CCA4C96DB3}"/>
              </a:ext>
            </a:extLst>
          </p:cNvPr>
          <p:cNvSpPr>
            <a:spLocks noGrp="1"/>
          </p:cNvSpPr>
          <p:nvPr>
            <p:ph type="sldNum" sz="quarter" idx="12"/>
          </p:nvPr>
        </p:nvSpPr>
        <p:spPr/>
        <p:txBody>
          <a:bodyPr/>
          <a:lstStyle/>
          <a:p>
            <a:fld id="{8BCDA449-1FD9-4B7A-9E85-B244E6DC9C56}" type="slidenum">
              <a:rPr lang="nb-NO" smtClean="0"/>
              <a:t>2</a:t>
            </a:fld>
            <a:endParaRPr lang="nb-NO"/>
          </a:p>
        </p:txBody>
      </p:sp>
    </p:spTree>
    <p:extLst>
      <p:ext uri="{BB962C8B-B14F-4D97-AF65-F5344CB8AC3E}">
        <p14:creationId xmlns:p14="http://schemas.microsoft.com/office/powerpoint/2010/main" val="1916608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FFCF92-8D56-4568-AB37-B1A2210634CC}"/>
              </a:ext>
            </a:extLst>
          </p:cNvPr>
          <p:cNvSpPr>
            <a:spLocks noGrp="1"/>
          </p:cNvSpPr>
          <p:nvPr>
            <p:ph type="title"/>
          </p:nvPr>
        </p:nvSpPr>
        <p:spPr>
          <a:xfrm>
            <a:off x="480722" y="163430"/>
            <a:ext cx="5915025" cy="782780"/>
          </a:xfrm>
        </p:spPr>
        <p:txBody>
          <a:bodyPr>
            <a:normAutofit/>
          </a:bodyPr>
          <a:lstStyle/>
          <a:p>
            <a:r>
              <a:rPr lang="nb-NO" dirty="0"/>
              <a:t>Lag en solfanger</a:t>
            </a:r>
            <a:br>
              <a:rPr lang="nb-NO" dirty="0"/>
            </a:br>
            <a:r>
              <a:rPr lang="nb-NO" sz="1400" dirty="0"/>
              <a:t>- mål tid og temperatur med micro:bit og lagre til fil</a:t>
            </a:r>
          </a:p>
        </p:txBody>
      </p:sp>
      <p:sp>
        <p:nvSpPr>
          <p:cNvPr id="20" name="TekstSylinder 19">
            <a:extLst>
              <a:ext uri="{FF2B5EF4-FFF2-40B4-BE49-F238E27FC236}">
                <a16:creationId xmlns:a16="http://schemas.microsoft.com/office/drawing/2014/main" id="{8B025384-BE2D-42A8-A7EE-9C946187E21E}"/>
              </a:ext>
            </a:extLst>
          </p:cNvPr>
          <p:cNvSpPr txBox="1"/>
          <p:nvPr/>
        </p:nvSpPr>
        <p:spPr>
          <a:xfrm>
            <a:off x="480722" y="3928692"/>
            <a:ext cx="1519991" cy="261610"/>
          </a:xfrm>
          <a:prstGeom prst="rect">
            <a:avLst/>
          </a:prstGeom>
          <a:noFill/>
          <a:ln w="25400">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100" b="1" i="0" u="none" strike="noStrike" kern="1200" cap="none" spc="0" normalizeH="0" baseline="0" noProof="0" dirty="0">
                <a:ln>
                  <a:noFill/>
                </a:ln>
                <a:solidFill>
                  <a:prstClr val="black"/>
                </a:solidFill>
                <a:effectLst/>
                <a:uLnTx/>
                <a:uFillTx/>
                <a:latin typeface="Calibri" panose="020F0502020204030204"/>
                <a:ea typeface="+mn-ea"/>
                <a:cs typeface="+mn-cs"/>
              </a:rPr>
              <a:t>Gjennomfør fase 4 – 7.</a:t>
            </a:r>
          </a:p>
        </p:txBody>
      </p:sp>
      <p:sp>
        <p:nvSpPr>
          <p:cNvPr id="33" name="TekstSylinder 32">
            <a:extLst>
              <a:ext uri="{FF2B5EF4-FFF2-40B4-BE49-F238E27FC236}">
                <a16:creationId xmlns:a16="http://schemas.microsoft.com/office/drawing/2014/main" id="{98CAB480-F830-485A-87BD-645F07E11710}"/>
              </a:ext>
            </a:extLst>
          </p:cNvPr>
          <p:cNvSpPr txBox="1"/>
          <p:nvPr/>
        </p:nvSpPr>
        <p:spPr>
          <a:xfrm>
            <a:off x="355109" y="3992730"/>
            <a:ext cx="6549252" cy="369332"/>
          </a:xfrm>
          <a:prstGeom prst="rect">
            <a:avLst/>
          </a:prstGeom>
          <a:noFill/>
        </p:spPr>
        <p:txBody>
          <a:bodyPr wrap="square" rtlCol="0">
            <a:spAutoFit/>
          </a:bodyPr>
          <a:lstStyle/>
          <a:p>
            <a:r>
              <a:rPr lang="nb-NO" dirty="0"/>
              <a:t>_____________________________________________________</a:t>
            </a:r>
          </a:p>
        </p:txBody>
      </p:sp>
      <p:sp>
        <p:nvSpPr>
          <p:cNvPr id="13" name="Rektangel 12">
            <a:extLst>
              <a:ext uri="{FF2B5EF4-FFF2-40B4-BE49-F238E27FC236}">
                <a16:creationId xmlns:a16="http://schemas.microsoft.com/office/drawing/2014/main" id="{91876C61-7EFC-4561-AA1D-DEAF61BCAC82}"/>
              </a:ext>
            </a:extLst>
          </p:cNvPr>
          <p:cNvSpPr/>
          <p:nvPr/>
        </p:nvSpPr>
        <p:spPr>
          <a:xfrm>
            <a:off x="450852" y="2019646"/>
            <a:ext cx="4245737" cy="1969770"/>
          </a:xfrm>
          <a:prstGeom prst="rect">
            <a:avLst/>
          </a:prstGeom>
        </p:spPr>
        <p:txBody>
          <a:bodyPr wrap="square">
            <a:spAutoFit/>
          </a:bodyPr>
          <a:lstStyle/>
          <a:p>
            <a:pPr>
              <a:defRPr/>
            </a:pPr>
            <a:r>
              <a:rPr lang="nb-NO" sz="1100" b="1" dirty="0">
                <a:solidFill>
                  <a:prstClr val="black"/>
                </a:solidFill>
              </a:rPr>
              <a:t>Fase 1: </a:t>
            </a:r>
            <a:r>
              <a:rPr lang="nb-NO" sz="1100" dirty="0">
                <a:solidFill>
                  <a:prstClr val="black"/>
                </a:solidFill>
              </a:rPr>
              <a:t>Hva er en solfanger og hva kan den lages av?</a:t>
            </a:r>
          </a:p>
          <a:p>
            <a:pPr>
              <a:defRPr/>
            </a:pPr>
            <a:endParaRPr lang="nb-NO" sz="400" dirty="0">
              <a:solidFill>
                <a:prstClr val="black"/>
              </a:solidFill>
            </a:endParaRPr>
          </a:p>
          <a:p>
            <a:pPr lvl="0">
              <a:defRPr/>
            </a:pPr>
            <a:r>
              <a:rPr lang="nb-NO" sz="1100" b="1" dirty="0">
                <a:solidFill>
                  <a:prstClr val="black"/>
                </a:solidFill>
              </a:rPr>
              <a:t>Fase 2: </a:t>
            </a:r>
            <a:r>
              <a:rPr lang="nb-NO" sz="1100" dirty="0">
                <a:solidFill>
                  <a:prstClr val="black"/>
                </a:solidFill>
              </a:rPr>
              <a:t>Planlegg design og gjennomføring</a:t>
            </a:r>
            <a:endParaRPr lang="nb-NO" sz="400" dirty="0">
              <a:solidFill>
                <a:prstClr val="black"/>
              </a:solidFill>
            </a:endParaRPr>
          </a:p>
          <a:p>
            <a:pPr marL="342900" lvl="0" indent="-342900">
              <a:buFont typeface="+mj-lt"/>
              <a:buAutoNum type="arabicPeriod"/>
              <a:defRPr/>
            </a:pPr>
            <a:r>
              <a:rPr lang="nb-NO" sz="1100" dirty="0">
                <a:solidFill>
                  <a:prstClr val="black"/>
                </a:solidFill>
              </a:rPr>
              <a:t>Tenk selv først og tegn gjerne skisser fra forskjellige vinkler.</a:t>
            </a:r>
          </a:p>
          <a:p>
            <a:pPr marL="342900" lvl="0" indent="-342900">
              <a:buFont typeface="+mj-lt"/>
              <a:buAutoNum type="arabicPeriod"/>
              <a:defRPr/>
            </a:pPr>
            <a:r>
              <a:rPr lang="nb-NO" sz="1100" dirty="0">
                <a:solidFill>
                  <a:prstClr val="black"/>
                </a:solidFill>
              </a:rPr>
              <a:t>Forklar ideen din for de andre på gruppa. Bruk gjerne skissene i forklaringen.</a:t>
            </a:r>
          </a:p>
          <a:p>
            <a:pPr marL="342900" lvl="0" indent="-342900">
              <a:buFont typeface="+mj-lt"/>
              <a:buAutoNum type="arabicPeriod"/>
              <a:defRPr/>
            </a:pPr>
            <a:r>
              <a:rPr lang="nb-NO" sz="1100" dirty="0">
                <a:solidFill>
                  <a:prstClr val="black"/>
                </a:solidFill>
              </a:rPr>
              <a:t>Hele gruppa diskuterer de ulike ideene, og lager en felles plan for byggingen.</a:t>
            </a:r>
          </a:p>
          <a:p>
            <a:pPr lvl="0">
              <a:defRPr/>
            </a:pPr>
            <a:endParaRPr lang="nb-NO" sz="400" dirty="0">
              <a:solidFill>
                <a:prstClr val="black"/>
              </a:solidFill>
            </a:endParaRPr>
          </a:p>
          <a:p>
            <a:pPr>
              <a:defRPr/>
            </a:pPr>
            <a:r>
              <a:rPr lang="nb-NO" sz="1100" b="1" dirty="0"/>
              <a:t>Fase 3: </a:t>
            </a:r>
            <a:r>
              <a:rPr lang="nb-NO" sz="1100" dirty="0"/>
              <a:t>Gjennomfør planen deres for å lage solfangeren og lag programmet for å måle tid og temperatur og lagre på micro:biten. Se tips på side 3 og 4.</a:t>
            </a:r>
          </a:p>
        </p:txBody>
      </p:sp>
      <p:sp>
        <p:nvSpPr>
          <p:cNvPr id="26" name="TekstSylinder 25">
            <a:extLst>
              <a:ext uri="{FF2B5EF4-FFF2-40B4-BE49-F238E27FC236}">
                <a16:creationId xmlns:a16="http://schemas.microsoft.com/office/drawing/2014/main" id="{E36EB0E9-599F-4063-8D6C-A35F3CCEC847}"/>
              </a:ext>
            </a:extLst>
          </p:cNvPr>
          <p:cNvSpPr txBox="1"/>
          <p:nvPr/>
        </p:nvSpPr>
        <p:spPr>
          <a:xfrm>
            <a:off x="450852" y="954857"/>
            <a:ext cx="5865750" cy="1000274"/>
          </a:xfrm>
          <a:prstGeom prst="rect">
            <a:avLst/>
          </a:prstGeom>
          <a:noFill/>
          <a:ln>
            <a:solidFill>
              <a:schemeClr val="tx1"/>
            </a:solidFill>
          </a:ln>
        </p:spPr>
        <p:txBody>
          <a:bodyPr wrap="square" rtlCol="0">
            <a:spAutoFit/>
          </a:bodyPr>
          <a:lstStyle/>
          <a:p>
            <a:r>
              <a:rPr lang="nb-NO" sz="1100" b="1" dirty="0"/>
              <a:t>Oppgave </a:t>
            </a:r>
          </a:p>
          <a:p>
            <a:endParaRPr lang="nb-NO" sz="200" b="1" dirty="0"/>
          </a:p>
          <a:p>
            <a:r>
              <a:rPr lang="nb-NO" sz="1100" dirty="0"/>
              <a:t>Lag en solfanger som skal varme opp et begerglass med 100 ml vann. Mål tiden og temperaturen mens solfangeren står ute i sola, ved å legge en micro:bit som lagrer data til en fil en frysepose og senk ned i begerglasset med vann. Dette datasettet med tid og temperatur skal dere bruke for å modellere temperaturendringen ved programmering.</a:t>
            </a:r>
          </a:p>
        </p:txBody>
      </p:sp>
      <p:sp>
        <p:nvSpPr>
          <p:cNvPr id="23" name="Rektangel 22">
            <a:extLst>
              <a:ext uri="{FF2B5EF4-FFF2-40B4-BE49-F238E27FC236}">
                <a16:creationId xmlns:a16="http://schemas.microsoft.com/office/drawing/2014/main" id="{C3DFD62C-1109-4AD6-9B8B-9E7F85DC7D6E}"/>
              </a:ext>
            </a:extLst>
          </p:cNvPr>
          <p:cNvSpPr/>
          <p:nvPr/>
        </p:nvSpPr>
        <p:spPr>
          <a:xfrm>
            <a:off x="511525" y="7779161"/>
            <a:ext cx="5951417" cy="2015936"/>
          </a:xfrm>
          <a:prstGeom prst="rect">
            <a:avLst/>
          </a:prstGeom>
          <a:ln>
            <a:solidFill>
              <a:schemeClr val="tx1"/>
            </a:solid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sz="1100" b="1" dirty="0">
                <a:solidFill>
                  <a:prstClr val="black"/>
                </a:solidFill>
                <a:latin typeface="Calibri" panose="020F0502020204030204"/>
              </a:rPr>
              <a:t>Programmeringsoppgaver</a:t>
            </a:r>
            <a:endParaRPr kumimoji="0" lang="nb-NO" sz="11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indent="-342900">
              <a:buFontTx/>
              <a:buAutoNum type="arabicPeriod"/>
              <a:defRPr/>
            </a:pPr>
            <a:r>
              <a:rPr kumimoji="0" lang="nb-NO" sz="1100" b="0" i="0" u="none" strike="noStrike" kern="1200" cap="none" spc="0" normalizeH="0" baseline="0" noProof="0" dirty="0">
                <a:ln>
                  <a:noFill/>
                </a:ln>
                <a:solidFill>
                  <a:prstClr val="black"/>
                </a:solidFill>
                <a:effectLst/>
                <a:uLnTx/>
                <a:uFillTx/>
                <a:latin typeface="Calibri" panose="020F0502020204030204"/>
                <a:ea typeface="+mn-ea"/>
                <a:cs typeface="+mn-cs"/>
              </a:rPr>
              <a:t>Lag en regresjonsmodell for temperaturen som funksjon av tiden og lag et plott. Diskuter hva som kan være gyldighetsområde for modellen.</a:t>
            </a:r>
          </a:p>
          <a:p>
            <a:pPr marL="342900" indent="-342900">
              <a:buFontTx/>
              <a:buAutoNum type="arabicPeriod"/>
              <a:defRPr/>
            </a:pPr>
            <a:r>
              <a:rPr kumimoji="0" lang="nb-NO" sz="1100" b="0" i="0" u="none" strike="noStrike" kern="1200" cap="none" spc="0" normalizeH="0" baseline="0" noProof="0" dirty="0">
                <a:ln>
                  <a:noFill/>
                </a:ln>
                <a:solidFill>
                  <a:prstClr val="black"/>
                </a:solidFill>
                <a:effectLst/>
                <a:uLnTx/>
                <a:uFillTx/>
                <a:latin typeface="Calibri" panose="020F0502020204030204"/>
                <a:ea typeface="+mn-ea"/>
                <a:cs typeface="+mn-cs"/>
              </a:rPr>
              <a:t>Deriver modellen fra 1. og plott resultatet. Hvordan vil du beskrive temperaturendringen ifølge denne modellen?</a:t>
            </a:r>
          </a:p>
          <a:p>
            <a:pPr marL="342900" indent="-342900">
              <a:buFontTx/>
              <a:buAutoNum type="arabicPeriod"/>
              <a:defRPr/>
            </a:pPr>
            <a:r>
              <a:rPr kumimoji="0" lang="nb-NO" sz="1100" b="0" i="0" u="none" strike="noStrike" kern="1200" cap="none" spc="0" normalizeH="0" baseline="0" noProof="0" dirty="0">
                <a:ln>
                  <a:noFill/>
                </a:ln>
                <a:solidFill>
                  <a:prstClr val="black"/>
                </a:solidFill>
                <a:effectLst/>
                <a:uLnTx/>
                <a:uFillTx/>
                <a:latin typeface="Calibri" panose="020F0502020204030204"/>
                <a:ea typeface="+mn-ea"/>
                <a:cs typeface="+mn-cs"/>
              </a:rPr>
              <a:t>Bruk de målte verdiene for tid og temperatur, og lag et program som finner momentan vekstfart numerisk. Lag en graf av</a:t>
            </a:r>
            <a:r>
              <a:rPr lang="nb-NO" sz="1100" dirty="0">
                <a:solidFill>
                  <a:prstClr val="black"/>
                </a:solidFill>
                <a:latin typeface="Calibri" panose="020F0502020204030204"/>
              </a:rPr>
              <a:t> </a:t>
            </a:r>
            <a:r>
              <a:rPr kumimoji="0" lang="nb-NO" sz="1100" b="0" i="0" u="none" strike="noStrike" kern="1200" cap="none" spc="0" normalizeH="0" baseline="0" noProof="0" dirty="0">
                <a:ln>
                  <a:noFill/>
                </a:ln>
                <a:solidFill>
                  <a:prstClr val="black"/>
                </a:solidFill>
                <a:effectLst/>
                <a:uLnTx/>
                <a:uFillTx/>
                <a:latin typeface="Calibri" panose="020F0502020204030204"/>
                <a:ea typeface="+mn-ea"/>
                <a:cs typeface="+mn-cs"/>
              </a:rPr>
              <a:t>temperaturendringen som en funksjon av tiden. Se tips på side 4. </a:t>
            </a:r>
            <a:r>
              <a:rPr lang="nb-NO" sz="1100" dirty="0">
                <a:solidFill>
                  <a:prstClr val="black"/>
                </a:solidFill>
                <a:latin typeface="Calibri" panose="020F0502020204030204"/>
              </a:rPr>
              <a:t>Ser grafen ut slik dere forventet? Når er endringen størst?</a:t>
            </a:r>
          </a:p>
          <a:p>
            <a:pPr marL="342900" indent="-342900">
              <a:buFontTx/>
              <a:buAutoNum type="arabicPeriod"/>
              <a:defRPr/>
            </a:pPr>
            <a:r>
              <a:rPr kumimoji="0" lang="nb-NO" sz="1100" b="0" i="0" u="none" strike="noStrike" kern="1200" cap="none" spc="0" normalizeH="0" baseline="0" noProof="0" dirty="0">
                <a:ln>
                  <a:noFill/>
                </a:ln>
                <a:solidFill>
                  <a:prstClr val="black"/>
                </a:solidFill>
                <a:effectLst/>
                <a:uLnTx/>
                <a:uFillTx/>
                <a:latin typeface="Calibri" panose="020F0502020204030204"/>
                <a:ea typeface="+mn-ea"/>
                <a:cs typeface="+mn-cs"/>
              </a:rPr>
              <a:t>Sammenlign grafen fra 3. med den deriverte regresjonsmodellen. Hvilken er mest nøyaktig?</a:t>
            </a:r>
            <a:endParaRPr lang="nb-NO" sz="1100" dirty="0">
              <a:solidFill>
                <a:prstClr val="black"/>
              </a:solidFill>
              <a:latin typeface="Calibri" panose="020F0502020204030204"/>
            </a:endParaRP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lang="nb-NO" sz="1100" dirty="0">
                <a:solidFill>
                  <a:prstClr val="black"/>
                </a:solidFill>
                <a:latin typeface="Calibri" panose="020F0502020204030204"/>
              </a:rPr>
              <a:t>Ser det ut til at temperaturendringen minker med tiden? Hvordan henger dette sammen med en eventuell strålingsbalanse?</a:t>
            </a:r>
          </a:p>
        </p:txBody>
      </p:sp>
      <p:sp>
        <p:nvSpPr>
          <p:cNvPr id="3" name="Plassholder for lysbildenummer 2">
            <a:extLst>
              <a:ext uri="{FF2B5EF4-FFF2-40B4-BE49-F238E27FC236}">
                <a16:creationId xmlns:a16="http://schemas.microsoft.com/office/drawing/2014/main" id="{268DF09B-A1A0-433E-929F-EF06FED76931}"/>
              </a:ext>
            </a:extLst>
          </p:cNvPr>
          <p:cNvSpPr>
            <a:spLocks noGrp="1"/>
          </p:cNvSpPr>
          <p:nvPr>
            <p:ph type="sldNum" sz="quarter" idx="12"/>
          </p:nvPr>
        </p:nvSpPr>
        <p:spPr>
          <a:xfrm>
            <a:off x="5196825" y="9426870"/>
            <a:ext cx="1543050" cy="527403"/>
          </a:xfrm>
        </p:spPr>
        <p:txBody>
          <a:bodyPr/>
          <a:lstStyle/>
          <a:p>
            <a:fld id="{8BCDA449-1FD9-4B7A-9E85-B244E6DC9C56}" type="slidenum">
              <a:rPr lang="nb-NO" smtClean="0"/>
              <a:t>3</a:t>
            </a:fld>
            <a:endParaRPr lang="nb-NO" dirty="0"/>
          </a:p>
        </p:txBody>
      </p:sp>
      <mc:AlternateContent xmlns:mc="http://schemas.openxmlformats.org/markup-compatibility/2006" xmlns:a14="http://schemas.microsoft.com/office/drawing/2010/main">
        <mc:Choice Requires="a14">
          <p:sp>
            <p:nvSpPr>
              <p:cNvPr id="53" name="Rektangel 52">
                <a:extLst>
                  <a:ext uri="{FF2B5EF4-FFF2-40B4-BE49-F238E27FC236}">
                    <a16:creationId xmlns:a16="http://schemas.microsoft.com/office/drawing/2014/main" id="{D4E2F4C0-AFA6-175F-654E-D31E8764413F}"/>
                  </a:ext>
                </a:extLst>
              </p:cNvPr>
              <p:cNvSpPr/>
              <p:nvPr/>
            </p:nvSpPr>
            <p:spPr>
              <a:xfrm>
                <a:off x="511526" y="4346152"/>
                <a:ext cx="5951417" cy="3370153"/>
              </a:xfrm>
              <a:prstGeom prst="rect">
                <a:avLst/>
              </a:prstGeom>
              <a:ln>
                <a:solidFill>
                  <a:schemeClr val="tx1"/>
                </a:solid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b-NO" sz="1100" b="1" i="0" u="none" strike="noStrike" kern="1200" cap="none" spc="0" normalizeH="0" baseline="0" noProof="0" dirty="0">
                    <a:ln>
                      <a:noFill/>
                    </a:ln>
                    <a:solidFill>
                      <a:prstClr val="black"/>
                    </a:solidFill>
                    <a:effectLst/>
                    <a:uLnTx/>
                    <a:uFillTx/>
                    <a:latin typeface="Calibri" panose="020F0502020204030204"/>
                    <a:ea typeface="+mn-ea"/>
                    <a:cs typeface="+mn-cs"/>
                  </a:rPr>
                  <a:t>Oppgaver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b-NO" sz="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lang="nb-NO" sz="1100" dirty="0">
                    <a:solidFill>
                      <a:prstClr val="black"/>
                    </a:solidFill>
                    <a:latin typeface="Calibri" panose="020F0502020204030204"/>
                  </a:rPr>
                  <a:t>Bruk solas strålingstetthet for å beregne hvor stor strålingseffekt sola sender ut.</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lang="nb-NO" sz="1100" dirty="0">
                    <a:solidFill>
                      <a:prstClr val="black"/>
                    </a:solidFill>
                    <a:latin typeface="Calibri" panose="020F0502020204030204"/>
                  </a:rPr>
                  <a:t>Tenk at denne effekten spres utover et kuleskall, og når strålingen når jorda vil dette kuleskallet ha en radius som er lik avstanden mellom jorda og sola. Finn strålingstettheten fra sola når den når jorda.</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lang="nb-NO" sz="1100" dirty="0">
                    <a:solidFill>
                      <a:prstClr val="black"/>
                    </a:solidFill>
                    <a:latin typeface="Calibri" panose="020F0502020204030204"/>
                  </a:rPr>
                  <a:t>Bruk denne strålingstettheten for å estimere hvor mye varme som kan overføres til vannet i solfangeren deres per sekund. Finn total overført varme i løpet av den perioden dere målte temperaturendringen med micro:biten.</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lang="nb-NO" sz="1100" dirty="0">
                    <a:solidFill>
                      <a:prstClr val="black"/>
                    </a:solidFill>
                    <a:latin typeface="Calibri" panose="020F0502020204030204"/>
                  </a:rPr>
                  <a:t>Bruk formelen </a:t>
                </a:r>
                <a14:m>
                  <m:oMath xmlns:m="http://schemas.openxmlformats.org/officeDocument/2006/math">
                    <m:r>
                      <a:rPr lang="nb-NO" sz="1100" b="0" i="1" smtClean="0">
                        <a:solidFill>
                          <a:prstClr val="black"/>
                        </a:solidFill>
                        <a:latin typeface="Cambria Math" panose="02040503050406030204" pitchFamily="18" charset="0"/>
                      </a:rPr>
                      <m:t>𝑄</m:t>
                    </m:r>
                    <m:r>
                      <a:rPr lang="nb-NO" sz="1100" b="0" i="1" smtClean="0">
                        <a:solidFill>
                          <a:prstClr val="black"/>
                        </a:solidFill>
                        <a:latin typeface="Cambria Math" panose="02040503050406030204" pitchFamily="18" charset="0"/>
                      </a:rPr>
                      <m:t>=</m:t>
                    </m:r>
                    <m:r>
                      <a:rPr lang="nb-NO" sz="1100" b="0" i="1" smtClean="0">
                        <a:solidFill>
                          <a:prstClr val="black"/>
                        </a:solidFill>
                        <a:latin typeface="Cambria Math" panose="02040503050406030204" pitchFamily="18" charset="0"/>
                      </a:rPr>
                      <m:t>𝑚𝑐</m:t>
                    </m:r>
                    <m:d>
                      <m:dPr>
                        <m:ctrlPr>
                          <a:rPr lang="nb-NO" sz="1100" b="0" i="1" smtClean="0">
                            <a:solidFill>
                              <a:prstClr val="black"/>
                            </a:solidFill>
                            <a:latin typeface="Cambria Math" panose="02040503050406030204" pitchFamily="18" charset="0"/>
                          </a:rPr>
                        </m:ctrlPr>
                      </m:dPr>
                      <m:e>
                        <m:r>
                          <a:rPr lang="nb-NO" sz="1100" b="0" i="1" smtClean="0">
                            <a:solidFill>
                              <a:prstClr val="black"/>
                            </a:solidFill>
                            <a:latin typeface="Cambria Math" panose="02040503050406030204" pitchFamily="18" charset="0"/>
                          </a:rPr>
                          <m:t>𝑇</m:t>
                        </m:r>
                        <m:r>
                          <a:rPr lang="nb-NO" sz="1100" b="0" i="1" smtClean="0">
                            <a:solidFill>
                              <a:prstClr val="black"/>
                            </a:solidFill>
                            <a:latin typeface="Cambria Math" panose="02040503050406030204" pitchFamily="18" charset="0"/>
                          </a:rPr>
                          <m:t>−</m:t>
                        </m:r>
                        <m:sSub>
                          <m:sSubPr>
                            <m:ctrlPr>
                              <a:rPr lang="nb-NO" sz="1100" b="0" i="1" smtClean="0">
                                <a:solidFill>
                                  <a:prstClr val="black"/>
                                </a:solidFill>
                                <a:latin typeface="Cambria Math" panose="02040503050406030204" pitchFamily="18" charset="0"/>
                              </a:rPr>
                            </m:ctrlPr>
                          </m:sSubPr>
                          <m:e>
                            <m:r>
                              <a:rPr lang="nb-NO" sz="1100" b="0" i="1" smtClean="0">
                                <a:solidFill>
                                  <a:prstClr val="black"/>
                                </a:solidFill>
                                <a:latin typeface="Cambria Math" panose="02040503050406030204" pitchFamily="18" charset="0"/>
                              </a:rPr>
                              <m:t>𝑇</m:t>
                            </m:r>
                          </m:e>
                          <m:sub>
                            <m:r>
                              <a:rPr lang="nb-NO" sz="1100" b="0" i="1" smtClean="0">
                                <a:solidFill>
                                  <a:prstClr val="black"/>
                                </a:solidFill>
                                <a:latin typeface="Cambria Math" panose="02040503050406030204" pitchFamily="18" charset="0"/>
                              </a:rPr>
                              <m:t>0</m:t>
                            </m:r>
                          </m:sub>
                        </m:sSub>
                      </m:e>
                    </m:d>
                  </m:oMath>
                </a14:m>
                <a:r>
                  <a:rPr lang="nb-NO" sz="1100" dirty="0">
                    <a:solidFill>
                      <a:prstClr val="black"/>
                    </a:solidFill>
                    <a:latin typeface="Calibri" panose="020F0502020204030204"/>
                  </a:rPr>
                  <a:t> der </a:t>
                </a:r>
                <a14:m>
                  <m:oMath xmlns:m="http://schemas.openxmlformats.org/officeDocument/2006/math">
                    <m:r>
                      <a:rPr lang="nb-NO" sz="1100" b="0" i="1" smtClean="0">
                        <a:solidFill>
                          <a:prstClr val="black"/>
                        </a:solidFill>
                        <a:latin typeface="Cambria Math" panose="02040503050406030204" pitchFamily="18" charset="0"/>
                      </a:rPr>
                      <m:t>𝑐</m:t>
                    </m:r>
                  </m:oMath>
                </a14:m>
                <a:r>
                  <a:rPr lang="nb-NO" sz="1100" dirty="0">
                    <a:solidFill>
                      <a:prstClr val="black"/>
                    </a:solidFill>
                    <a:latin typeface="Calibri" panose="020F0502020204030204"/>
                  </a:rPr>
                  <a:t> er vannets spesifikke varmekapasitet for å finne ut hvor stor temperaturendringen til vannet skulle ha blitt.</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lang="nb-NO" sz="1100" dirty="0">
                    <a:solidFill>
                      <a:prstClr val="black"/>
                    </a:solidFill>
                    <a:latin typeface="Calibri" panose="020F0502020204030204"/>
                  </a:rPr>
                  <a:t>Sammenlign svaret deres med den målte verdien for sluttemperaturen. Hvorfor er verdiene forskjellige? (Hvilke tilnærminger blir gjort i denne utregningen?)</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lang="nb-NO" sz="1100" dirty="0">
                    <a:solidFill>
                      <a:prstClr val="black"/>
                    </a:solidFill>
                    <a:latin typeface="Calibri" panose="020F0502020204030204"/>
                  </a:rPr>
                  <a:t>Anta at det etter hvert blir strålingsbalanse mellom solinnstrålingen og varmeutstrålingen fra vannet i solfangeren. Gjør de antagelsene dere trenger for å finne vannets overflateareal og bruk dette for å finne vannets temperatur når det er strålingsbalanse.</a:t>
                </a:r>
              </a:p>
              <a:p>
                <a:pPr marL="800100" lvl="1" indent="-342900">
                  <a:buFont typeface="+mj-lt"/>
                  <a:buAutoNum type="alphaLcParenR"/>
                  <a:defRPr/>
                </a:pPr>
                <a:r>
                  <a:rPr lang="nb-NO" sz="1100" dirty="0">
                    <a:solidFill>
                      <a:prstClr val="black"/>
                    </a:solidFill>
                    <a:latin typeface="Calibri" panose="020F0502020204030204"/>
                  </a:rPr>
                  <a:t>Hva skjer med denne temperaturen dersom dere fester plastfolie over åpningen på solfangeren, og puster inn mest mulig CO</a:t>
                </a:r>
                <a:r>
                  <a:rPr lang="nb-NO" sz="1100" baseline="-25000" dirty="0">
                    <a:solidFill>
                      <a:prstClr val="black"/>
                    </a:solidFill>
                    <a:latin typeface="Calibri" panose="020F0502020204030204"/>
                  </a:rPr>
                  <a:t>2</a:t>
                </a:r>
                <a:r>
                  <a:rPr lang="nb-NO" sz="1100" dirty="0">
                    <a:solidFill>
                      <a:prstClr val="black"/>
                    </a:solidFill>
                    <a:latin typeface="Calibri" panose="020F0502020204030204"/>
                  </a:rPr>
                  <a:t>?</a:t>
                </a:r>
              </a:p>
              <a:p>
                <a:pPr marL="800100" lvl="1" indent="-342900">
                  <a:buFont typeface="+mj-lt"/>
                  <a:buAutoNum type="alphaLcParenR"/>
                  <a:defRPr/>
                </a:pPr>
                <a:r>
                  <a:rPr lang="nb-NO" sz="1100" dirty="0">
                    <a:solidFill>
                      <a:prstClr val="black"/>
                    </a:solidFill>
                    <a:latin typeface="Calibri" panose="020F0502020204030204"/>
                  </a:rPr>
                  <a:t>Hvordan tror dere hva solfangeren deres består av, vil påvirke denne temperaturen?</a:t>
                </a:r>
              </a:p>
              <a:p>
                <a:pPr marL="800100" lvl="1" indent="-342900">
                  <a:buFont typeface="+mj-lt"/>
                  <a:buAutoNum type="alphaLcParenR"/>
                  <a:defRPr/>
                </a:pPr>
                <a:r>
                  <a:rPr lang="nb-NO" sz="1100" dirty="0">
                    <a:solidFill>
                      <a:prstClr val="black"/>
                    </a:solidFill>
                    <a:latin typeface="Calibri" panose="020F0502020204030204"/>
                  </a:rPr>
                  <a:t>Hvordan ville denne temperaturen endret seg dersom sola hadde vært mer rød/blå?</a:t>
                </a:r>
              </a:p>
            </p:txBody>
          </p:sp>
        </mc:Choice>
        <mc:Fallback xmlns="">
          <p:sp>
            <p:nvSpPr>
              <p:cNvPr id="53" name="Rektangel 52">
                <a:extLst>
                  <a:ext uri="{FF2B5EF4-FFF2-40B4-BE49-F238E27FC236}">
                    <a16:creationId xmlns:a16="http://schemas.microsoft.com/office/drawing/2014/main" id="{D4E2F4C0-AFA6-175F-654E-D31E8764413F}"/>
                  </a:ext>
                </a:extLst>
              </p:cNvPr>
              <p:cNvSpPr>
                <a:spLocks noRot="1" noChangeAspect="1" noMove="1" noResize="1" noEditPoints="1" noAdjustHandles="1" noChangeArrowheads="1" noChangeShapeType="1" noTextEdit="1"/>
              </p:cNvSpPr>
              <p:nvPr/>
            </p:nvSpPr>
            <p:spPr>
              <a:xfrm>
                <a:off x="511526" y="4346152"/>
                <a:ext cx="5951417" cy="3370153"/>
              </a:xfrm>
              <a:prstGeom prst="rect">
                <a:avLst/>
              </a:prstGeom>
              <a:blipFill>
                <a:blip r:embed="rId2"/>
                <a:stretch>
                  <a:fillRect r="-204"/>
                </a:stretch>
              </a:blipFill>
              <a:ln>
                <a:solidFill>
                  <a:schemeClr val="tx1"/>
                </a:solidFill>
              </a:ln>
            </p:spPr>
            <p:txBody>
              <a:bodyPr/>
              <a:lstStyle/>
              <a:p>
                <a:r>
                  <a:rPr lang="nb-NO">
                    <a:noFill/>
                  </a:rPr>
                  <a:t> </a:t>
                </a:r>
              </a:p>
            </p:txBody>
          </p:sp>
        </mc:Fallback>
      </mc:AlternateContent>
      <p:pic>
        <p:nvPicPr>
          <p:cNvPr id="11" name="Bilde 10">
            <a:extLst>
              <a:ext uri="{FF2B5EF4-FFF2-40B4-BE49-F238E27FC236}">
                <a16:creationId xmlns:a16="http://schemas.microsoft.com/office/drawing/2014/main" id="{87226441-9C0B-D53B-ABBE-BC3B8039E29E}"/>
              </a:ext>
            </a:extLst>
          </p:cNvPr>
          <p:cNvPicPr>
            <a:picLocks noChangeAspect="1"/>
          </p:cNvPicPr>
          <p:nvPr/>
        </p:nvPicPr>
        <p:blipFill>
          <a:blip r:embed="rId3"/>
          <a:stretch>
            <a:fillRect/>
          </a:stretch>
        </p:blipFill>
        <p:spPr>
          <a:xfrm>
            <a:off x="4812957" y="2061124"/>
            <a:ext cx="1503645" cy="1753263"/>
          </a:xfrm>
          <a:prstGeom prst="rect">
            <a:avLst/>
          </a:prstGeom>
        </p:spPr>
      </p:pic>
    </p:spTree>
    <p:extLst>
      <p:ext uri="{BB962C8B-B14F-4D97-AF65-F5344CB8AC3E}">
        <p14:creationId xmlns:p14="http://schemas.microsoft.com/office/powerpoint/2010/main" val="2991034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C89ECD-2AE4-4BD2-9042-B2381D099D82}"/>
              </a:ext>
            </a:extLst>
          </p:cNvPr>
          <p:cNvSpPr>
            <a:spLocks noGrp="1"/>
          </p:cNvSpPr>
          <p:nvPr>
            <p:ph type="title"/>
          </p:nvPr>
        </p:nvSpPr>
        <p:spPr>
          <a:xfrm>
            <a:off x="452172" y="432798"/>
            <a:ext cx="5915025" cy="745233"/>
          </a:xfrm>
        </p:spPr>
        <p:txBody>
          <a:bodyPr>
            <a:normAutofit/>
          </a:bodyPr>
          <a:lstStyle/>
          <a:p>
            <a:r>
              <a:rPr lang="nb-NO" dirty="0"/>
              <a:t>Momentan </a:t>
            </a:r>
            <a:r>
              <a:rPr lang="nb-NO" dirty="0" err="1"/>
              <a:t>vekstfart</a:t>
            </a:r>
            <a:endParaRPr lang="nb-NO" dirty="0"/>
          </a:p>
        </p:txBody>
      </p:sp>
      <p:sp>
        <p:nvSpPr>
          <p:cNvPr id="6" name="TekstSylinder 5">
            <a:extLst>
              <a:ext uri="{FF2B5EF4-FFF2-40B4-BE49-F238E27FC236}">
                <a16:creationId xmlns:a16="http://schemas.microsoft.com/office/drawing/2014/main" id="{507020D7-E9D6-81B2-72DB-1A3EC1EFC9A3}"/>
              </a:ext>
            </a:extLst>
          </p:cNvPr>
          <p:cNvSpPr txBox="1"/>
          <p:nvPr/>
        </p:nvSpPr>
        <p:spPr>
          <a:xfrm>
            <a:off x="452172" y="1244706"/>
            <a:ext cx="5629275" cy="830997"/>
          </a:xfrm>
          <a:prstGeom prst="rect">
            <a:avLst/>
          </a:prstGeom>
          <a:noFill/>
        </p:spPr>
        <p:txBody>
          <a:bodyPr wrap="square" rtlCol="0">
            <a:spAutoFit/>
          </a:bodyPr>
          <a:lstStyle/>
          <a:p>
            <a:r>
              <a:rPr lang="nb-NO" sz="1100" b="1" dirty="0"/>
              <a:t>To former for </a:t>
            </a:r>
            <a:r>
              <a:rPr lang="nb-NO" sz="1100" b="1" dirty="0" err="1"/>
              <a:t>vekstfart</a:t>
            </a:r>
            <a:endParaRPr lang="nb-NO" sz="1100" b="1" dirty="0"/>
          </a:p>
          <a:p>
            <a:endParaRPr lang="nb-NO" sz="400" b="1" dirty="0"/>
          </a:p>
          <a:p>
            <a:r>
              <a:rPr lang="nb-NO" sz="1100" dirty="0"/>
              <a:t>Vi skiller mellom gjennomsnittlig og momentan </a:t>
            </a:r>
            <a:r>
              <a:rPr lang="nb-NO" sz="1100" dirty="0" err="1"/>
              <a:t>vekstfart</a:t>
            </a:r>
            <a:r>
              <a:rPr lang="nb-NO" sz="1100" dirty="0"/>
              <a:t>. Den gjennomsnittlige </a:t>
            </a:r>
            <a:r>
              <a:rPr lang="nb-NO" sz="1100" dirty="0" err="1"/>
              <a:t>vekstfarten</a:t>
            </a:r>
            <a:r>
              <a:rPr lang="nb-NO" sz="1100" dirty="0"/>
              <a:t> forteller oss hvor raskt noe øker mellom to x-verdier, mens den momentane </a:t>
            </a:r>
            <a:r>
              <a:rPr lang="nb-NO" sz="1100" dirty="0" err="1"/>
              <a:t>vekstfarten</a:t>
            </a:r>
            <a:r>
              <a:rPr lang="nb-NO" sz="1100" dirty="0"/>
              <a:t> forteller oss hvor rask økningen er i et bestemt punkt. Vi begynner med den gjennomsnittlige.</a:t>
            </a:r>
          </a:p>
        </p:txBody>
      </p:sp>
      <p:pic>
        <p:nvPicPr>
          <p:cNvPr id="8" name="Bilde 7">
            <a:extLst>
              <a:ext uri="{FF2B5EF4-FFF2-40B4-BE49-F238E27FC236}">
                <a16:creationId xmlns:a16="http://schemas.microsoft.com/office/drawing/2014/main" id="{74F2A8A6-761C-EF92-334F-150A3BA4F92E}"/>
              </a:ext>
            </a:extLst>
          </p:cNvPr>
          <p:cNvPicPr>
            <a:picLocks noChangeAspect="1"/>
          </p:cNvPicPr>
          <p:nvPr/>
        </p:nvPicPr>
        <p:blipFill>
          <a:blip r:embed="rId2"/>
          <a:stretch>
            <a:fillRect/>
          </a:stretch>
        </p:blipFill>
        <p:spPr>
          <a:xfrm>
            <a:off x="2887011" y="2075704"/>
            <a:ext cx="3499356" cy="2342960"/>
          </a:xfrm>
          <a:prstGeom prst="rect">
            <a:avLst/>
          </a:prstGeom>
        </p:spPr>
      </p:pic>
      <mc:AlternateContent xmlns:mc="http://schemas.openxmlformats.org/markup-compatibility/2006" xmlns:a14="http://schemas.microsoft.com/office/drawing/2010/main">
        <mc:Choice Requires="a14">
          <p:sp>
            <p:nvSpPr>
              <p:cNvPr id="11" name="TekstSylinder 10">
                <a:extLst>
                  <a:ext uri="{FF2B5EF4-FFF2-40B4-BE49-F238E27FC236}">
                    <a16:creationId xmlns:a16="http://schemas.microsoft.com/office/drawing/2014/main" id="{9BB55259-AE89-5099-0966-FE947A94F9F8}"/>
                  </a:ext>
                </a:extLst>
              </p:cNvPr>
              <p:cNvSpPr txBox="1"/>
              <p:nvPr/>
            </p:nvSpPr>
            <p:spPr>
              <a:xfrm>
                <a:off x="452173" y="2142378"/>
                <a:ext cx="2572364" cy="1931683"/>
              </a:xfrm>
              <a:prstGeom prst="rect">
                <a:avLst/>
              </a:prstGeom>
              <a:noFill/>
            </p:spPr>
            <p:txBody>
              <a:bodyPr wrap="square" rtlCol="0">
                <a:spAutoFit/>
              </a:bodyPr>
              <a:lstStyle/>
              <a:p>
                <a:r>
                  <a:rPr lang="nb-NO" sz="1100" b="1" dirty="0"/>
                  <a:t>Gjennomsnittlig </a:t>
                </a:r>
                <a:r>
                  <a:rPr lang="nb-NO" sz="1100" b="1" dirty="0" err="1"/>
                  <a:t>vekstfart</a:t>
                </a:r>
                <a:endParaRPr lang="nb-NO" sz="1100" b="1" dirty="0"/>
              </a:p>
              <a:p>
                <a:endParaRPr lang="nb-NO" sz="400" b="1" dirty="0"/>
              </a:p>
              <a:p>
                <a:r>
                  <a:rPr lang="nb-NO" sz="1100" dirty="0"/>
                  <a:t>I følgende kode forutsetter vi at vi allerede har importert et datasett med x- og y-verdier. Vi starter med å plotte punktene. Deretter beregner vi den gjennomsnittlige akselerasjonen ved å bruke </a:t>
                </a:r>
                <a14:m>
                  <m:oMath xmlns:m="http://schemas.openxmlformats.org/officeDocument/2006/math">
                    <m:r>
                      <a:rPr lang="nb-NO" sz="1100" b="0" i="1" smtClean="0">
                        <a:latin typeface="Cambria Math" panose="02040503050406030204" pitchFamily="18" charset="0"/>
                      </a:rPr>
                      <m:t>𝑎</m:t>
                    </m:r>
                    <m:r>
                      <a:rPr lang="nb-NO" sz="1100" b="0" i="1" smtClean="0">
                        <a:latin typeface="Cambria Math" panose="02040503050406030204" pitchFamily="18" charset="0"/>
                      </a:rPr>
                      <m:t>=</m:t>
                    </m:r>
                    <m:f>
                      <m:fPr>
                        <m:ctrlPr>
                          <a:rPr lang="nb-NO" sz="1100" b="0" i="1" smtClean="0">
                            <a:latin typeface="Cambria Math" panose="02040503050406030204" pitchFamily="18" charset="0"/>
                          </a:rPr>
                        </m:ctrlPr>
                      </m:fPr>
                      <m:num>
                        <m:r>
                          <m:rPr>
                            <m:sty m:val="p"/>
                          </m:rPr>
                          <a:rPr lang="nb-NO" sz="1100" b="0" i="0" smtClean="0">
                            <a:latin typeface="Cambria Math" panose="02040503050406030204" pitchFamily="18" charset="0"/>
                          </a:rPr>
                          <m:t>Δ</m:t>
                        </m:r>
                        <m:r>
                          <a:rPr lang="nb-NO" sz="1100" b="0" i="1" smtClean="0">
                            <a:latin typeface="Cambria Math" panose="02040503050406030204" pitchFamily="18" charset="0"/>
                          </a:rPr>
                          <m:t>𝑥</m:t>
                        </m:r>
                      </m:num>
                      <m:den>
                        <m:r>
                          <m:rPr>
                            <m:sty m:val="p"/>
                          </m:rPr>
                          <a:rPr lang="nb-NO" sz="1100" b="0" i="0" smtClean="0">
                            <a:latin typeface="Cambria Math" panose="02040503050406030204" pitchFamily="18" charset="0"/>
                          </a:rPr>
                          <m:t>Δ</m:t>
                        </m:r>
                        <m:r>
                          <a:rPr lang="nb-NO" sz="1100" b="0" i="1" smtClean="0">
                            <a:latin typeface="Cambria Math" panose="02040503050406030204" pitchFamily="18" charset="0"/>
                          </a:rPr>
                          <m:t>𝑦</m:t>
                        </m:r>
                      </m:den>
                    </m:f>
                  </m:oMath>
                </a14:m>
                <a:r>
                  <a:rPr lang="nb-NO" sz="1100" dirty="0"/>
                  <a:t>. I vår figur var N = 30, og vi ønsker å beregne den gjennomsnittlige </a:t>
                </a:r>
                <a:r>
                  <a:rPr lang="nb-NO" sz="1100" dirty="0" err="1"/>
                  <a:t>vekstfarten</a:t>
                </a:r>
                <a:r>
                  <a:rPr lang="nb-NO" sz="1100" dirty="0"/>
                  <a:t> for indeksverdier mellom 10 og 20.</a:t>
                </a:r>
              </a:p>
            </p:txBody>
          </p:sp>
        </mc:Choice>
        <mc:Fallback xmlns="">
          <p:sp>
            <p:nvSpPr>
              <p:cNvPr id="11" name="TekstSylinder 10">
                <a:extLst>
                  <a:ext uri="{FF2B5EF4-FFF2-40B4-BE49-F238E27FC236}">
                    <a16:creationId xmlns:a16="http://schemas.microsoft.com/office/drawing/2014/main" id="{9BB55259-AE89-5099-0966-FE947A94F9F8}"/>
                  </a:ext>
                </a:extLst>
              </p:cNvPr>
              <p:cNvSpPr txBox="1">
                <a:spLocks noRot="1" noChangeAspect="1" noMove="1" noResize="1" noEditPoints="1" noAdjustHandles="1" noChangeArrowheads="1" noChangeShapeType="1" noTextEdit="1"/>
              </p:cNvSpPr>
              <p:nvPr/>
            </p:nvSpPr>
            <p:spPr>
              <a:xfrm>
                <a:off x="452173" y="2142378"/>
                <a:ext cx="2572364" cy="1931683"/>
              </a:xfrm>
              <a:prstGeom prst="rect">
                <a:avLst/>
              </a:prstGeom>
              <a:blipFill>
                <a:blip r:embed="rId3"/>
                <a:stretch>
                  <a:fillRect t="-315" b="-1577"/>
                </a:stretch>
              </a:blipFill>
            </p:spPr>
            <p:txBody>
              <a:bodyPr/>
              <a:lstStyle/>
              <a:p>
                <a:r>
                  <a:rPr lang="nb-NO">
                    <a:noFill/>
                  </a:rPr>
                  <a:t> </a:t>
                </a:r>
              </a:p>
            </p:txBody>
          </p:sp>
        </mc:Fallback>
      </mc:AlternateContent>
      <p:sp>
        <p:nvSpPr>
          <p:cNvPr id="17" name="TekstSylinder 16">
            <a:extLst>
              <a:ext uri="{FF2B5EF4-FFF2-40B4-BE49-F238E27FC236}">
                <a16:creationId xmlns:a16="http://schemas.microsoft.com/office/drawing/2014/main" id="{68C01098-9DE7-0E25-6D6B-7E30D25EAD10}"/>
              </a:ext>
            </a:extLst>
          </p:cNvPr>
          <p:cNvSpPr txBox="1"/>
          <p:nvPr/>
        </p:nvSpPr>
        <p:spPr>
          <a:xfrm>
            <a:off x="385672" y="6147893"/>
            <a:ext cx="2451097" cy="1954381"/>
          </a:xfrm>
          <a:prstGeom prst="rect">
            <a:avLst/>
          </a:prstGeom>
          <a:noFill/>
        </p:spPr>
        <p:txBody>
          <a:bodyPr wrap="square" rtlCol="0">
            <a:spAutoFit/>
          </a:bodyPr>
          <a:lstStyle/>
          <a:p>
            <a:r>
              <a:rPr lang="nb-NO" sz="1100" b="1" dirty="0"/>
              <a:t>Momentan </a:t>
            </a:r>
            <a:r>
              <a:rPr lang="nb-NO" sz="1100" b="1" dirty="0" err="1"/>
              <a:t>vekstfart</a:t>
            </a:r>
            <a:endParaRPr lang="nb-NO" sz="1100" b="1" dirty="0"/>
          </a:p>
          <a:p>
            <a:r>
              <a:rPr lang="nb-NO" sz="1100" dirty="0"/>
              <a:t>Hvis vi vil finne den momentane </a:t>
            </a:r>
            <a:r>
              <a:rPr lang="nb-NO" sz="1100" dirty="0" err="1"/>
              <a:t>vekstfarten</a:t>
            </a:r>
            <a:r>
              <a:rPr lang="nb-NO" sz="1100" dirty="0"/>
              <a:t>, gjør vi akkurat som for den gjennomsnittlige, men vi velger bare to punkter som ligger rett i nærheten av hverandre. Dermed får vi et uttrykk for hvordan funksjonsverdiene er i ferd med å endre seg akkurat der. I eksempelet nedenfor har vi valgt indeksverdier 19 og 21 for å se på veksten rundt i=20, altså x=2,0.</a:t>
            </a:r>
          </a:p>
        </p:txBody>
      </p:sp>
      <p:pic>
        <p:nvPicPr>
          <p:cNvPr id="19" name="Bilde 18">
            <a:extLst>
              <a:ext uri="{FF2B5EF4-FFF2-40B4-BE49-F238E27FC236}">
                <a16:creationId xmlns:a16="http://schemas.microsoft.com/office/drawing/2014/main" id="{7D86C63C-78C9-F173-54B3-8CBB6B6D5BF8}"/>
              </a:ext>
            </a:extLst>
          </p:cNvPr>
          <p:cNvPicPr>
            <a:picLocks noChangeAspect="1"/>
          </p:cNvPicPr>
          <p:nvPr/>
        </p:nvPicPr>
        <p:blipFill>
          <a:blip r:embed="rId4"/>
          <a:stretch>
            <a:fillRect/>
          </a:stretch>
        </p:blipFill>
        <p:spPr>
          <a:xfrm>
            <a:off x="2836769" y="5964963"/>
            <a:ext cx="3599840" cy="2500488"/>
          </a:xfrm>
          <a:prstGeom prst="rect">
            <a:avLst/>
          </a:prstGeom>
        </p:spPr>
      </p:pic>
      <p:pic>
        <p:nvPicPr>
          <p:cNvPr id="4" name="Bilde 3">
            <a:extLst>
              <a:ext uri="{FF2B5EF4-FFF2-40B4-BE49-F238E27FC236}">
                <a16:creationId xmlns:a16="http://schemas.microsoft.com/office/drawing/2014/main" id="{ED3E04B9-7B04-6336-17A0-8441762F668A}"/>
              </a:ext>
            </a:extLst>
          </p:cNvPr>
          <p:cNvPicPr>
            <a:picLocks noChangeAspect="1"/>
          </p:cNvPicPr>
          <p:nvPr/>
        </p:nvPicPr>
        <p:blipFill>
          <a:blip r:embed="rId5"/>
          <a:stretch>
            <a:fillRect/>
          </a:stretch>
        </p:blipFill>
        <p:spPr>
          <a:xfrm>
            <a:off x="452172" y="4136732"/>
            <a:ext cx="2505425" cy="790685"/>
          </a:xfrm>
          <a:prstGeom prst="rect">
            <a:avLst/>
          </a:prstGeom>
        </p:spPr>
      </p:pic>
      <p:pic>
        <p:nvPicPr>
          <p:cNvPr id="7" name="Bilde 6">
            <a:extLst>
              <a:ext uri="{FF2B5EF4-FFF2-40B4-BE49-F238E27FC236}">
                <a16:creationId xmlns:a16="http://schemas.microsoft.com/office/drawing/2014/main" id="{B274C55F-0525-E86D-47F9-BA3482F36E58}"/>
              </a:ext>
            </a:extLst>
          </p:cNvPr>
          <p:cNvPicPr>
            <a:picLocks noChangeAspect="1"/>
          </p:cNvPicPr>
          <p:nvPr/>
        </p:nvPicPr>
        <p:blipFill>
          <a:blip r:embed="rId6"/>
          <a:stretch>
            <a:fillRect/>
          </a:stretch>
        </p:blipFill>
        <p:spPr>
          <a:xfrm>
            <a:off x="452172" y="5117947"/>
            <a:ext cx="1876687" cy="952633"/>
          </a:xfrm>
          <a:prstGeom prst="rect">
            <a:avLst/>
          </a:prstGeom>
        </p:spPr>
      </p:pic>
      <p:sp>
        <p:nvSpPr>
          <p:cNvPr id="18" name="TekstSylinder 17">
            <a:extLst>
              <a:ext uri="{FF2B5EF4-FFF2-40B4-BE49-F238E27FC236}">
                <a16:creationId xmlns:a16="http://schemas.microsoft.com/office/drawing/2014/main" id="{9CCD1518-91E1-072D-9D7B-8DD58D20C5D0}"/>
              </a:ext>
            </a:extLst>
          </p:cNvPr>
          <p:cNvSpPr txBox="1"/>
          <p:nvPr/>
        </p:nvSpPr>
        <p:spPr>
          <a:xfrm>
            <a:off x="3597252" y="4418664"/>
            <a:ext cx="2703005" cy="430887"/>
          </a:xfrm>
          <a:prstGeom prst="rect">
            <a:avLst/>
          </a:prstGeom>
          <a:noFill/>
          <a:ln>
            <a:solidFill>
              <a:schemeClr val="tx1"/>
            </a:solidFill>
          </a:ln>
        </p:spPr>
        <p:txBody>
          <a:bodyPr wrap="square" rtlCol="0">
            <a:spAutoFit/>
          </a:bodyPr>
          <a:lstStyle/>
          <a:p>
            <a:r>
              <a:rPr lang="nb-NO" sz="1100" dirty="0"/>
              <a:t>Plotter x- og y-verdiene. Beregner deretter den gjennomsnittlige akselerasjonen.</a:t>
            </a:r>
          </a:p>
        </p:txBody>
      </p:sp>
      <p:cxnSp>
        <p:nvCxnSpPr>
          <p:cNvPr id="20" name="Rett pilkobling 19">
            <a:extLst>
              <a:ext uri="{FF2B5EF4-FFF2-40B4-BE49-F238E27FC236}">
                <a16:creationId xmlns:a16="http://schemas.microsoft.com/office/drawing/2014/main" id="{44ACD272-319B-F596-35A9-DD57AD9D6BB3}"/>
              </a:ext>
            </a:extLst>
          </p:cNvPr>
          <p:cNvCxnSpPr>
            <a:cxnSpLocks/>
          </p:cNvCxnSpPr>
          <p:nvPr/>
        </p:nvCxnSpPr>
        <p:spPr>
          <a:xfrm>
            <a:off x="2937823" y="4547104"/>
            <a:ext cx="478972" cy="0"/>
          </a:xfrm>
          <a:prstGeom prst="straightConnector1">
            <a:avLst/>
          </a:prstGeom>
          <a:ln w="317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1" name="TekstSylinder 20">
            <a:extLst>
              <a:ext uri="{FF2B5EF4-FFF2-40B4-BE49-F238E27FC236}">
                <a16:creationId xmlns:a16="http://schemas.microsoft.com/office/drawing/2014/main" id="{8347F3DB-9377-45D3-4320-2A0D69FFD9E9}"/>
              </a:ext>
            </a:extLst>
          </p:cNvPr>
          <p:cNvSpPr txBox="1"/>
          <p:nvPr/>
        </p:nvSpPr>
        <p:spPr>
          <a:xfrm>
            <a:off x="3597252" y="5318551"/>
            <a:ext cx="2703005" cy="600164"/>
          </a:xfrm>
          <a:prstGeom prst="rect">
            <a:avLst/>
          </a:prstGeom>
          <a:noFill/>
          <a:ln>
            <a:solidFill>
              <a:schemeClr val="tx1"/>
            </a:solidFill>
          </a:ln>
        </p:spPr>
        <p:txBody>
          <a:bodyPr wrap="square" rtlCol="0">
            <a:spAutoFit/>
          </a:bodyPr>
          <a:lstStyle/>
          <a:p>
            <a:r>
              <a:rPr lang="nb-NO" sz="1100" dirty="0"/>
              <a:t>Bruker </a:t>
            </a:r>
            <a:r>
              <a:rPr lang="nb-NO" sz="1100" dirty="0" err="1"/>
              <a:t>ettpunktsformelen</a:t>
            </a:r>
            <a:r>
              <a:rPr lang="nb-NO" sz="1100" dirty="0"/>
              <a:t> til å finne funksjonsuttrykket til den røde linja på figuren. Til sist plotter vi linja.</a:t>
            </a:r>
          </a:p>
        </p:txBody>
      </p:sp>
      <p:cxnSp>
        <p:nvCxnSpPr>
          <p:cNvPr id="22" name="Rett pilkobling 21">
            <a:extLst>
              <a:ext uri="{FF2B5EF4-FFF2-40B4-BE49-F238E27FC236}">
                <a16:creationId xmlns:a16="http://schemas.microsoft.com/office/drawing/2014/main" id="{A3C016C9-263E-31B4-C5FB-4DA8ABD7E9CB}"/>
              </a:ext>
            </a:extLst>
          </p:cNvPr>
          <p:cNvCxnSpPr>
            <a:cxnSpLocks/>
          </p:cNvCxnSpPr>
          <p:nvPr/>
        </p:nvCxnSpPr>
        <p:spPr>
          <a:xfrm>
            <a:off x="2883088" y="5508538"/>
            <a:ext cx="478972" cy="0"/>
          </a:xfrm>
          <a:prstGeom prst="straightConnector1">
            <a:avLst/>
          </a:prstGeom>
          <a:ln w="317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6" name="TekstSylinder 25">
            <a:extLst>
              <a:ext uri="{FF2B5EF4-FFF2-40B4-BE49-F238E27FC236}">
                <a16:creationId xmlns:a16="http://schemas.microsoft.com/office/drawing/2014/main" id="{98842A2D-988C-4C24-41D3-046EBC8FA74D}"/>
              </a:ext>
            </a:extLst>
          </p:cNvPr>
          <p:cNvSpPr txBox="1"/>
          <p:nvPr/>
        </p:nvSpPr>
        <p:spPr>
          <a:xfrm>
            <a:off x="425295" y="8094538"/>
            <a:ext cx="2360134" cy="600164"/>
          </a:xfrm>
          <a:prstGeom prst="rect">
            <a:avLst/>
          </a:prstGeom>
          <a:noFill/>
          <a:ln>
            <a:solidFill>
              <a:schemeClr val="tx1"/>
            </a:solidFill>
          </a:ln>
        </p:spPr>
        <p:txBody>
          <a:bodyPr wrap="square" rtlCol="0">
            <a:spAutoFit/>
          </a:bodyPr>
          <a:lstStyle/>
          <a:p>
            <a:r>
              <a:rPr lang="nb-NO" sz="1100" dirty="0"/>
              <a:t>Plotter grafen og beregner gjennomsnittlig akselerasjon for x-verdier i nærheten av hverandre.</a:t>
            </a:r>
          </a:p>
        </p:txBody>
      </p:sp>
      <p:sp>
        <p:nvSpPr>
          <p:cNvPr id="28" name="TekstSylinder 27">
            <a:extLst>
              <a:ext uri="{FF2B5EF4-FFF2-40B4-BE49-F238E27FC236}">
                <a16:creationId xmlns:a16="http://schemas.microsoft.com/office/drawing/2014/main" id="{4464AAEF-08BC-DA5B-E8F7-1450BAE9659B}"/>
              </a:ext>
            </a:extLst>
          </p:cNvPr>
          <p:cNvSpPr txBox="1"/>
          <p:nvPr/>
        </p:nvSpPr>
        <p:spPr>
          <a:xfrm>
            <a:off x="3060734" y="8621421"/>
            <a:ext cx="914180" cy="938719"/>
          </a:xfrm>
          <a:prstGeom prst="rect">
            <a:avLst/>
          </a:prstGeom>
          <a:noFill/>
          <a:ln>
            <a:solidFill>
              <a:schemeClr val="tx1"/>
            </a:solidFill>
          </a:ln>
        </p:spPr>
        <p:txBody>
          <a:bodyPr wrap="square" rtlCol="0">
            <a:spAutoFit/>
          </a:bodyPr>
          <a:lstStyle/>
          <a:p>
            <a:r>
              <a:rPr lang="nb-NO" sz="1100" dirty="0"/>
              <a:t>Bruker </a:t>
            </a:r>
            <a:r>
              <a:rPr lang="nb-NO" sz="1100" dirty="0" err="1"/>
              <a:t>ettpunktsformelen</a:t>
            </a:r>
            <a:r>
              <a:rPr lang="nb-NO" sz="1100" dirty="0"/>
              <a:t> og plotter den røde linja.</a:t>
            </a:r>
          </a:p>
        </p:txBody>
      </p:sp>
      <p:cxnSp>
        <p:nvCxnSpPr>
          <p:cNvPr id="29" name="Rett pilkobling 28">
            <a:extLst>
              <a:ext uri="{FF2B5EF4-FFF2-40B4-BE49-F238E27FC236}">
                <a16:creationId xmlns:a16="http://schemas.microsoft.com/office/drawing/2014/main" id="{62874A66-C6FD-7C61-E6F9-1FE952ABB025}"/>
              </a:ext>
            </a:extLst>
          </p:cNvPr>
          <p:cNvCxnSpPr>
            <a:cxnSpLocks/>
          </p:cNvCxnSpPr>
          <p:nvPr/>
        </p:nvCxnSpPr>
        <p:spPr>
          <a:xfrm>
            <a:off x="4063444" y="8845765"/>
            <a:ext cx="375206" cy="0"/>
          </a:xfrm>
          <a:prstGeom prst="straightConnector1">
            <a:avLst/>
          </a:prstGeom>
          <a:ln w="31750">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31" name="Bilde 30">
            <a:extLst>
              <a:ext uri="{FF2B5EF4-FFF2-40B4-BE49-F238E27FC236}">
                <a16:creationId xmlns:a16="http://schemas.microsoft.com/office/drawing/2014/main" id="{4F29F7D7-DA6D-5E69-A229-915667FF33C0}"/>
              </a:ext>
            </a:extLst>
          </p:cNvPr>
          <p:cNvPicPr>
            <a:picLocks noChangeAspect="1"/>
          </p:cNvPicPr>
          <p:nvPr/>
        </p:nvPicPr>
        <p:blipFill>
          <a:blip r:embed="rId7"/>
          <a:stretch>
            <a:fillRect/>
          </a:stretch>
        </p:blipFill>
        <p:spPr>
          <a:xfrm>
            <a:off x="425295" y="8921876"/>
            <a:ext cx="2457793" cy="638264"/>
          </a:xfrm>
          <a:prstGeom prst="rect">
            <a:avLst/>
          </a:prstGeom>
        </p:spPr>
      </p:pic>
      <p:cxnSp>
        <p:nvCxnSpPr>
          <p:cNvPr id="27" name="Rett pilkobling 26">
            <a:extLst>
              <a:ext uri="{FF2B5EF4-FFF2-40B4-BE49-F238E27FC236}">
                <a16:creationId xmlns:a16="http://schemas.microsoft.com/office/drawing/2014/main" id="{4B4D6CDC-50A8-63CF-E5AD-BFB8D2ED83C3}"/>
              </a:ext>
            </a:extLst>
          </p:cNvPr>
          <p:cNvCxnSpPr>
            <a:cxnSpLocks/>
          </p:cNvCxnSpPr>
          <p:nvPr/>
        </p:nvCxnSpPr>
        <p:spPr>
          <a:xfrm>
            <a:off x="1704884" y="8773283"/>
            <a:ext cx="0" cy="297185"/>
          </a:xfrm>
          <a:prstGeom prst="straightConnector1">
            <a:avLst/>
          </a:prstGeom>
          <a:ln w="31750">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36" name="Bilde 35">
            <a:extLst>
              <a:ext uri="{FF2B5EF4-FFF2-40B4-BE49-F238E27FC236}">
                <a16:creationId xmlns:a16="http://schemas.microsoft.com/office/drawing/2014/main" id="{93542D21-C2FE-20DD-34C1-FE410F578F98}"/>
              </a:ext>
            </a:extLst>
          </p:cNvPr>
          <p:cNvPicPr>
            <a:picLocks noChangeAspect="1"/>
          </p:cNvPicPr>
          <p:nvPr/>
        </p:nvPicPr>
        <p:blipFill>
          <a:blip r:embed="rId8"/>
          <a:stretch>
            <a:fillRect/>
          </a:stretch>
        </p:blipFill>
        <p:spPr>
          <a:xfrm>
            <a:off x="4588257" y="8661294"/>
            <a:ext cx="1829055" cy="771633"/>
          </a:xfrm>
          <a:prstGeom prst="rect">
            <a:avLst/>
          </a:prstGeom>
        </p:spPr>
      </p:pic>
    </p:spTree>
    <p:extLst>
      <p:ext uri="{BB962C8B-B14F-4D97-AF65-F5344CB8AC3E}">
        <p14:creationId xmlns:p14="http://schemas.microsoft.com/office/powerpoint/2010/main" val="2989020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a:extLst>
              <a:ext uri="{FF2B5EF4-FFF2-40B4-BE49-F238E27FC236}">
                <a16:creationId xmlns:a16="http://schemas.microsoft.com/office/drawing/2014/main" id="{DF93C7FF-6DC8-4EF7-8952-B80747ABBDDF}"/>
              </a:ext>
            </a:extLst>
          </p:cNvPr>
          <p:cNvSpPr txBox="1"/>
          <p:nvPr/>
        </p:nvSpPr>
        <p:spPr>
          <a:xfrm>
            <a:off x="471486" y="1090503"/>
            <a:ext cx="5644833" cy="1738938"/>
          </a:xfrm>
          <a:prstGeom prst="rect">
            <a:avLst/>
          </a:prstGeom>
          <a:noFill/>
        </p:spPr>
        <p:txBody>
          <a:bodyPr wrap="square" rtlCol="0">
            <a:spAutoFit/>
          </a:bodyPr>
          <a:lstStyle/>
          <a:p>
            <a:r>
              <a:rPr lang="nb-NO" sz="1100" dirty="0"/>
              <a:t>I slutten av kapittel 9 brukte vi datasett i form av tekstfiler for å lage matematiske modeller. Hadde det ikke vært kult om vi kunne fått micro:biten til å lage slike filer av sine målinger? Da kan vi bruke micro:biten til å samle inn data over en viss periode, uten å være koblet til en datamaskin. Datasettet blir lagret i micro:biten som en .txt-fil, og vi kan legge den over i datamaskinen, før vi plotter resultatene eller lager en matematisk modell med Python.</a:t>
            </a:r>
          </a:p>
          <a:p>
            <a:endParaRPr lang="nb-NO" sz="400" dirty="0"/>
          </a:p>
          <a:p>
            <a:r>
              <a:rPr lang="nb-NO" sz="1100" dirty="0"/>
              <a:t>Det aller første vi må gjøre, er å opprette en tekstfil, det vil i en fil som slutter på .txt, og det er enklest å gjøre i Mu. Lagre den samme i samme mappe som resten av dine Python </a:t>
            </a:r>
            <a:r>
              <a:rPr lang="nb-NO" sz="1100" dirty="0" err="1"/>
              <a:t>Mu</a:t>
            </a:r>
            <a:r>
              <a:rPr lang="nb-NO" sz="1100" dirty="0"/>
              <a:t>-filer.</a:t>
            </a:r>
          </a:p>
          <a:p>
            <a:endParaRPr lang="nb-NO" sz="400" dirty="0"/>
          </a:p>
          <a:p>
            <a:r>
              <a:rPr lang="nb-NO" sz="1100" dirty="0"/>
              <a:t>Deretter må den fila du har laget, kopieres over på micro:biten. Dette gjør du på samme måten som for sonaren.</a:t>
            </a:r>
          </a:p>
        </p:txBody>
      </p:sp>
      <p:sp>
        <p:nvSpPr>
          <p:cNvPr id="6" name="TekstSylinder 5">
            <a:extLst>
              <a:ext uri="{FF2B5EF4-FFF2-40B4-BE49-F238E27FC236}">
                <a16:creationId xmlns:a16="http://schemas.microsoft.com/office/drawing/2014/main" id="{F211885E-802F-4444-A7C7-853CC3F7E034}"/>
              </a:ext>
            </a:extLst>
          </p:cNvPr>
          <p:cNvSpPr txBox="1"/>
          <p:nvPr/>
        </p:nvSpPr>
        <p:spPr>
          <a:xfrm>
            <a:off x="528320" y="6543124"/>
            <a:ext cx="5761577" cy="769441"/>
          </a:xfrm>
          <a:prstGeom prst="rect">
            <a:avLst/>
          </a:prstGeom>
          <a:noFill/>
        </p:spPr>
        <p:txBody>
          <a:bodyPr wrap="square" rtlCol="0">
            <a:spAutoFit/>
          </a:bodyPr>
          <a:lstStyle/>
          <a:p>
            <a:r>
              <a:rPr lang="nb-NO" sz="1100" dirty="0"/>
              <a:t>Da gjenstår det å lage selve programmet. Under er et eksempel der micro:biten måler temperaturen og legger målingen i en .txt-fil ved navn datasett.txt. Det kan være greit å kunne sjekke hvordan datasett.txt-fila ser ut uten å overføre til datamaskinen og åpne den, derfor er dette også med i puslespill-oppgaven.</a:t>
            </a:r>
          </a:p>
        </p:txBody>
      </p:sp>
      <p:pic>
        <p:nvPicPr>
          <p:cNvPr id="8" name="Bilde 7">
            <a:extLst>
              <a:ext uri="{FF2B5EF4-FFF2-40B4-BE49-F238E27FC236}">
                <a16:creationId xmlns:a16="http://schemas.microsoft.com/office/drawing/2014/main" id="{AF66D4C0-E21B-44C5-9DAB-53B8E083C32A}"/>
              </a:ext>
            </a:extLst>
          </p:cNvPr>
          <p:cNvPicPr>
            <a:picLocks noChangeAspect="1"/>
          </p:cNvPicPr>
          <p:nvPr/>
        </p:nvPicPr>
        <p:blipFill>
          <a:blip r:embed="rId2"/>
          <a:stretch>
            <a:fillRect/>
          </a:stretch>
        </p:blipFill>
        <p:spPr>
          <a:xfrm>
            <a:off x="2357422" y="9146175"/>
            <a:ext cx="1676169" cy="159635"/>
          </a:xfrm>
          <a:prstGeom prst="rect">
            <a:avLst/>
          </a:prstGeom>
        </p:spPr>
      </p:pic>
      <p:pic>
        <p:nvPicPr>
          <p:cNvPr id="10" name="Bilde 9">
            <a:extLst>
              <a:ext uri="{FF2B5EF4-FFF2-40B4-BE49-F238E27FC236}">
                <a16:creationId xmlns:a16="http://schemas.microsoft.com/office/drawing/2014/main" id="{9DB96F57-DCB2-4C9B-A1E2-DA2F43804BCD}"/>
              </a:ext>
            </a:extLst>
          </p:cNvPr>
          <p:cNvPicPr>
            <a:picLocks noChangeAspect="1"/>
          </p:cNvPicPr>
          <p:nvPr/>
        </p:nvPicPr>
        <p:blipFill>
          <a:blip r:embed="rId3"/>
          <a:stretch>
            <a:fillRect/>
          </a:stretch>
        </p:blipFill>
        <p:spPr>
          <a:xfrm>
            <a:off x="620441" y="8366807"/>
            <a:ext cx="824781" cy="164069"/>
          </a:xfrm>
          <a:prstGeom prst="rect">
            <a:avLst/>
          </a:prstGeom>
        </p:spPr>
      </p:pic>
      <p:sp>
        <p:nvSpPr>
          <p:cNvPr id="12" name="Rektangel 11">
            <a:extLst>
              <a:ext uri="{FF2B5EF4-FFF2-40B4-BE49-F238E27FC236}">
                <a16:creationId xmlns:a16="http://schemas.microsoft.com/office/drawing/2014/main" id="{4D338670-4487-480E-87A2-13B3F4CD9A02}"/>
              </a:ext>
            </a:extLst>
          </p:cNvPr>
          <p:cNvSpPr/>
          <p:nvPr/>
        </p:nvSpPr>
        <p:spPr>
          <a:xfrm>
            <a:off x="528320" y="7437121"/>
            <a:ext cx="3752423" cy="2003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ekstSylinder 12">
            <a:extLst>
              <a:ext uri="{FF2B5EF4-FFF2-40B4-BE49-F238E27FC236}">
                <a16:creationId xmlns:a16="http://schemas.microsoft.com/office/drawing/2014/main" id="{FD624D6E-2687-4CAF-BCC3-EACBB59F4574}"/>
              </a:ext>
            </a:extLst>
          </p:cNvPr>
          <p:cNvSpPr txBox="1"/>
          <p:nvPr/>
        </p:nvSpPr>
        <p:spPr>
          <a:xfrm>
            <a:off x="524103" y="7453907"/>
            <a:ext cx="2071039" cy="261610"/>
          </a:xfrm>
          <a:prstGeom prst="rect">
            <a:avLst/>
          </a:prstGeom>
          <a:noFill/>
        </p:spPr>
        <p:txBody>
          <a:bodyPr wrap="square" rtlCol="0">
            <a:spAutoFit/>
          </a:bodyPr>
          <a:lstStyle/>
          <a:p>
            <a:r>
              <a:rPr lang="nb-NO" sz="1100" b="1" dirty="0"/>
              <a:t>Puslespill-oppgave</a:t>
            </a:r>
          </a:p>
        </p:txBody>
      </p:sp>
      <p:pic>
        <p:nvPicPr>
          <p:cNvPr id="5" name="Bilde 4">
            <a:extLst>
              <a:ext uri="{FF2B5EF4-FFF2-40B4-BE49-F238E27FC236}">
                <a16:creationId xmlns:a16="http://schemas.microsoft.com/office/drawing/2014/main" id="{CBC14CE2-8254-4299-994A-048F6C41F3BD}"/>
              </a:ext>
            </a:extLst>
          </p:cNvPr>
          <p:cNvPicPr>
            <a:picLocks noChangeAspect="1"/>
          </p:cNvPicPr>
          <p:nvPr/>
        </p:nvPicPr>
        <p:blipFill>
          <a:blip r:embed="rId4"/>
          <a:stretch>
            <a:fillRect/>
          </a:stretch>
        </p:blipFill>
        <p:spPr>
          <a:xfrm>
            <a:off x="528320" y="3283141"/>
            <a:ext cx="2741201" cy="143386"/>
          </a:xfrm>
          <a:prstGeom prst="rect">
            <a:avLst/>
          </a:prstGeom>
        </p:spPr>
      </p:pic>
      <p:pic>
        <p:nvPicPr>
          <p:cNvPr id="15" name="Bilde 14">
            <a:extLst>
              <a:ext uri="{FF2B5EF4-FFF2-40B4-BE49-F238E27FC236}">
                <a16:creationId xmlns:a16="http://schemas.microsoft.com/office/drawing/2014/main" id="{6220CFF7-B1B2-4E55-B102-E681DFFC3FD7}"/>
              </a:ext>
            </a:extLst>
          </p:cNvPr>
          <p:cNvPicPr>
            <a:picLocks noChangeAspect="1"/>
          </p:cNvPicPr>
          <p:nvPr/>
        </p:nvPicPr>
        <p:blipFill>
          <a:blip r:embed="rId5"/>
          <a:stretch>
            <a:fillRect/>
          </a:stretch>
        </p:blipFill>
        <p:spPr>
          <a:xfrm>
            <a:off x="524103" y="3768792"/>
            <a:ext cx="2745418" cy="130734"/>
          </a:xfrm>
          <a:prstGeom prst="rect">
            <a:avLst/>
          </a:prstGeom>
        </p:spPr>
      </p:pic>
      <p:pic>
        <p:nvPicPr>
          <p:cNvPr id="16" name="Bilde 15">
            <a:extLst>
              <a:ext uri="{FF2B5EF4-FFF2-40B4-BE49-F238E27FC236}">
                <a16:creationId xmlns:a16="http://schemas.microsoft.com/office/drawing/2014/main" id="{BCEA7357-DFCE-4786-BD38-1644D242AC5C}"/>
              </a:ext>
            </a:extLst>
          </p:cNvPr>
          <p:cNvPicPr>
            <a:picLocks noChangeAspect="1"/>
          </p:cNvPicPr>
          <p:nvPr/>
        </p:nvPicPr>
        <p:blipFill>
          <a:blip r:embed="rId6"/>
          <a:stretch>
            <a:fillRect/>
          </a:stretch>
        </p:blipFill>
        <p:spPr>
          <a:xfrm>
            <a:off x="3506092" y="4799403"/>
            <a:ext cx="742233" cy="143386"/>
          </a:xfrm>
          <a:prstGeom prst="rect">
            <a:avLst/>
          </a:prstGeom>
        </p:spPr>
      </p:pic>
      <p:pic>
        <p:nvPicPr>
          <p:cNvPr id="17" name="Bilde 16">
            <a:extLst>
              <a:ext uri="{FF2B5EF4-FFF2-40B4-BE49-F238E27FC236}">
                <a16:creationId xmlns:a16="http://schemas.microsoft.com/office/drawing/2014/main" id="{428B5928-896E-49FD-9427-5D6872C9657D}"/>
              </a:ext>
            </a:extLst>
          </p:cNvPr>
          <p:cNvPicPr>
            <a:picLocks noChangeAspect="1"/>
          </p:cNvPicPr>
          <p:nvPr/>
        </p:nvPicPr>
        <p:blipFill>
          <a:blip r:embed="rId7"/>
          <a:stretch>
            <a:fillRect/>
          </a:stretch>
        </p:blipFill>
        <p:spPr>
          <a:xfrm>
            <a:off x="528320" y="4112371"/>
            <a:ext cx="1239866" cy="150648"/>
          </a:xfrm>
          <a:prstGeom prst="rect">
            <a:avLst/>
          </a:prstGeom>
        </p:spPr>
      </p:pic>
      <p:pic>
        <p:nvPicPr>
          <p:cNvPr id="18" name="Bilde 17">
            <a:extLst>
              <a:ext uri="{FF2B5EF4-FFF2-40B4-BE49-F238E27FC236}">
                <a16:creationId xmlns:a16="http://schemas.microsoft.com/office/drawing/2014/main" id="{4C9FEBBC-E6AF-4712-BCBA-C0197C43687F}"/>
              </a:ext>
            </a:extLst>
          </p:cNvPr>
          <p:cNvPicPr>
            <a:picLocks noChangeAspect="1"/>
          </p:cNvPicPr>
          <p:nvPr/>
        </p:nvPicPr>
        <p:blipFill>
          <a:blip r:embed="rId8"/>
          <a:stretch>
            <a:fillRect/>
          </a:stretch>
        </p:blipFill>
        <p:spPr>
          <a:xfrm>
            <a:off x="528320" y="5546006"/>
            <a:ext cx="1024787" cy="156038"/>
          </a:xfrm>
          <a:prstGeom prst="rect">
            <a:avLst/>
          </a:prstGeom>
        </p:spPr>
      </p:pic>
      <p:pic>
        <p:nvPicPr>
          <p:cNvPr id="19" name="Bilde 18">
            <a:extLst>
              <a:ext uri="{FF2B5EF4-FFF2-40B4-BE49-F238E27FC236}">
                <a16:creationId xmlns:a16="http://schemas.microsoft.com/office/drawing/2014/main" id="{07CE54DF-3917-471B-B767-BDCBD0D755C1}"/>
              </a:ext>
            </a:extLst>
          </p:cNvPr>
          <p:cNvPicPr>
            <a:picLocks noChangeAspect="1"/>
          </p:cNvPicPr>
          <p:nvPr/>
        </p:nvPicPr>
        <p:blipFill>
          <a:blip r:embed="rId9"/>
          <a:stretch>
            <a:fillRect/>
          </a:stretch>
        </p:blipFill>
        <p:spPr>
          <a:xfrm>
            <a:off x="3506092" y="5594561"/>
            <a:ext cx="581978" cy="147603"/>
          </a:xfrm>
          <a:prstGeom prst="rect">
            <a:avLst/>
          </a:prstGeom>
        </p:spPr>
      </p:pic>
      <p:pic>
        <p:nvPicPr>
          <p:cNvPr id="20" name="Bilde 19">
            <a:extLst>
              <a:ext uri="{FF2B5EF4-FFF2-40B4-BE49-F238E27FC236}">
                <a16:creationId xmlns:a16="http://schemas.microsoft.com/office/drawing/2014/main" id="{55475A19-E57E-462C-A9CF-C4CE4F838B63}"/>
              </a:ext>
            </a:extLst>
          </p:cNvPr>
          <p:cNvPicPr>
            <a:picLocks noChangeAspect="1"/>
          </p:cNvPicPr>
          <p:nvPr/>
        </p:nvPicPr>
        <p:blipFill>
          <a:blip r:embed="rId10"/>
          <a:stretch>
            <a:fillRect/>
          </a:stretch>
        </p:blipFill>
        <p:spPr>
          <a:xfrm>
            <a:off x="620441" y="8910086"/>
            <a:ext cx="2817917" cy="138728"/>
          </a:xfrm>
          <a:prstGeom prst="rect">
            <a:avLst/>
          </a:prstGeom>
        </p:spPr>
      </p:pic>
      <p:pic>
        <p:nvPicPr>
          <p:cNvPr id="21" name="Bilde 20">
            <a:extLst>
              <a:ext uri="{FF2B5EF4-FFF2-40B4-BE49-F238E27FC236}">
                <a16:creationId xmlns:a16="http://schemas.microsoft.com/office/drawing/2014/main" id="{31175185-9B80-473F-AA35-58E9F4883E37}"/>
              </a:ext>
            </a:extLst>
          </p:cNvPr>
          <p:cNvPicPr>
            <a:picLocks noChangeAspect="1"/>
          </p:cNvPicPr>
          <p:nvPr/>
        </p:nvPicPr>
        <p:blipFill>
          <a:blip r:embed="rId11"/>
          <a:stretch>
            <a:fillRect/>
          </a:stretch>
        </p:blipFill>
        <p:spPr>
          <a:xfrm>
            <a:off x="620441" y="8096648"/>
            <a:ext cx="2384391" cy="160404"/>
          </a:xfrm>
          <a:prstGeom prst="rect">
            <a:avLst/>
          </a:prstGeom>
        </p:spPr>
      </p:pic>
      <p:pic>
        <p:nvPicPr>
          <p:cNvPr id="22" name="Bilde 21">
            <a:extLst>
              <a:ext uri="{FF2B5EF4-FFF2-40B4-BE49-F238E27FC236}">
                <a16:creationId xmlns:a16="http://schemas.microsoft.com/office/drawing/2014/main" id="{23983DD7-0F12-47C7-AC08-1628909BA164}"/>
              </a:ext>
            </a:extLst>
          </p:cNvPr>
          <p:cNvPicPr>
            <a:picLocks noChangeAspect="1"/>
          </p:cNvPicPr>
          <p:nvPr/>
        </p:nvPicPr>
        <p:blipFill>
          <a:blip r:embed="rId12"/>
          <a:stretch>
            <a:fillRect/>
          </a:stretch>
        </p:blipFill>
        <p:spPr>
          <a:xfrm>
            <a:off x="2110270" y="7851201"/>
            <a:ext cx="1270230" cy="147399"/>
          </a:xfrm>
          <a:prstGeom prst="rect">
            <a:avLst/>
          </a:prstGeom>
        </p:spPr>
      </p:pic>
      <p:pic>
        <p:nvPicPr>
          <p:cNvPr id="23" name="Bilde 22">
            <a:extLst>
              <a:ext uri="{FF2B5EF4-FFF2-40B4-BE49-F238E27FC236}">
                <a16:creationId xmlns:a16="http://schemas.microsoft.com/office/drawing/2014/main" id="{D3AE6120-2A02-4FBF-9CD3-9C2FDC70B0E8}"/>
              </a:ext>
            </a:extLst>
          </p:cNvPr>
          <p:cNvPicPr>
            <a:picLocks noChangeAspect="1"/>
          </p:cNvPicPr>
          <p:nvPr/>
        </p:nvPicPr>
        <p:blipFill>
          <a:blip r:embed="rId13"/>
          <a:stretch>
            <a:fillRect/>
          </a:stretch>
        </p:blipFill>
        <p:spPr>
          <a:xfrm>
            <a:off x="2129729" y="8362185"/>
            <a:ext cx="1643062" cy="164740"/>
          </a:xfrm>
          <a:prstGeom prst="rect">
            <a:avLst/>
          </a:prstGeom>
        </p:spPr>
      </p:pic>
      <p:pic>
        <p:nvPicPr>
          <p:cNvPr id="24" name="Bilde 23">
            <a:extLst>
              <a:ext uri="{FF2B5EF4-FFF2-40B4-BE49-F238E27FC236}">
                <a16:creationId xmlns:a16="http://schemas.microsoft.com/office/drawing/2014/main" id="{C0C898AA-D750-4284-A126-71B98983886E}"/>
              </a:ext>
            </a:extLst>
          </p:cNvPr>
          <p:cNvPicPr>
            <a:picLocks noChangeAspect="1"/>
          </p:cNvPicPr>
          <p:nvPr/>
        </p:nvPicPr>
        <p:blipFill>
          <a:blip r:embed="rId14"/>
          <a:stretch>
            <a:fillRect/>
          </a:stretch>
        </p:blipFill>
        <p:spPr>
          <a:xfrm>
            <a:off x="620441" y="8632058"/>
            <a:ext cx="2436414" cy="143063"/>
          </a:xfrm>
          <a:prstGeom prst="rect">
            <a:avLst/>
          </a:prstGeom>
        </p:spPr>
      </p:pic>
      <p:pic>
        <p:nvPicPr>
          <p:cNvPr id="25" name="Bilde 24">
            <a:extLst>
              <a:ext uri="{FF2B5EF4-FFF2-40B4-BE49-F238E27FC236}">
                <a16:creationId xmlns:a16="http://schemas.microsoft.com/office/drawing/2014/main" id="{75039B92-22C9-453F-872D-79C6462F01EB}"/>
              </a:ext>
            </a:extLst>
          </p:cNvPr>
          <p:cNvPicPr>
            <a:picLocks noChangeAspect="1"/>
          </p:cNvPicPr>
          <p:nvPr/>
        </p:nvPicPr>
        <p:blipFill>
          <a:blip r:embed="rId15"/>
          <a:stretch>
            <a:fillRect/>
          </a:stretch>
        </p:blipFill>
        <p:spPr>
          <a:xfrm>
            <a:off x="618942" y="9150126"/>
            <a:ext cx="1491328" cy="151734"/>
          </a:xfrm>
          <a:prstGeom prst="rect">
            <a:avLst/>
          </a:prstGeom>
        </p:spPr>
      </p:pic>
      <p:pic>
        <p:nvPicPr>
          <p:cNvPr id="26" name="Bilde 25">
            <a:extLst>
              <a:ext uri="{FF2B5EF4-FFF2-40B4-BE49-F238E27FC236}">
                <a16:creationId xmlns:a16="http://schemas.microsoft.com/office/drawing/2014/main" id="{B57C2C45-F833-4E44-B51F-97C46B10E52E}"/>
              </a:ext>
            </a:extLst>
          </p:cNvPr>
          <p:cNvPicPr>
            <a:picLocks noChangeAspect="1"/>
          </p:cNvPicPr>
          <p:nvPr/>
        </p:nvPicPr>
        <p:blipFill>
          <a:blip r:embed="rId16"/>
          <a:stretch>
            <a:fillRect/>
          </a:stretch>
        </p:blipFill>
        <p:spPr>
          <a:xfrm>
            <a:off x="620443" y="7851201"/>
            <a:ext cx="1036126" cy="138728"/>
          </a:xfrm>
          <a:prstGeom prst="rect">
            <a:avLst/>
          </a:prstGeom>
        </p:spPr>
      </p:pic>
      <p:sp>
        <p:nvSpPr>
          <p:cNvPr id="28" name="Plassholder for innhold 3">
            <a:extLst>
              <a:ext uri="{FF2B5EF4-FFF2-40B4-BE49-F238E27FC236}">
                <a16:creationId xmlns:a16="http://schemas.microsoft.com/office/drawing/2014/main" id="{47DC521C-356B-4E4B-9822-3B62F2AC6D31}"/>
              </a:ext>
            </a:extLst>
          </p:cNvPr>
          <p:cNvSpPr txBox="1">
            <a:spLocks/>
          </p:cNvSpPr>
          <p:nvPr/>
        </p:nvSpPr>
        <p:spPr>
          <a:xfrm>
            <a:off x="4513770" y="7453907"/>
            <a:ext cx="2002892" cy="1973361"/>
          </a:xfrm>
          <a:prstGeom prst="rect">
            <a:avLst/>
          </a:prstGeom>
          <a:noFill/>
          <a:ln>
            <a:solidFill>
              <a:schemeClr val="tx1"/>
            </a:solidFill>
          </a:ln>
        </p:spPr>
        <p:txBody>
          <a:bodyPr vert="horz" wrap="square" lIns="91440" tIns="45720" rIns="91440" bIns="45720" rtlCol="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nb-NO" sz="1100" b="1" dirty="0"/>
              <a:t>Ekstraoppgave</a:t>
            </a:r>
          </a:p>
          <a:p>
            <a:pPr marL="0" indent="0">
              <a:buFont typeface="Arial" panose="020B0604020202020204" pitchFamily="34" charset="0"/>
              <a:buNone/>
            </a:pPr>
            <a:r>
              <a:rPr lang="nb-NO" sz="1100" dirty="0"/>
              <a:t>Lag et program som bruker en sensor du kobler på micro:biten for å samle inn data som du lagrer i en fil på micro:biten. Hva må du forandre på?</a:t>
            </a:r>
          </a:p>
          <a:p>
            <a:pPr marL="0" indent="0">
              <a:buFont typeface="Arial" panose="020B0604020202020204" pitchFamily="34" charset="0"/>
              <a:buNone/>
            </a:pPr>
            <a:r>
              <a:rPr lang="nb-NO" sz="1100" dirty="0"/>
              <a:t>Hva må du forandre i programmet for å lage en fil med to kolonner der den første kolonnen er hvor lang tid det har gått før målingen er gjort?</a:t>
            </a:r>
          </a:p>
        </p:txBody>
      </p:sp>
      <p:sp>
        <p:nvSpPr>
          <p:cNvPr id="27" name="TekstSylinder 26">
            <a:extLst>
              <a:ext uri="{FF2B5EF4-FFF2-40B4-BE49-F238E27FC236}">
                <a16:creationId xmlns:a16="http://schemas.microsoft.com/office/drawing/2014/main" id="{9DEC13EE-E7B9-4DF4-90C7-903D000D24F1}"/>
              </a:ext>
            </a:extLst>
          </p:cNvPr>
          <p:cNvSpPr txBox="1"/>
          <p:nvPr/>
        </p:nvSpPr>
        <p:spPr>
          <a:xfrm>
            <a:off x="3506092" y="2826363"/>
            <a:ext cx="2948154" cy="769441"/>
          </a:xfrm>
          <a:prstGeom prst="rect">
            <a:avLst/>
          </a:prstGeom>
          <a:noFill/>
          <a:ln>
            <a:solidFill>
              <a:schemeClr val="tx1"/>
            </a:solidFill>
          </a:ln>
        </p:spPr>
        <p:txBody>
          <a:bodyPr wrap="square" rtlCol="0">
            <a:spAutoFit/>
          </a:bodyPr>
          <a:lstStyle/>
          <a:p>
            <a:r>
              <a:rPr lang="nb-NO" sz="1100" dirty="0"/>
              <a:t>Åpner fila som heter filnavn.txt og tildeler den til et objekt som vi kaller fil. Siden vi har ‘w’ (write) i kommandoen gjøres det klar til å skrive inn i fila.</a:t>
            </a:r>
          </a:p>
        </p:txBody>
      </p:sp>
      <p:cxnSp>
        <p:nvCxnSpPr>
          <p:cNvPr id="30" name="Rett pilkobling 29">
            <a:extLst>
              <a:ext uri="{FF2B5EF4-FFF2-40B4-BE49-F238E27FC236}">
                <a16:creationId xmlns:a16="http://schemas.microsoft.com/office/drawing/2014/main" id="{63C8F4CF-C689-4E47-BDD4-CDE2B565E647}"/>
              </a:ext>
            </a:extLst>
          </p:cNvPr>
          <p:cNvCxnSpPr>
            <a:cxnSpLocks/>
          </p:cNvCxnSpPr>
          <p:nvPr/>
        </p:nvCxnSpPr>
        <p:spPr>
          <a:xfrm flipV="1">
            <a:off x="3185588" y="3121347"/>
            <a:ext cx="223520" cy="100718"/>
          </a:xfrm>
          <a:prstGeom prst="straightConnector1">
            <a:avLst/>
          </a:prstGeom>
          <a:ln w="317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2" name="TekstSylinder 31">
            <a:extLst>
              <a:ext uri="{FF2B5EF4-FFF2-40B4-BE49-F238E27FC236}">
                <a16:creationId xmlns:a16="http://schemas.microsoft.com/office/drawing/2014/main" id="{643E117B-B690-45E0-83FC-7149CF834C0F}"/>
              </a:ext>
            </a:extLst>
          </p:cNvPr>
          <p:cNvSpPr txBox="1"/>
          <p:nvPr/>
        </p:nvSpPr>
        <p:spPr>
          <a:xfrm>
            <a:off x="3506092" y="3677776"/>
            <a:ext cx="2948154" cy="600164"/>
          </a:xfrm>
          <a:prstGeom prst="rect">
            <a:avLst/>
          </a:prstGeom>
          <a:noFill/>
          <a:ln>
            <a:solidFill>
              <a:schemeClr val="tx1"/>
            </a:solidFill>
          </a:ln>
        </p:spPr>
        <p:txBody>
          <a:bodyPr wrap="square" rtlCol="0">
            <a:spAutoFit/>
          </a:bodyPr>
          <a:lstStyle/>
          <a:p>
            <a:r>
              <a:rPr lang="nb-NO" sz="1100" dirty="0"/>
              <a:t>Tilsvarende som linja over, men siden vi har ‘r’ (read) i kommandoen gjøres det klar til å lese fila. Det er valgfritt å ta med ‘r’.</a:t>
            </a:r>
          </a:p>
        </p:txBody>
      </p:sp>
      <p:cxnSp>
        <p:nvCxnSpPr>
          <p:cNvPr id="33" name="Rett pilkobling 32">
            <a:extLst>
              <a:ext uri="{FF2B5EF4-FFF2-40B4-BE49-F238E27FC236}">
                <a16:creationId xmlns:a16="http://schemas.microsoft.com/office/drawing/2014/main" id="{FE9060B3-ECDC-4FE6-B0AD-033EE0F79F20}"/>
              </a:ext>
            </a:extLst>
          </p:cNvPr>
          <p:cNvCxnSpPr>
            <a:cxnSpLocks/>
          </p:cNvCxnSpPr>
          <p:nvPr/>
        </p:nvCxnSpPr>
        <p:spPr>
          <a:xfrm>
            <a:off x="3232867" y="3924752"/>
            <a:ext cx="196132" cy="163025"/>
          </a:xfrm>
          <a:prstGeom prst="straightConnector1">
            <a:avLst/>
          </a:prstGeom>
          <a:ln w="317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6" name="TekstSylinder 35">
            <a:extLst>
              <a:ext uri="{FF2B5EF4-FFF2-40B4-BE49-F238E27FC236}">
                <a16:creationId xmlns:a16="http://schemas.microsoft.com/office/drawing/2014/main" id="{5A2C9D89-9429-46FA-B84B-8FD261794DFB}"/>
              </a:ext>
            </a:extLst>
          </p:cNvPr>
          <p:cNvSpPr txBox="1"/>
          <p:nvPr/>
        </p:nvSpPr>
        <p:spPr>
          <a:xfrm>
            <a:off x="4896171" y="4572719"/>
            <a:ext cx="1558075" cy="600164"/>
          </a:xfrm>
          <a:prstGeom prst="rect">
            <a:avLst/>
          </a:prstGeom>
          <a:noFill/>
          <a:ln>
            <a:solidFill>
              <a:schemeClr val="tx1"/>
            </a:solidFill>
          </a:ln>
        </p:spPr>
        <p:txBody>
          <a:bodyPr wrap="square" rtlCol="0">
            <a:spAutoFit/>
          </a:bodyPr>
          <a:lstStyle/>
          <a:p>
            <a:r>
              <a:rPr lang="nb-NO" sz="1100" dirty="0"/>
              <a:t>Gjør om variabelen x til en streng (tekstverdi). Må stå med innrykk.</a:t>
            </a:r>
          </a:p>
        </p:txBody>
      </p:sp>
      <p:cxnSp>
        <p:nvCxnSpPr>
          <p:cNvPr id="37" name="Rett pilkobling 36">
            <a:extLst>
              <a:ext uri="{FF2B5EF4-FFF2-40B4-BE49-F238E27FC236}">
                <a16:creationId xmlns:a16="http://schemas.microsoft.com/office/drawing/2014/main" id="{5795CF91-4403-4335-BE4A-AD8BB130D9E5}"/>
              </a:ext>
            </a:extLst>
          </p:cNvPr>
          <p:cNvCxnSpPr>
            <a:cxnSpLocks/>
          </p:cNvCxnSpPr>
          <p:nvPr/>
        </p:nvCxnSpPr>
        <p:spPr>
          <a:xfrm>
            <a:off x="4363736" y="4871096"/>
            <a:ext cx="432963" cy="0"/>
          </a:xfrm>
          <a:prstGeom prst="straightConnector1">
            <a:avLst/>
          </a:prstGeom>
          <a:ln w="317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9" name="TekstSylinder 38">
            <a:extLst>
              <a:ext uri="{FF2B5EF4-FFF2-40B4-BE49-F238E27FC236}">
                <a16:creationId xmlns:a16="http://schemas.microsoft.com/office/drawing/2014/main" id="{7186FBB4-9955-4219-9566-CB8DCCC084D1}"/>
              </a:ext>
            </a:extLst>
          </p:cNvPr>
          <p:cNvSpPr txBox="1"/>
          <p:nvPr/>
        </p:nvSpPr>
        <p:spPr>
          <a:xfrm>
            <a:off x="4896171" y="5368281"/>
            <a:ext cx="1558075" cy="600164"/>
          </a:xfrm>
          <a:prstGeom prst="rect">
            <a:avLst/>
          </a:prstGeom>
          <a:noFill/>
          <a:ln>
            <a:solidFill>
              <a:schemeClr val="tx1"/>
            </a:solidFill>
          </a:ln>
        </p:spPr>
        <p:txBody>
          <a:bodyPr wrap="square" rtlCol="0">
            <a:spAutoFit/>
          </a:bodyPr>
          <a:lstStyle/>
          <a:p>
            <a:r>
              <a:rPr lang="nb-NO" sz="1100" dirty="0"/>
              <a:t>Skriver variabelen z til skjermen på PC. Må IKKE stå med innrykk.</a:t>
            </a:r>
          </a:p>
        </p:txBody>
      </p:sp>
      <p:cxnSp>
        <p:nvCxnSpPr>
          <p:cNvPr id="40" name="Rett pilkobling 39">
            <a:extLst>
              <a:ext uri="{FF2B5EF4-FFF2-40B4-BE49-F238E27FC236}">
                <a16:creationId xmlns:a16="http://schemas.microsoft.com/office/drawing/2014/main" id="{F654F6E5-8578-48AB-9EEA-279971D92B5A}"/>
              </a:ext>
            </a:extLst>
          </p:cNvPr>
          <p:cNvCxnSpPr>
            <a:cxnSpLocks/>
          </p:cNvCxnSpPr>
          <p:nvPr/>
        </p:nvCxnSpPr>
        <p:spPr>
          <a:xfrm>
            <a:off x="4261871" y="5668362"/>
            <a:ext cx="432963" cy="0"/>
          </a:xfrm>
          <a:prstGeom prst="straightConnector1">
            <a:avLst/>
          </a:prstGeom>
          <a:ln w="317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1" name="TekstSylinder 40">
            <a:extLst>
              <a:ext uri="{FF2B5EF4-FFF2-40B4-BE49-F238E27FC236}">
                <a16:creationId xmlns:a16="http://schemas.microsoft.com/office/drawing/2014/main" id="{F457EF76-ABD4-486A-8D96-D271BF95C84D}"/>
              </a:ext>
            </a:extLst>
          </p:cNvPr>
          <p:cNvSpPr txBox="1"/>
          <p:nvPr/>
        </p:nvSpPr>
        <p:spPr>
          <a:xfrm>
            <a:off x="518573" y="4574127"/>
            <a:ext cx="2750948" cy="769441"/>
          </a:xfrm>
          <a:prstGeom prst="rect">
            <a:avLst/>
          </a:prstGeom>
          <a:noFill/>
          <a:ln>
            <a:solidFill>
              <a:schemeClr val="tx1"/>
            </a:solidFill>
          </a:ln>
        </p:spPr>
        <p:txBody>
          <a:bodyPr wrap="square" rtlCol="0">
            <a:spAutoFit/>
          </a:bodyPr>
          <a:lstStyle/>
          <a:p>
            <a:r>
              <a:rPr lang="nb-NO" sz="1100" dirty="0"/>
              <a:t>Skriver variabelen y til fila vår. +’n’ gjør at det blir et linjeskift etter hvert tall, og det må vi ha for at python skal kunne lese filene. </a:t>
            </a:r>
          </a:p>
          <a:p>
            <a:r>
              <a:rPr lang="nb-NO" sz="1100" dirty="0"/>
              <a:t>Må stå med innrykk.</a:t>
            </a:r>
          </a:p>
        </p:txBody>
      </p:sp>
      <p:sp>
        <p:nvSpPr>
          <p:cNvPr id="42" name="TekstSylinder 41">
            <a:extLst>
              <a:ext uri="{FF2B5EF4-FFF2-40B4-BE49-F238E27FC236}">
                <a16:creationId xmlns:a16="http://schemas.microsoft.com/office/drawing/2014/main" id="{657CD188-C723-41F5-A6A2-A0637EB0BE39}"/>
              </a:ext>
            </a:extLst>
          </p:cNvPr>
          <p:cNvSpPr txBox="1"/>
          <p:nvPr/>
        </p:nvSpPr>
        <p:spPr>
          <a:xfrm>
            <a:off x="528320" y="6020323"/>
            <a:ext cx="2750948" cy="430887"/>
          </a:xfrm>
          <a:prstGeom prst="rect">
            <a:avLst/>
          </a:prstGeom>
          <a:noFill/>
          <a:ln>
            <a:solidFill>
              <a:schemeClr val="tx1"/>
            </a:solidFill>
          </a:ln>
        </p:spPr>
        <p:txBody>
          <a:bodyPr wrap="square" rtlCol="0">
            <a:spAutoFit/>
          </a:bodyPr>
          <a:lstStyle/>
          <a:p>
            <a:r>
              <a:rPr lang="nb-NO" sz="1100" dirty="0"/>
              <a:t>Leser det som står i fila vår, og legger det inn i variabel z. Må stå med innrykk.</a:t>
            </a:r>
          </a:p>
        </p:txBody>
      </p:sp>
      <p:cxnSp>
        <p:nvCxnSpPr>
          <p:cNvPr id="43" name="Rett pilkobling 42">
            <a:extLst>
              <a:ext uri="{FF2B5EF4-FFF2-40B4-BE49-F238E27FC236}">
                <a16:creationId xmlns:a16="http://schemas.microsoft.com/office/drawing/2014/main" id="{80477CCC-54D3-4CA3-AAB9-167FD283E029}"/>
              </a:ext>
            </a:extLst>
          </p:cNvPr>
          <p:cNvCxnSpPr>
            <a:cxnSpLocks/>
          </p:cNvCxnSpPr>
          <p:nvPr/>
        </p:nvCxnSpPr>
        <p:spPr>
          <a:xfrm>
            <a:off x="1134633" y="4315373"/>
            <a:ext cx="3873" cy="203403"/>
          </a:xfrm>
          <a:prstGeom prst="straightConnector1">
            <a:avLst/>
          </a:prstGeom>
          <a:ln w="317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Rett pilkobling 48">
            <a:extLst>
              <a:ext uri="{FF2B5EF4-FFF2-40B4-BE49-F238E27FC236}">
                <a16:creationId xmlns:a16="http://schemas.microsoft.com/office/drawing/2014/main" id="{19C9B474-BAAA-4E24-BB9B-5EB59A3BFB11}"/>
              </a:ext>
            </a:extLst>
          </p:cNvPr>
          <p:cNvCxnSpPr>
            <a:cxnSpLocks/>
          </p:cNvCxnSpPr>
          <p:nvPr/>
        </p:nvCxnSpPr>
        <p:spPr>
          <a:xfrm>
            <a:off x="1130760" y="5749078"/>
            <a:ext cx="3873" cy="203403"/>
          </a:xfrm>
          <a:prstGeom prst="straightConnector1">
            <a:avLst/>
          </a:prstGeom>
          <a:ln w="317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 name="Plassholder for lysbildenummer 2">
            <a:extLst>
              <a:ext uri="{FF2B5EF4-FFF2-40B4-BE49-F238E27FC236}">
                <a16:creationId xmlns:a16="http://schemas.microsoft.com/office/drawing/2014/main" id="{3E6A193B-CC13-40EF-9A77-C14D6A2B2B2C}"/>
              </a:ext>
            </a:extLst>
          </p:cNvPr>
          <p:cNvSpPr>
            <a:spLocks noGrp="1"/>
          </p:cNvSpPr>
          <p:nvPr>
            <p:ph type="sldNum" sz="quarter" idx="12"/>
          </p:nvPr>
        </p:nvSpPr>
        <p:spPr>
          <a:xfrm>
            <a:off x="4843463" y="9334774"/>
            <a:ext cx="1543050" cy="527403"/>
          </a:xfrm>
        </p:spPr>
        <p:txBody>
          <a:bodyPr/>
          <a:lstStyle/>
          <a:p>
            <a:fld id="{8BCDA449-1FD9-4B7A-9E85-B244E6DC9C56}" type="slidenum">
              <a:rPr lang="nb-NO" smtClean="0"/>
              <a:t>5</a:t>
            </a:fld>
            <a:endParaRPr lang="nb-NO"/>
          </a:p>
        </p:txBody>
      </p:sp>
      <p:pic>
        <p:nvPicPr>
          <p:cNvPr id="9" name="Bilde 8" descr="Et bilde som inneholder brevhode&#10;&#10;Automatisk generert beskrivelse">
            <a:extLst>
              <a:ext uri="{FF2B5EF4-FFF2-40B4-BE49-F238E27FC236}">
                <a16:creationId xmlns:a16="http://schemas.microsoft.com/office/drawing/2014/main" id="{DC87E749-722E-47A4-BF96-0797A4D11629}"/>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721016" y="61243"/>
            <a:ext cx="1065581" cy="1065581"/>
          </a:xfrm>
          <a:prstGeom prst="rect">
            <a:avLst/>
          </a:prstGeom>
        </p:spPr>
      </p:pic>
      <p:sp>
        <p:nvSpPr>
          <p:cNvPr id="7" name="TekstSylinder 6">
            <a:extLst>
              <a:ext uri="{FF2B5EF4-FFF2-40B4-BE49-F238E27FC236}">
                <a16:creationId xmlns:a16="http://schemas.microsoft.com/office/drawing/2014/main" id="{9D53F047-352E-40EA-91B9-D62A74245D97}"/>
              </a:ext>
            </a:extLst>
          </p:cNvPr>
          <p:cNvSpPr txBox="1"/>
          <p:nvPr/>
        </p:nvSpPr>
        <p:spPr>
          <a:xfrm>
            <a:off x="461969" y="730641"/>
            <a:ext cx="4075246" cy="338554"/>
          </a:xfrm>
          <a:prstGeom prst="rect">
            <a:avLst/>
          </a:prstGeom>
          <a:noFill/>
        </p:spPr>
        <p:txBody>
          <a:bodyPr wrap="square" rtlCol="0">
            <a:spAutoFit/>
          </a:bodyPr>
          <a:lstStyle/>
          <a:p>
            <a:r>
              <a:rPr lang="nb-NO" sz="1600" b="1" dirty="0"/>
              <a:t>Skrive til fil på micro:bit med Python </a:t>
            </a:r>
            <a:r>
              <a:rPr lang="nb-NO" sz="1600" b="1" dirty="0" err="1"/>
              <a:t>Mu</a:t>
            </a:r>
            <a:endParaRPr lang="nb-NO" sz="1600" b="1" dirty="0"/>
          </a:p>
        </p:txBody>
      </p:sp>
    </p:spTree>
    <p:extLst>
      <p:ext uri="{BB962C8B-B14F-4D97-AF65-F5344CB8AC3E}">
        <p14:creationId xmlns:p14="http://schemas.microsoft.com/office/powerpoint/2010/main" val="625470161"/>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5829</TotalTime>
  <Words>1845</Words>
  <Application>Microsoft Office PowerPoint</Application>
  <PresentationFormat>A4 (210 x 297 mm)</PresentationFormat>
  <Paragraphs>106</Paragraphs>
  <Slides>5</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5</vt:i4>
      </vt:variant>
    </vt:vector>
  </HeadingPairs>
  <TitlesOfParts>
    <vt:vector size="10" baseType="lpstr">
      <vt:lpstr>Arial</vt:lpstr>
      <vt:lpstr>Calibri</vt:lpstr>
      <vt:lpstr>Calibri Light</vt:lpstr>
      <vt:lpstr>Cambria Math</vt:lpstr>
      <vt:lpstr>Office-tema</vt:lpstr>
      <vt:lpstr>Opplegg 11 – Temperaturendring i solfanger og regresjon</vt:lpstr>
      <vt:lpstr>Ikke-lineær regresjon med Python</vt:lpstr>
      <vt:lpstr>Lag en solfanger - mål tid og temperatur med micro:bit og lagre til fil</vt:lpstr>
      <vt:lpstr>Momentan vekstfart</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Ellen Egeland Flø</dc:creator>
  <cp:lastModifiedBy>Ellen Egeland Flø</cp:lastModifiedBy>
  <cp:revision>1</cp:revision>
  <dcterms:created xsi:type="dcterms:W3CDTF">2022-04-28T07:58:07Z</dcterms:created>
  <dcterms:modified xsi:type="dcterms:W3CDTF">2022-06-26T09:28:09Z</dcterms:modified>
</cp:coreProperties>
</file>